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</p:sldMasterIdLst>
  <p:notesMasterIdLst>
    <p:notesMasterId r:id="rId23"/>
  </p:notesMasterIdLst>
  <p:sldIdLst>
    <p:sldId id="312" r:id="rId2"/>
    <p:sldId id="305" r:id="rId3"/>
    <p:sldId id="322" r:id="rId4"/>
    <p:sldId id="323" r:id="rId5"/>
    <p:sldId id="324" r:id="rId6"/>
    <p:sldId id="326" r:id="rId7"/>
    <p:sldId id="328" r:id="rId8"/>
    <p:sldId id="325" r:id="rId9"/>
    <p:sldId id="327" r:id="rId10"/>
    <p:sldId id="329" r:id="rId11"/>
    <p:sldId id="320" r:id="rId12"/>
    <p:sldId id="318" r:id="rId13"/>
    <p:sldId id="338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13" r:id="rId22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3B"/>
    <a:srgbClr val="E07806"/>
    <a:srgbClr val="DB251D"/>
    <a:srgbClr val="3BA40E"/>
    <a:srgbClr val="0D0D0D"/>
    <a:srgbClr val="FFF803"/>
    <a:srgbClr val="7C3EAE"/>
    <a:srgbClr val="3A53CE"/>
    <a:srgbClr val="4FB5E3"/>
    <a:srgbClr val="FFAB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89885" autoAdjust="0"/>
  </p:normalViewPr>
  <p:slideViewPr>
    <p:cSldViewPr snapToGrid="0" snapToObjects="1">
      <p:cViewPr varScale="1">
        <p:scale>
          <a:sx n="103" d="100"/>
          <a:sy n="103" d="100"/>
        </p:scale>
        <p:origin x="108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39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55074AA5-AF0D-C348-8C7D-A29798CB37FF}" type="datetimeFigureOut">
              <a:rPr lang="en-US" smtClean="0"/>
              <a:pPr/>
              <a:t>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C0E1069A-5EC0-A044-89A8-CA2A55D659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9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142875"/>
            <a:ext cx="6713538" cy="37766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06376" y="4240860"/>
            <a:ext cx="6527230" cy="4867514"/>
          </a:xfrm>
        </p:spPr>
        <p:txBody>
          <a:bodyPr/>
          <a:lstStyle/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 Геннадьевич, коллеги! Вчера на эспланаде был дан старт череде новогодних событий в Пермском крае. Более подробно о подходах министерства к их организации, наиболее ярких событиях расскажу в докладе.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67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2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1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84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35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2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20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92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54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42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28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55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1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74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18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49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57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600" y="92075"/>
            <a:ext cx="6611938" cy="3719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1704" y="4003353"/>
            <a:ext cx="6611673" cy="5105021"/>
          </a:xfrm>
        </p:spPr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516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8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0D4F-CC3C-224E-9995-66EC9119BE2A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37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3646-4D5A-6247-A4F0-A24205D4ACFB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46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029E-0D20-5D44-89F2-FE73C4DBECD1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0D53-794C-8847-A033-5949674415B0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6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05B-7C59-E74F-BCD8-17D2B50DE6CD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6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2341-64D0-324D-892D-E933FE5573CA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92BA-CCD0-E345-8A56-E4C06EC21298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3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C6C8-B19E-7A4C-BAF9-9AED88D3A878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5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DC07-3D80-5A4D-B098-04D7D23F2498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14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3105-CB6B-4141-9541-291C109DAE9C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7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73FC-2EA1-394A-B610-A884A02A131A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EMBAABvNQAAiQY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GEHAABvNQAAQxwAAA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FMdAADuDwAAAh8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773DD68C-04F7-4BCE-867D-1901C5C21E69}" type="datetime1">
              <a:rPr lang="ru-RU" smtClean="0"/>
              <a:t>13.01.2020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xMAAFMdAAAGJQAAAh8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TygAAFMdAABvNQAAAh8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FA883C-72D2-AF7E-9C42-842BC60C6AD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393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303B-4A7D-3B4D-BD07-8A8A675056BC}" type="datetime1">
              <a:rPr lang="ru-RU" smtClean="0"/>
              <a:pPr/>
              <a:t>13.01.2020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9F46-E50F-8441-B540-38CA5E5D3E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4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://mk.permkrai.ru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2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1DF057-8BE4-40E6-B179-41E5492D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2620" y="538081"/>
            <a:ext cx="11002435" cy="45432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6CBD2-D23B-454E-B1BD-5D646745BB5D}"/>
              </a:ext>
            </a:extLst>
          </p:cNvPr>
          <p:cNvSpPr txBox="1"/>
          <p:nvPr/>
        </p:nvSpPr>
        <p:spPr>
          <a:xfrm>
            <a:off x="546948" y="2400483"/>
            <a:ext cx="110981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108AC9"/>
                </a:solidFill>
                <a:latin typeface="DINCondensedCTT" panose="020B0606040000020204" pitchFamily="34" charset="0"/>
              </a:rPr>
              <a:t>Об итогах реализации национального проекта «Культура» на территории Пермского края в 2019 году и о ходе реализации в Пермском крае федерального проекта «Местный дом культуры» и планах на 2020 год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39DB2-9E8C-411C-A09D-1E00B34E44A2}"/>
              </a:ext>
            </a:extLst>
          </p:cNvPr>
          <p:cNvSpPr txBox="1"/>
          <p:nvPr/>
        </p:nvSpPr>
        <p:spPr>
          <a:xfrm>
            <a:off x="546945" y="5971107"/>
            <a:ext cx="813223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dirty="0" smtClean="0">
                <a:solidFill>
                  <a:srgbClr val="6D6E70"/>
                </a:solidFill>
              </a:rPr>
              <a:t>Заместитель министра культуры Пермского края М.В. Илюхина</a:t>
            </a:r>
            <a:endParaRPr lang="ru-RU" sz="1467" dirty="0">
              <a:solidFill>
                <a:srgbClr val="6D6E7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DF926-B393-4548-AE1E-44CED913FD64}"/>
              </a:ext>
            </a:extLst>
          </p:cNvPr>
          <p:cNvSpPr txBox="1"/>
          <p:nvPr/>
        </p:nvSpPr>
        <p:spPr>
          <a:xfrm>
            <a:off x="10401300" y="6174307"/>
            <a:ext cx="133942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67" dirty="0">
                <a:latin typeface="DINCondensedCTT" panose="020B0606040000020204" pitchFamily="34" charset="0"/>
              </a:rPr>
              <a:t>Пермь </a:t>
            </a:r>
            <a:r>
              <a:rPr lang="ru-RU" sz="1467" dirty="0" smtClean="0">
                <a:latin typeface="DINCondensedCTT" panose="020B0606040000020204" pitchFamily="34" charset="0"/>
              </a:rPr>
              <a:t>2020</a:t>
            </a:r>
            <a:endParaRPr lang="ru-RU" sz="1467" dirty="0">
              <a:latin typeface="DINCondensedCTT" panose="020B0606040000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24800" r="46063" b="47200"/>
          <a:stretch/>
        </p:blipFill>
        <p:spPr>
          <a:xfrm>
            <a:off x="1379500" y="472615"/>
            <a:ext cx="3233561" cy="111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2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Цель и целевые показатели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15" name="Рисунок 14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225" y="758398"/>
            <a:ext cx="10282335" cy="591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4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3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Региональные проекты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225" y="788722"/>
            <a:ext cx="10441241" cy="60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4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50059"/>
            <a:ext cx="11293200" cy="95410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Региональный проект «Обеспечение качественно нового уровня развития инфраструктуры («Культурная среда»)</a:t>
            </a:r>
          </a:p>
        </p:txBody>
      </p:sp>
      <p:pic>
        <p:nvPicPr>
          <p:cNvPr id="8" name="Рисунок 7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225" y="938852"/>
            <a:ext cx="10081285" cy="58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5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«Модельная библиотека»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10" name="Рисунок 9" descr="5.jpg"/>
          <p:cNvPicPr>
            <a:picLocks noChangeAspect="1"/>
          </p:cNvPicPr>
          <p:nvPr/>
        </p:nvPicPr>
        <p:blipFill rotWithShape="1">
          <a:blip r:embed="rId4" cstate="print"/>
          <a:srcRect l="632"/>
          <a:stretch/>
        </p:blipFill>
        <p:spPr>
          <a:xfrm>
            <a:off x="727787" y="758397"/>
            <a:ext cx="10254343" cy="593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7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6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«Модельная библиотека»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7" name="Рисунок 6" descr="5_1.jpg"/>
          <p:cNvPicPr>
            <a:picLocks noChangeAspect="1"/>
          </p:cNvPicPr>
          <p:nvPr/>
        </p:nvPicPr>
        <p:blipFill rotWithShape="1">
          <a:blip r:embed="rId4" cstate="print"/>
          <a:srcRect l="537"/>
          <a:stretch/>
        </p:blipFill>
        <p:spPr>
          <a:xfrm>
            <a:off x="718457" y="788721"/>
            <a:ext cx="10366310" cy="598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5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7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Сеть социальных кинозалов</a:t>
            </a:r>
          </a:p>
        </p:txBody>
      </p:sp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225" y="788722"/>
            <a:ext cx="10293267" cy="591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5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8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50059"/>
            <a:ext cx="11293200" cy="95410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Региональный проект «Создание условий для реализации творческого потенциала нации («Творческие люди»)»</a:t>
            </a:r>
          </a:p>
        </p:txBody>
      </p:sp>
      <p:pic>
        <p:nvPicPr>
          <p:cNvPr id="8" name="Рисунок 7" descr="7.jpg"/>
          <p:cNvPicPr>
            <a:picLocks noChangeAspect="1"/>
          </p:cNvPicPr>
          <p:nvPr/>
        </p:nvPicPr>
        <p:blipFill rotWithShape="1">
          <a:blip r:embed="rId4" cstate="print"/>
          <a:srcRect l="697"/>
          <a:stretch/>
        </p:blipFill>
        <p:spPr>
          <a:xfrm>
            <a:off x="811763" y="1004166"/>
            <a:ext cx="9909110" cy="573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5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9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20261"/>
            <a:ext cx="11293200" cy="830997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4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Региональный проект «Цифровизация услуг и формирование информационного пространства в сфере культуры </a:t>
            </a:r>
            <a:r>
              <a:rPr lang="ru-RU" sz="24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(«</a:t>
            </a:r>
            <a:r>
              <a:rPr lang="ru-RU" sz="24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Цифровая культура»)»</a:t>
            </a:r>
          </a:p>
        </p:txBody>
      </p:sp>
      <p:pic>
        <p:nvPicPr>
          <p:cNvPr id="7" name="Рисунок 6" descr="8.jpg"/>
          <p:cNvPicPr>
            <a:picLocks noChangeAspect="1"/>
          </p:cNvPicPr>
          <p:nvPr/>
        </p:nvPicPr>
        <p:blipFill rotWithShape="1">
          <a:blip r:embed="rId5" cstate="print"/>
          <a:srcRect l="1113"/>
          <a:stretch/>
        </p:blipFill>
        <p:spPr>
          <a:xfrm>
            <a:off x="849086" y="1235923"/>
            <a:ext cx="9489232" cy="551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29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10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«Виртуальные концертные залы»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85" y="886409"/>
            <a:ext cx="4215155" cy="28101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6" y="886409"/>
            <a:ext cx="5626359" cy="37509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56" y="4735002"/>
            <a:ext cx="2799469" cy="1866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84" y="3795772"/>
            <a:ext cx="4215155" cy="28055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2225" y="5139329"/>
            <a:ext cx="27061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/>
                </a:solidFill>
              </a:rPr>
              <a:t>В 2019 году</a:t>
            </a:r>
          </a:p>
          <a:p>
            <a:pPr algn="r"/>
            <a:r>
              <a:rPr lang="ru-RU" sz="2000" dirty="0" smtClean="0"/>
              <a:t>300 трансляций</a:t>
            </a:r>
          </a:p>
          <a:p>
            <a:pPr algn="r"/>
            <a:r>
              <a:rPr lang="ru-RU" sz="2000" dirty="0" smtClean="0"/>
              <a:t>15,5 </a:t>
            </a:r>
            <a:r>
              <a:rPr lang="ru-RU" sz="2000" dirty="0"/>
              <a:t>тысяч </a:t>
            </a:r>
            <a:r>
              <a:rPr lang="ru-RU" sz="2000" dirty="0" smtClean="0"/>
              <a:t>зрителей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583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11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Показатель достижения результатов национального проекта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7875" t="33300" b="30871"/>
          <a:stretch/>
        </p:blipFill>
        <p:spPr>
          <a:xfrm>
            <a:off x="7110121" y="2719563"/>
            <a:ext cx="4329209" cy="385757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872515"/>
              </p:ext>
            </p:extLst>
          </p:nvPr>
        </p:nvGraphicFramePr>
        <p:xfrm>
          <a:off x="462942" y="830096"/>
          <a:ext cx="10515598" cy="1787444"/>
        </p:xfrm>
        <a:graphic>
          <a:graphicData uri="http://schemas.openxmlformats.org/drawingml/2006/table">
            <a:tbl>
              <a:tblPr/>
              <a:tblGrid>
                <a:gridCol w="804923">
                  <a:extLst>
                    <a:ext uri="{9D8B030D-6E8A-4147-A177-3AD203B41FA5}">
                      <a16:colId xmlns:a16="http://schemas.microsoft.com/office/drawing/2014/main" val="2040235896"/>
                    </a:ext>
                  </a:extLst>
                </a:gridCol>
                <a:gridCol w="3271291">
                  <a:extLst>
                    <a:ext uri="{9D8B030D-6E8A-4147-A177-3AD203B41FA5}">
                      <a16:colId xmlns:a16="http://schemas.microsoft.com/office/drawing/2014/main" val="3471801709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644093576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4210847267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1884395201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502005047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435917428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4013999554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3011520196"/>
                    </a:ext>
                  </a:extLst>
                </a:gridCol>
                <a:gridCol w="804923">
                  <a:extLst>
                    <a:ext uri="{9D8B030D-6E8A-4147-A177-3AD203B41FA5}">
                      <a16:colId xmlns:a16="http://schemas.microsoft.com/office/drawing/2014/main" val="2281863587"/>
                    </a:ext>
                  </a:extLst>
                </a:gridCol>
              </a:tblGrid>
              <a:tr h="16463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Сводная форма мониторинга Национального проекта "Культура" Свод</a:t>
                      </a:r>
                    </a:p>
                  </a:txBody>
                  <a:tcPr marL="7840" marR="7840" marT="78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133480"/>
                  </a:ext>
                </a:extLst>
              </a:tr>
              <a:tr h="1959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823770"/>
                  </a:ext>
                </a:extLst>
              </a:tr>
              <a:tr h="752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Базовое значение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Плановый показатель 2019 года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учереждений на своде 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квартал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квартал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 (%)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77294"/>
                  </a:ext>
                </a:extLst>
              </a:tr>
              <a:tr h="16463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"Культура"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41440"/>
                  </a:ext>
                </a:extLst>
              </a:tr>
              <a:tr h="509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посещений организаций культуры, тыс. чел.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(пп.1.1.-1.11.)</a:t>
                      </a:r>
                    </a:p>
                  </a:txBody>
                  <a:tcPr marL="7840" marR="7840" marT="78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13544,78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13871,82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1610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4 099,37   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7 854,02   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10 759,63   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14 321,00   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103,2%</a:t>
                      </a:r>
                    </a:p>
                  </a:txBody>
                  <a:tcPr marL="7840" marR="7840" marT="78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632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32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12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96280"/>
            <a:ext cx="11293200" cy="46166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4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Достижение показателя муниципальными образованиями </a:t>
            </a:r>
            <a:r>
              <a:rPr lang="ru-RU" sz="24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края: низкий уровень</a:t>
            </a:r>
            <a:endParaRPr lang="ru-RU" sz="24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576" y="867107"/>
            <a:ext cx="7821832" cy="572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6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13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96280"/>
            <a:ext cx="11293200" cy="46166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4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Достижение показателя муниципальными образованиями </a:t>
            </a:r>
            <a:r>
              <a:rPr lang="ru-RU" sz="24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края: высокий уровень</a:t>
            </a:r>
            <a:endParaRPr lang="ru-RU" sz="24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997" y="1321903"/>
            <a:ext cx="9575166" cy="41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14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Модернизация инфраструктуры культуры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67675" t="29064" r="11948" b="59908"/>
          <a:stretch/>
        </p:blipFill>
        <p:spPr>
          <a:xfrm>
            <a:off x="415300" y="4384234"/>
            <a:ext cx="5623620" cy="17119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69871" t="44303" r="15067" b="39756"/>
          <a:stretch/>
        </p:blipFill>
        <p:spPr>
          <a:xfrm>
            <a:off x="6196262" y="4416887"/>
            <a:ext cx="3814012" cy="22705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5285" t="33330" r="35306" b="32263"/>
          <a:stretch/>
        </p:blipFill>
        <p:spPr>
          <a:xfrm>
            <a:off x="463532" y="1130463"/>
            <a:ext cx="10399017" cy="338783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0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15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Федеральный проект </a:t>
            </a:r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«Местный дом культуры»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1257"/>
            <a:ext cx="12192000" cy="593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0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16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Итоги конкурсного отбора 2019 года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3.jpg"/>
          <p:cNvPicPr>
            <a:picLocks noChangeAspect="1"/>
          </p:cNvPicPr>
          <p:nvPr/>
        </p:nvPicPr>
        <p:blipFill rotWithShape="1">
          <a:blip r:embed="rId4"/>
          <a:srcRect l="954" t="9055" r="1395" b="1893"/>
          <a:stretch/>
        </p:blipFill>
        <p:spPr>
          <a:xfrm>
            <a:off x="326162" y="1093788"/>
            <a:ext cx="11728736" cy="53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9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17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Результаты проекта 2019 </a:t>
            </a:r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года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02" y="797312"/>
            <a:ext cx="11696700" cy="569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8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18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Результаты проекта 2019 </a:t>
            </a:r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года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25" y="774465"/>
            <a:ext cx="11772900" cy="57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19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Результаты проекта </a:t>
            </a:r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2020 года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1257"/>
            <a:ext cx="12192000" cy="593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20</a:t>
            </a:fld>
            <a:endParaRPr lang="uk-UA"/>
          </a:p>
        </p:txBody>
      </p:sp>
      <p:pic>
        <p:nvPicPr>
          <p:cNvPr id="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850C6-D9A6-4D61-AF88-F287FD2DAFB8}"/>
              </a:ext>
            </a:extLst>
          </p:cNvPr>
          <p:cNvSpPr txBox="1"/>
          <p:nvPr/>
        </p:nvSpPr>
        <p:spPr>
          <a:xfrm>
            <a:off x="742225" y="265502"/>
            <a:ext cx="11293200" cy="52322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ru-RU" sz="2800" dirty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Результаты проекта </a:t>
            </a:r>
            <a:r>
              <a:rPr lang="ru-RU" sz="2800" dirty="0" smtClean="0">
                <a:solidFill>
                  <a:schemeClr val="accent5"/>
                </a:solidFill>
                <a:latin typeface="DINCondensedCTT"/>
                <a:ea typeface="PT Serif" charset="0"/>
                <a:cs typeface="PT Serif" charset="0"/>
              </a:rPr>
              <a:t>2020 года</a:t>
            </a:r>
            <a:endParaRPr lang="ru-RU" sz="2800" dirty="0">
              <a:solidFill>
                <a:schemeClr val="accent5"/>
              </a:solidFill>
              <a:latin typeface="DINCondensedCTT"/>
              <a:ea typeface="PT Serif" charset="0"/>
              <a:cs typeface="PT Serif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227" y="926432"/>
            <a:ext cx="4563289" cy="649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42124" y="1008189"/>
            <a:ext cx="3154139" cy="743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1257"/>
            <a:ext cx="12192000" cy="593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63B1E6-9062-4ECD-BE2A-3C1C21518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749208" y="607192"/>
            <a:ext cx="693584" cy="12970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7560FE-6C52-4016-9D07-3205A2A33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0000" y="2505783"/>
            <a:ext cx="10992000" cy="16647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734928-3205-4928-82AE-B061C6E40955}"/>
              </a:ext>
            </a:extLst>
          </p:cNvPr>
          <p:cNvSpPr txBox="1"/>
          <p:nvPr/>
        </p:nvSpPr>
        <p:spPr>
          <a:xfrm>
            <a:off x="2229697" y="3018394"/>
            <a:ext cx="774954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733" dirty="0">
                <a:solidFill>
                  <a:srgbClr val="108AC9"/>
                </a:solidFill>
                <a:latin typeface="DINCondensedCTT" panose="020B0606040000020204" pitchFamily="34" charset="0"/>
              </a:rPr>
              <a:t>СПАСИБО  ЗА ВНИМАНИЕ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A165C-2EE5-433E-9DB7-BB271EC44F21}"/>
              </a:ext>
            </a:extLst>
          </p:cNvPr>
          <p:cNvSpPr txBox="1"/>
          <p:nvPr/>
        </p:nvSpPr>
        <p:spPr>
          <a:xfrm>
            <a:off x="4086860" y="5008932"/>
            <a:ext cx="4018280" cy="173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dirty="0">
                <a:solidFill>
                  <a:srgbClr val="108AC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http://mk.permkrai.ru</a:t>
            </a:r>
            <a:r>
              <a:rPr lang="en-US" sz="2133" dirty="0" smtClean="0">
                <a:solidFill>
                  <a:srgbClr val="108AC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ru-RU" sz="2133" dirty="0" smtClean="0">
              <a:solidFill>
                <a:srgbClr val="108AC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133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instagram.com/</a:t>
            </a:r>
            <a:r>
              <a:rPr lang="en-US" sz="2133" u="sng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minkult.permkrai</a:t>
            </a:r>
            <a:r>
              <a:rPr lang="en-US" sz="2133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133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133" u="sng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133" u="sng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facebook.com/</a:t>
            </a:r>
            <a:r>
              <a:rPr lang="en-US" sz="2133" u="sng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permkult</a:t>
            </a:r>
            <a:r>
              <a:rPr lang="en-US" sz="2133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133" u="sng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133" u="sng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133" dirty="0" smtClean="0">
              <a:solidFill>
                <a:srgbClr val="108AC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133" dirty="0">
              <a:solidFill>
                <a:srgbClr val="108AC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4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FF0000"/>
      </a:dk2>
      <a:lt2>
        <a:srgbClr val="E7E6E6"/>
      </a:lt2>
      <a:accent1>
        <a:srgbClr val="FFC000"/>
      </a:accent1>
      <a:accent2>
        <a:srgbClr val="FFFF00"/>
      </a:accent2>
      <a:accent3>
        <a:srgbClr val="00B050"/>
      </a:accent3>
      <a:accent4>
        <a:srgbClr val="00B0F0"/>
      </a:accent4>
      <a:accent5>
        <a:srgbClr val="0070C0"/>
      </a:accent5>
      <a:accent6>
        <a:srgbClr val="7030A0"/>
      </a:accent6>
      <a:hlink>
        <a:srgbClr val="0563C1"/>
      </a:hlink>
      <a:folHlink>
        <a:srgbClr val="954F72"/>
      </a:folHlink>
    </a:clrScheme>
    <a:fontScheme name="Другая 4">
      <a:majorFont>
        <a:latin typeface="PT Serif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2">
    <a:dk1>
      <a:sysClr val="windowText" lastClr="000000"/>
    </a:dk1>
    <a:lt1>
      <a:sysClr val="window" lastClr="FFFFFF"/>
    </a:lt1>
    <a:dk2>
      <a:srgbClr val="FF0000"/>
    </a:dk2>
    <a:lt2>
      <a:srgbClr val="E7E6E6"/>
    </a:lt2>
    <a:accent1>
      <a:srgbClr val="FFC000"/>
    </a:accent1>
    <a:accent2>
      <a:srgbClr val="FFFF00"/>
    </a:accent2>
    <a:accent3>
      <a:srgbClr val="00B050"/>
    </a:accent3>
    <a:accent4>
      <a:srgbClr val="00B0F0"/>
    </a:accent4>
    <a:accent5>
      <a:srgbClr val="0070C0"/>
    </a:accent5>
    <a:accent6>
      <a:srgbClr val="7030A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17334</TotalTime>
  <Words>323</Words>
  <Application>Microsoft Office PowerPoint</Application>
  <PresentationFormat>Широкоэкранный</PresentationFormat>
  <Paragraphs>113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DINCondensedCTT</vt:lpstr>
      <vt:lpstr>PT Serif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rustam shaekhmurzin</dc:creator>
  <cp:lastModifiedBy>Буско Гина Генриковна</cp:lastModifiedBy>
  <cp:revision>551</cp:revision>
  <cp:lastPrinted>2019-12-20T05:51:04Z</cp:lastPrinted>
  <dcterms:created xsi:type="dcterms:W3CDTF">2017-05-18T06:16:43Z</dcterms:created>
  <dcterms:modified xsi:type="dcterms:W3CDTF">2020-01-13T04:57:23Z</dcterms:modified>
</cp:coreProperties>
</file>