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31" r:id="rId2"/>
    <p:sldId id="328" r:id="rId3"/>
    <p:sldId id="321" r:id="rId4"/>
    <p:sldId id="327" r:id="rId5"/>
    <p:sldId id="330" r:id="rId6"/>
    <p:sldId id="332" r:id="rId7"/>
    <p:sldId id="333" r:id="rId8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0000"/>
    <a:srgbClr val="FFFFFF"/>
    <a:srgbClr val="F3F7FF"/>
    <a:srgbClr val="E7EFFF"/>
    <a:srgbClr val="F8FAF4"/>
    <a:srgbClr val="FAF0F0"/>
    <a:srgbClr val="F3F6FB"/>
    <a:srgbClr val="E6EDF6"/>
    <a:srgbClr val="FEF4EC"/>
    <a:srgbClr val="9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2017" autoAdjust="0"/>
    <p:restoredTop sz="73600" autoAdjust="0"/>
  </p:normalViewPr>
  <p:slideViewPr>
    <p:cSldViewPr>
      <p:cViewPr>
        <p:scale>
          <a:sx n="110" d="100"/>
          <a:sy n="110" d="100"/>
        </p:scale>
        <p:origin x="-1560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36" y="-84"/>
      </p:cViewPr>
      <p:guideLst>
        <p:guide orient="horz" pos="3126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127040334120621E-2"/>
          <c:y val="7.2036274775997847E-2"/>
          <c:w val="0.95456877490412972"/>
          <c:h val="0.6363040999185446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Изменение дотации на выравнивание бюджетной обеспеченности к уровню 2019 г.</c:v>
                </c:pt>
              </c:strCache>
            </c:strRef>
          </c:tx>
          <c:marker>
            <c:symbol val="circle"/>
            <c:size val="4"/>
            <c:spPr>
              <a:solidFill>
                <a:schemeClr val="bg1"/>
              </a:solidFill>
            </c:spPr>
          </c:marker>
          <c:dLbls>
            <c:dLbl>
              <c:idx val="0"/>
              <c:layout>
                <c:manualLayout>
                  <c:x val="-3.4442894323217276E-3"/>
                  <c:y val="-1.37033939723051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0780694033625979E-3"/>
                  <c:y val="-6.33585663860982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4"/>
              <c:layout>
                <c:manualLayout>
                  <c:x val="-2.3301401020563241E-2"/>
                  <c:y val="1.39586206896551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txPr>
              <a:bodyPr rot="-5400000" vert="horz"/>
              <a:lstStyle/>
              <a:p>
                <a:pPr>
                  <a:defRPr sz="8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Лист1!$A$2:$A$47</c:f>
              <c:strCache>
                <c:ptCount val="46"/>
                <c:pt idx="0">
                  <c:v>Добрянский ГО</c:v>
                </c:pt>
                <c:pt idx="1">
                  <c:v>Пермский МР</c:v>
                </c:pt>
                <c:pt idx="2">
                  <c:v>Краснокамский ГО</c:v>
                </c:pt>
                <c:pt idx="3">
                  <c:v>Чернушинский ГО</c:v>
                </c:pt>
                <c:pt idx="4">
                  <c:v>Кунгур ГО</c:v>
                </c:pt>
                <c:pt idx="5">
                  <c:v>Горнозаводский ГО</c:v>
                </c:pt>
                <c:pt idx="6">
                  <c:v>Чусовской ГО</c:v>
                </c:pt>
                <c:pt idx="7">
                  <c:v>Куединский МР</c:v>
                </c:pt>
                <c:pt idx="8">
                  <c:v>Лысьва ГО</c:v>
                </c:pt>
                <c:pt idx="9">
                  <c:v>Чайковский ГО</c:v>
                </c:pt>
                <c:pt idx="10">
                  <c:v>Осинский ГО</c:v>
                </c:pt>
                <c:pt idx="11">
                  <c:v>Бардымский МР</c:v>
                </c:pt>
                <c:pt idx="12">
                  <c:v>Губаха ГО</c:v>
                </c:pt>
                <c:pt idx="13">
                  <c:v>Кудымкар ГО</c:v>
                </c:pt>
                <c:pt idx="14">
                  <c:v>Кизеловский ГО</c:v>
                </c:pt>
                <c:pt idx="15">
                  <c:v>Октябрьский ГО</c:v>
                </c:pt>
                <c:pt idx="16">
                  <c:v>Нытвенский ГО</c:v>
                </c:pt>
                <c:pt idx="17">
                  <c:v>Гремячинский ГО</c:v>
                </c:pt>
                <c:pt idx="18">
                  <c:v>Чердынский ГО</c:v>
                </c:pt>
                <c:pt idx="19">
                  <c:v>Кунгурский МР</c:v>
                </c:pt>
                <c:pt idx="20">
                  <c:v>Оханский ГО</c:v>
                </c:pt>
                <c:pt idx="21">
                  <c:v>Александровский МО</c:v>
                </c:pt>
                <c:pt idx="22">
                  <c:v>Ординский МО</c:v>
                </c:pt>
                <c:pt idx="23">
                  <c:v>Красновишерский ГО</c:v>
                </c:pt>
                <c:pt idx="24">
                  <c:v>Еловский МР</c:v>
                </c:pt>
                <c:pt idx="25">
                  <c:v>Березовский МО</c:v>
                </c:pt>
                <c:pt idx="26">
                  <c:v>Уинский МО</c:v>
                </c:pt>
                <c:pt idx="27">
                  <c:v>Б-Сосновский МР</c:v>
                </c:pt>
                <c:pt idx="28">
                  <c:v>ЗАТО Звёздный ГО</c:v>
                </c:pt>
                <c:pt idx="29">
                  <c:v>Верещагинский ГО</c:v>
                </c:pt>
                <c:pt idx="30">
                  <c:v>Суксунский ГО</c:v>
                </c:pt>
                <c:pt idx="31">
                  <c:v>Кишертский МР</c:v>
                </c:pt>
                <c:pt idx="32">
                  <c:v>Гайнский МО</c:v>
                </c:pt>
                <c:pt idx="33">
                  <c:v>Очерский ГО</c:v>
                </c:pt>
                <c:pt idx="34">
                  <c:v>Частинский МР</c:v>
                </c:pt>
                <c:pt idx="35">
                  <c:v>Кочевский МО</c:v>
                </c:pt>
                <c:pt idx="36">
                  <c:v>Юсьвинский МО</c:v>
                </c:pt>
                <c:pt idx="37">
                  <c:v>Карагайский МР</c:v>
                </c:pt>
                <c:pt idx="38">
                  <c:v>Ильинский ГО</c:v>
                </c:pt>
                <c:pt idx="39">
                  <c:v>Косинский МО</c:v>
                </c:pt>
                <c:pt idx="40">
                  <c:v>Кудымкарский МО</c:v>
                </c:pt>
                <c:pt idx="41">
                  <c:v>Сивинский МР</c:v>
                </c:pt>
                <c:pt idx="42">
                  <c:v>Юрлинский МО</c:v>
                </c:pt>
                <c:pt idx="43">
                  <c:v>Пермь ГО</c:v>
                </c:pt>
                <c:pt idx="44">
                  <c:v>Соликамск ГО</c:v>
                </c:pt>
                <c:pt idx="45">
                  <c:v>Березники ГО</c:v>
                </c:pt>
              </c:strCache>
            </c:strRef>
          </c:cat>
          <c:val>
            <c:numRef>
              <c:f>Лист1!$B$2:$B$47</c:f>
              <c:numCache>
                <c:formatCode>0.0%</c:formatCode>
                <c:ptCount val="46"/>
                <c:pt idx="0">
                  <c:v>1.7177970538803637</c:v>
                </c:pt>
                <c:pt idx="1">
                  <c:v>1.5552512904753815</c:v>
                </c:pt>
                <c:pt idx="2">
                  <c:v>1.4832607785377447</c:v>
                </c:pt>
                <c:pt idx="3">
                  <c:v>1.4587154355006999</c:v>
                </c:pt>
                <c:pt idx="4">
                  <c:v>1.4054805433570412</c:v>
                </c:pt>
                <c:pt idx="5">
                  <c:v>1.3974132849421361</c:v>
                </c:pt>
                <c:pt idx="6">
                  <c:v>1.3651814436860408</c:v>
                </c:pt>
                <c:pt idx="7">
                  <c:v>1.3533162328472379</c:v>
                </c:pt>
                <c:pt idx="8">
                  <c:v>1.3509285700206615</c:v>
                </c:pt>
                <c:pt idx="9">
                  <c:v>1.3481117726085308</c:v>
                </c:pt>
                <c:pt idx="10">
                  <c:v>1.3297616923846751</c:v>
                </c:pt>
                <c:pt idx="11">
                  <c:v>1.3297558490766102</c:v>
                </c:pt>
                <c:pt idx="12">
                  <c:v>1.3189051861775811</c:v>
                </c:pt>
                <c:pt idx="13">
                  <c:v>1.3136676959522053</c:v>
                </c:pt>
                <c:pt idx="14">
                  <c:v>1.3105529477744031</c:v>
                </c:pt>
                <c:pt idx="15">
                  <c:v>1.2978047839555809</c:v>
                </c:pt>
                <c:pt idx="16">
                  <c:v>1.280036437831191</c:v>
                </c:pt>
                <c:pt idx="17">
                  <c:v>1.2772629539905647</c:v>
                </c:pt>
                <c:pt idx="18">
                  <c:v>1.2615722409818375</c:v>
                </c:pt>
                <c:pt idx="19">
                  <c:v>1.2606154696823522</c:v>
                </c:pt>
                <c:pt idx="20">
                  <c:v>1.2592371837045295</c:v>
                </c:pt>
                <c:pt idx="21">
                  <c:v>1.2492569295039704</c:v>
                </c:pt>
                <c:pt idx="22">
                  <c:v>1.2270348121417602</c:v>
                </c:pt>
                <c:pt idx="23">
                  <c:v>1.2236427617620358</c:v>
                </c:pt>
                <c:pt idx="24">
                  <c:v>1.2186861599888299</c:v>
                </c:pt>
                <c:pt idx="25">
                  <c:v>1.2033585887037748</c:v>
                </c:pt>
                <c:pt idx="26">
                  <c:v>1.1967017552880579</c:v>
                </c:pt>
                <c:pt idx="27">
                  <c:v>1.1961399947792066</c:v>
                </c:pt>
                <c:pt idx="28">
                  <c:v>1.1841715554556964</c:v>
                </c:pt>
                <c:pt idx="29">
                  <c:v>1.1711187619199805</c:v>
                </c:pt>
                <c:pt idx="30">
                  <c:v>1.1654219951085196</c:v>
                </c:pt>
                <c:pt idx="31">
                  <c:v>1.1652235135875644</c:v>
                </c:pt>
                <c:pt idx="32">
                  <c:v>1.1558928020807762</c:v>
                </c:pt>
                <c:pt idx="33">
                  <c:v>1.1441162889257352</c:v>
                </c:pt>
                <c:pt idx="34">
                  <c:v>1.1318556600830056</c:v>
                </c:pt>
                <c:pt idx="35">
                  <c:v>1.1297626696555056</c:v>
                </c:pt>
                <c:pt idx="36">
                  <c:v>1.1229171816930259</c:v>
                </c:pt>
                <c:pt idx="37">
                  <c:v>1.0979923757292505</c:v>
                </c:pt>
                <c:pt idx="38">
                  <c:v>1.0880576632539041</c:v>
                </c:pt>
                <c:pt idx="39">
                  <c:v>1.0823970101777087</c:v>
                </c:pt>
                <c:pt idx="40">
                  <c:v>1.0708515989514933</c:v>
                </c:pt>
                <c:pt idx="41">
                  <c:v>1.0682401890327051</c:v>
                </c:pt>
                <c:pt idx="42">
                  <c:v>1.0515081615729998</c:v>
                </c:pt>
                <c:pt idx="43">
                  <c:v>1</c:v>
                </c:pt>
                <c:pt idx="44">
                  <c:v>0.92276722413031942</c:v>
                </c:pt>
                <c:pt idx="45">
                  <c:v>0.82029965457920362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100%</c:v>
                </c:pt>
              </c:strCache>
            </c:strRef>
          </c:tx>
          <c:spPr>
            <a:ln w="22225">
              <a:solidFill>
                <a:schemeClr val="accent3">
                  <a:lumMod val="75000"/>
                </a:schemeClr>
              </a:solidFill>
            </a:ln>
          </c:spPr>
          <c:marker>
            <c:symbol val="none"/>
          </c:marker>
          <c:dLbls>
            <c:delete val="1"/>
          </c:dLbls>
          <c:cat>
            <c:strRef>
              <c:f>Лист1!$A$2:$A$47</c:f>
              <c:strCache>
                <c:ptCount val="46"/>
                <c:pt idx="0">
                  <c:v>Добрянский ГО</c:v>
                </c:pt>
                <c:pt idx="1">
                  <c:v>Пермский МР</c:v>
                </c:pt>
                <c:pt idx="2">
                  <c:v>Краснокамский ГО</c:v>
                </c:pt>
                <c:pt idx="3">
                  <c:v>Чернушинский ГО</c:v>
                </c:pt>
                <c:pt idx="4">
                  <c:v>Кунгур ГО</c:v>
                </c:pt>
                <c:pt idx="5">
                  <c:v>Горнозаводский ГО</c:v>
                </c:pt>
                <c:pt idx="6">
                  <c:v>Чусовской ГО</c:v>
                </c:pt>
                <c:pt idx="7">
                  <c:v>Куединский МР</c:v>
                </c:pt>
                <c:pt idx="8">
                  <c:v>Лысьва ГО</c:v>
                </c:pt>
                <c:pt idx="9">
                  <c:v>Чайковский ГО</c:v>
                </c:pt>
                <c:pt idx="10">
                  <c:v>Осинский ГО</c:v>
                </c:pt>
                <c:pt idx="11">
                  <c:v>Бардымский МР</c:v>
                </c:pt>
                <c:pt idx="12">
                  <c:v>Губаха ГО</c:v>
                </c:pt>
                <c:pt idx="13">
                  <c:v>Кудымкар ГО</c:v>
                </c:pt>
                <c:pt idx="14">
                  <c:v>Кизеловский ГО</c:v>
                </c:pt>
                <c:pt idx="15">
                  <c:v>Октябрьский ГО</c:v>
                </c:pt>
                <c:pt idx="16">
                  <c:v>Нытвенский ГО</c:v>
                </c:pt>
                <c:pt idx="17">
                  <c:v>Гремячинский ГО</c:v>
                </c:pt>
                <c:pt idx="18">
                  <c:v>Чердынский ГО</c:v>
                </c:pt>
                <c:pt idx="19">
                  <c:v>Кунгурский МР</c:v>
                </c:pt>
                <c:pt idx="20">
                  <c:v>Оханский ГО</c:v>
                </c:pt>
                <c:pt idx="21">
                  <c:v>Александровский МО</c:v>
                </c:pt>
                <c:pt idx="22">
                  <c:v>Ординский МО</c:v>
                </c:pt>
                <c:pt idx="23">
                  <c:v>Красновишерский ГО</c:v>
                </c:pt>
                <c:pt idx="24">
                  <c:v>Еловский МР</c:v>
                </c:pt>
                <c:pt idx="25">
                  <c:v>Березовский МО</c:v>
                </c:pt>
                <c:pt idx="26">
                  <c:v>Уинский МО</c:v>
                </c:pt>
                <c:pt idx="27">
                  <c:v>Б-Сосновский МР</c:v>
                </c:pt>
                <c:pt idx="28">
                  <c:v>ЗАТО Звёздный ГО</c:v>
                </c:pt>
                <c:pt idx="29">
                  <c:v>Верещагинский ГО</c:v>
                </c:pt>
                <c:pt idx="30">
                  <c:v>Суксунский ГО</c:v>
                </c:pt>
                <c:pt idx="31">
                  <c:v>Кишертский МР</c:v>
                </c:pt>
                <c:pt idx="32">
                  <c:v>Гайнский МО</c:v>
                </c:pt>
                <c:pt idx="33">
                  <c:v>Очерский ГО</c:v>
                </c:pt>
                <c:pt idx="34">
                  <c:v>Частинский МР</c:v>
                </c:pt>
                <c:pt idx="35">
                  <c:v>Кочевский МО</c:v>
                </c:pt>
                <c:pt idx="36">
                  <c:v>Юсьвинский МО</c:v>
                </c:pt>
                <c:pt idx="37">
                  <c:v>Карагайский МР</c:v>
                </c:pt>
                <c:pt idx="38">
                  <c:v>Ильинский ГО</c:v>
                </c:pt>
                <c:pt idx="39">
                  <c:v>Косинский МО</c:v>
                </c:pt>
                <c:pt idx="40">
                  <c:v>Кудымкарский МО</c:v>
                </c:pt>
                <c:pt idx="41">
                  <c:v>Сивинский МР</c:v>
                </c:pt>
                <c:pt idx="42">
                  <c:v>Юрлинский МО</c:v>
                </c:pt>
                <c:pt idx="43">
                  <c:v>Пермь ГО</c:v>
                </c:pt>
                <c:pt idx="44">
                  <c:v>Соликамск ГО</c:v>
                </c:pt>
                <c:pt idx="45">
                  <c:v>Березники ГО</c:v>
                </c:pt>
              </c:strCache>
            </c:strRef>
          </c:cat>
          <c:val>
            <c:numRef>
              <c:f>Лист1!$C$2:$C$47</c:f>
              <c:numCache>
                <c:formatCode>0.0%</c:formatCode>
                <c:ptCount val="4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6350">
              <a:solidFill>
                <a:schemeClr val="bg1">
                  <a:lumMod val="75000"/>
                </a:schemeClr>
              </a:solidFill>
              <a:prstDash val="sysDot"/>
            </a:ln>
          </c:spPr>
        </c:dropLines>
        <c:marker val="1"/>
        <c:smooth val="0"/>
        <c:axId val="56843264"/>
        <c:axId val="50333184"/>
      </c:lineChart>
      <c:catAx>
        <c:axId val="5684326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50333184"/>
        <c:crosses val="autoZero"/>
        <c:auto val="1"/>
        <c:lblAlgn val="ctr"/>
        <c:lblOffset val="100"/>
        <c:noMultiLvlLbl val="0"/>
      </c:catAx>
      <c:valAx>
        <c:axId val="50333184"/>
        <c:scaling>
          <c:orientation val="minMax"/>
          <c:max val="1.8"/>
          <c:min val="0.8"/>
        </c:scaling>
        <c:delete val="0"/>
        <c:axPos val="l"/>
        <c:majorGridlines>
          <c:spPr>
            <a:ln>
              <a:noFill/>
              <a:prstDash val="sysDot"/>
            </a:ln>
          </c:spPr>
        </c:majorGridlines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5684326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8860964918218638"/>
          <c:y val="6.344827586206897E-2"/>
          <c:w val="0.61139035754431825"/>
          <c:h val="0.1655465653000271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127040334120621E-2"/>
          <c:y val="0.23458354602226447"/>
          <c:w val="0.95456877490412972"/>
          <c:h val="0.5149247895737171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Изменение расчетных бюджетов с учетом стимулирующих дотаций (бонус по ЕНВД, за рост налоговых доходов) min - 104%, max - 119% </c:v>
                </c:pt>
              </c:strCache>
            </c:strRef>
          </c:tx>
          <c:marker>
            <c:symbol val="circle"/>
            <c:size val="4"/>
            <c:spPr>
              <a:solidFill>
                <a:schemeClr val="bg1"/>
              </a:solidFill>
            </c:spPr>
          </c:marker>
          <c:dPt>
            <c:idx val="43"/>
            <c:marker>
              <c:symbol val="circle"/>
              <c:size val="5"/>
              <c:spPr>
                <a:solidFill>
                  <a:schemeClr val="tx1">
                    <a:lumMod val="85000"/>
                    <a:lumOff val="15000"/>
                  </a:schemeClr>
                </a:solidFill>
              </c:spPr>
            </c:marker>
            <c:bubble3D val="0"/>
          </c:dPt>
          <c:dLbls>
            <c:txPr>
              <a:bodyPr rot="-5400000" vert="horz"/>
              <a:lstStyle/>
              <a:p>
                <a:pPr>
                  <a:defRPr sz="8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Лист1!$A$2:$A$47</c:f>
              <c:strCache>
                <c:ptCount val="46"/>
                <c:pt idx="0">
                  <c:v>Куединский МР</c:v>
                </c:pt>
                <c:pt idx="1">
                  <c:v>Чердынский ГО</c:v>
                </c:pt>
                <c:pt idx="2">
                  <c:v>Бардымский МР</c:v>
                </c:pt>
                <c:pt idx="3">
                  <c:v>Гремячинский ГО</c:v>
                </c:pt>
                <c:pt idx="4">
                  <c:v>Кунгурский МР</c:v>
                </c:pt>
                <c:pt idx="5">
                  <c:v>ЗАТО Звёздный ГО</c:v>
                </c:pt>
                <c:pt idx="6">
                  <c:v>Б-Сосновский МР</c:v>
                </c:pt>
                <c:pt idx="7">
                  <c:v>Октябрьский ГО</c:v>
                </c:pt>
                <c:pt idx="8">
                  <c:v>Еловский МР</c:v>
                </c:pt>
                <c:pt idx="9">
                  <c:v>Пермский МР</c:v>
                </c:pt>
                <c:pt idx="10">
                  <c:v>Уинский МО</c:v>
                </c:pt>
                <c:pt idx="11">
                  <c:v>Кудымкар ГО</c:v>
                </c:pt>
                <c:pt idx="12">
                  <c:v>Красновишерский ГО</c:v>
                </c:pt>
                <c:pt idx="13">
                  <c:v>Лысьва ГО</c:v>
                </c:pt>
                <c:pt idx="14">
                  <c:v>Кочевский МО</c:v>
                </c:pt>
                <c:pt idx="15">
                  <c:v>Краснокамский ГО</c:v>
                </c:pt>
                <c:pt idx="16">
                  <c:v>Кунгур ГО</c:v>
                </c:pt>
                <c:pt idx="17">
                  <c:v>Кишертский МР</c:v>
                </c:pt>
                <c:pt idx="18">
                  <c:v>Ординский МО</c:v>
                </c:pt>
                <c:pt idx="19">
                  <c:v>Оханский ГО</c:v>
                </c:pt>
                <c:pt idx="20">
                  <c:v>Чернушинский ГО</c:v>
                </c:pt>
                <c:pt idx="21">
                  <c:v>Горнозаводский ГО</c:v>
                </c:pt>
                <c:pt idx="22">
                  <c:v>Частинский МР</c:v>
                </c:pt>
                <c:pt idx="23">
                  <c:v>Суксунский ГО</c:v>
                </c:pt>
                <c:pt idx="24">
                  <c:v>Березовский МО</c:v>
                </c:pt>
                <c:pt idx="25">
                  <c:v>Юсьвинский МО</c:v>
                </c:pt>
                <c:pt idx="26">
                  <c:v>Александровский МО</c:v>
                </c:pt>
                <c:pt idx="27">
                  <c:v>Нытвенский ГО</c:v>
                </c:pt>
                <c:pt idx="28">
                  <c:v>Губаха ГО</c:v>
                </c:pt>
                <c:pt idx="29">
                  <c:v>Чусовской ГО</c:v>
                </c:pt>
                <c:pt idx="30">
                  <c:v>Кизеловский ГО</c:v>
                </c:pt>
                <c:pt idx="31">
                  <c:v>Косинский МО</c:v>
                </c:pt>
                <c:pt idx="32">
                  <c:v>Карагайский МР</c:v>
                </c:pt>
                <c:pt idx="33">
                  <c:v>Сивинский МР</c:v>
                </c:pt>
                <c:pt idx="34">
                  <c:v>Осинский ГО</c:v>
                </c:pt>
                <c:pt idx="35">
                  <c:v>Кудымкарский МО</c:v>
                </c:pt>
                <c:pt idx="36">
                  <c:v>Верещагинский ГО</c:v>
                </c:pt>
                <c:pt idx="37">
                  <c:v>Соликамск ГО</c:v>
                </c:pt>
                <c:pt idx="38">
                  <c:v>Чайковский ГО</c:v>
                </c:pt>
                <c:pt idx="39">
                  <c:v>Ильинский ГО</c:v>
                </c:pt>
                <c:pt idx="40">
                  <c:v>Очерский ГО</c:v>
                </c:pt>
                <c:pt idx="41">
                  <c:v>Юрлинский МО</c:v>
                </c:pt>
                <c:pt idx="42">
                  <c:v>Гайнский МО</c:v>
                </c:pt>
                <c:pt idx="43">
                  <c:v>Добрянский ГО</c:v>
                </c:pt>
                <c:pt idx="44">
                  <c:v>Березники ГО</c:v>
                </c:pt>
                <c:pt idx="45">
                  <c:v>Пермь ГО</c:v>
                </c:pt>
              </c:strCache>
            </c:strRef>
          </c:cat>
          <c:val>
            <c:numRef>
              <c:f>Лист1!$B$2:$B$47</c:f>
              <c:numCache>
                <c:formatCode>0.0%</c:formatCode>
                <c:ptCount val="46"/>
                <c:pt idx="0">
                  <c:v>1.19</c:v>
                </c:pt>
                <c:pt idx="1">
                  <c:v>1.1599999999999999</c:v>
                </c:pt>
                <c:pt idx="2">
                  <c:v>1.17</c:v>
                </c:pt>
                <c:pt idx="3">
                  <c:v>1.17</c:v>
                </c:pt>
                <c:pt idx="4">
                  <c:v>1.1599999999999999</c:v>
                </c:pt>
                <c:pt idx="5">
                  <c:v>1.1499999999999999</c:v>
                </c:pt>
                <c:pt idx="6">
                  <c:v>1.1499999999999999</c:v>
                </c:pt>
                <c:pt idx="7">
                  <c:v>1.1599999999999999</c:v>
                </c:pt>
                <c:pt idx="8">
                  <c:v>1.1499999999999999</c:v>
                </c:pt>
                <c:pt idx="9">
                  <c:v>1.1499999999999999</c:v>
                </c:pt>
                <c:pt idx="10">
                  <c:v>1.1499999999999999</c:v>
                </c:pt>
                <c:pt idx="11">
                  <c:v>1.17</c:v>
                </c:pt>
                <c:pt idx="12">
                  <c:v>1.1200000000000001</c:v>
                </c:pt>
                <c:pt idx="13">
                  <c:v>1.1200000000000001</c:v>
                </c:pt>
                <c:pt idx="14">
                  <c:v>1.1100000000000001</c:v>
                </c:pt>
                <c:pt idx="15">
                  <c:v>1.1200000000000001</c:v>
                </c:pt>
                <c:pt idx="16">
                  <c:v>1.1399999999999999</c:v>
                </c:pt>
                <c:pt idx="17">
                  <c:v>1.1000000000000001</c:v>
                </c:pt>
                <c:pt idx="18">
                  <c:v>1.1100000000000001</c:v>
                </c:pt>
                <c:pt idx="19">
                  <c:v>1.1100000000000001</c:v>
                </c:pt>
                <c:pt idx="20">
                  <c:v>1.1299999999999999</c:v>
                </c:pt>
                <c:pt idx="21">
                  <c:v>1.1000000000000001</c:v>
                </c:pt>
                <c:pt idx="22">
                  <c:v>1.0900000000000001</c:v>
                </c:pt>
                <c:pt idx="23">
                  <c:v>1.08</c:v>
                </c:pt>
                <c:pt idx="24">
                  <c:v>1.08</c:v>
                </c:pt>
                <c:pt idx="25">
                  <c:v>1.08</c:v>
                </c:pt>
                <c:pt idx="26">
                  <c:v>1.08</c:v>
                </c:pt>
                <c:pt idx="27">
                  <c:v>1.1000000000000001</c:v>
                </c:pt>
                <c:pt idx="28">
                  <c:v>1.1299999999999999</c:v>
                </c:pt>
                <c:pt idx="29">
                  <c:v>1.0900000000000001</c:v>
                </c:pt>
                <c:pt idx="30">
                  <c:v>1.08</c:v>
                </c:pt>
                <c:pt idx="31">
                  <c:v>1.07</c:v>
                </c:pt>
                <c:pt idx="32">
                  <c:v>1.08</c:v>
                </c:pt>
                <c:pt idx="33">
                  <c:v>1.07</c:v>
                </c:pt>
                <c:pt idx="34">
                  <c:v>1.1000000000000001</c:v>
                </c:pt>
                <c:pt idx="35">
                  <c:v>1.05</c:v>
                </c:pt>
                <c:pt idx="36">
                  <c:v>1.06</c:v>
                </c:pt>
                <c:pt idx="37">
                  <c:v>1.1000000000000001</c:v>
                </c:pt>
                <c:pt idx="38">
                  <c:v>1.07</c:v>
                </c:pt>
                <c:pt idx="39">
                  <c:v>1.05</c:v>
                </c:pt>
                <c:pt idx="40">
                  <c:v>1.06</c:v>
                </c:pt>
                <c:pt idx="41">
                  <c:v>1.05</c:v>
                </c:pt>
                <c:pt idx="42">
                  <c:v>1.05</c:v>
                </c:pt>
                <c:pt idx="43">
                  <c:v>1.04</c:v>
                </c:pt>
                <c:pt idx="44">
                  <c:v>1.07</c:v>
                </c:pt>
                <c:pt idx="45">
                  <c:v>1.05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Изменение расчетных бюджетов ОМСу с учетом поступлений по ЕНВД</c:v>
                </c:pt>
              </c:strCache>
            </c:strRef>
          </c:tx>
          <c:marker>
            <c:symbol val="circle"/>
            <c:size val="4"/>
            <c:spPr>
              <a:solidFill>
                <a:schemeClr val="bg1"/>
              </a:solidFill>
            </c:spPr>
          </c:marker>
          <c:dLbls>
            <c:txPr>
              <a:bodyPr rot="-5400000" vert="horz"/>
              <a:lstStyle/>
              <a:p>
                <a:pPr>
                  <a:defRPr sz="800" b="0"/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Лист1!$A$2:$A$47</c:f>
              <c:strCache>
                <c:ptCount val="46"/>
                <c:pt idx="0">
                  <c:v>Куединский МР</c:v>
                </c:pt>
                <c:pt idx="1">
                  <c:v>Чердынский ГО</c:v>
                </c:pt>
                <c:pt idx="2">
                  <c:v>Бардымский МР</c:v>
                </c:pt>
                <c:pt idx="3">
                  <c:v>Гремячинский ГО</c:v>
                </c:pt>
                <c:pt idx="4">
                  <c:v>Кунгурский МР</c:v>
                </c:pt>
                <c:pt idx="5">
                  <c:v>ЗАТО Звёздный ГО</c:v>
                </c:pt>
                <c:pt idx="6">
                  <c:v>Б-Сосновский МР</c:v>
                </c:pt>
                <c:pt idx="7">
                  <c:v>Октябрьский ГО</c:v>
                </c:pt>
                <c:pt idx="8">
                  <c:v>Еловский МР</c:v>
                </c:pt>
                <c:pt idx="9">
                  <c:v>Пермский МР</c:v>
                </c:pt>
                <c:pt idx="10">
                  <c:v>Уинский МО</c:v>
                </c:pt>
                <c:pt idx="11">
                  <c:v>Кудымкар ГО</c:v>
                </c:pt>
                <c:pt idx="12">
                  <c:v>Красновишерский ГО</c:v>
                </c:pt>
                <c:pt idx="13">
                  <c:v>Лысьва ГО</c:v>
                </c:pt>
                <c:pt idx="14">
                  <c:v>Кочевский МО</c:v>
                </c:pt>
                <c:pt idx="15">
                  <c:v>Краснокамский ГО</c:v>
                </c:pt>
                <c:pt idx="16">
                  <c:v>Кунгур ГО</c:v>
                </c:pt>
                <c:pt idx="17">
                  <c:v>Кишертский МР</c:v>
                </c:pt>
                <c:pt idx="18">
                  <c:v>Ординский МО</c:v>
                </c:pt>
                <c:pt idx="19">
                  <c:v>Оханский ГО</c:v>
                </c:pt>
                <c:pt idx="20">
                  <c:v>Чернушинский ГО</c:v>
                </c:pt>
                <c:pt idx="21">
                  <c:v>Горнозаводский ГО</c:v>
                </c:pt>
                <c:pt idx="22">
                  <c:v>Частинский МР</c:v>
                </c:pt>
                <c:pt idx="23">
                  <c:v>Суксунский ГО</c:v>
                </c:pt>
                <c:pt idx="24">
                  <c:v>Березовский МО</c:v>
                </c:pt>
                <c:pt idx="25">
                  <c:v>Юсьвинский МО</c:v>
                </c:pt>
                <c:pt idx="26">
                  <c:v>Александровский МО</c:v>
                </c:pt>
                <c:pt idx="27">
                  <c:v>Нытвенский ГО</c:v>
                </c:pt>
                <c:pt idx="28">
                  <c:v>Губаха ГО</c:v>
                </c:pt>
                <c:pt idx="29">
                  <c:v>Чусовской ГО</c:v>
                </c:pt>
                <c:pt idx="30">
                  <c:v>Кизеловский ГО</c:v>
                </c:pt>
                <c:pt idx="31">
                  <c:v>Косинский МО</c:v>
                </c:pt>
                <c:pt idx="32">
                  <c:v>Карагайский МР</c:v>
                </c:pt>
                <c:pt idx="33">
                  <c:v>Сивинский МР</c:v>
                </c:pt>
                <c:pt idx="34">
                  <c:v>Осинский ГО</c:v>
                </c:pt>
                <c:pt idx="35">
                  <c:v>Кудымкарский МО</c:v>
                </c:pt>
                <c:pt idx="36">
                  <c:v>Верещагинский ГО</c:v>
                </c:pt>
                <c:pt idx="37">
                  <c:v>Соликамск ГО</c:v>
                </c:pt>
                <c:pt idx="38">
                  <c:v>Чайковский ГО</c:v>
                </c:pt>
                <c:pt idx="39">
                  <c:v>Ильинский ГО</c:v>
                </c:pt>
                <c:pt idx="40">
                  <c:v>Очерский ГО</c:v>
                </c:pt>
                <c:pt idx="41">
                  <c:v>Юрлинский МО</c:v>
                </c:pt>
                <c:pt idx="42">
                  <c:v>Гайнский МО</c:v>
                </c:pt>
                <c:pt idx="43">
                  <c:v>Добрянский ГО</c:v>
                </c:pt>
                <c:pt idx="44">
                  <c:v>Березники ГО</c:v>
                </c:pt>
                <c:pt idx="45">
                  <c:v>Пермь ГО</c:v>
                </c:pt>
              </c:strCache>
            </c:strRef>
          </c:cat>
          <c:val>
            <c:numRef>
              <c:f>Лист1!$C$2:$C$47</c:f>
              <c:numCache>
                <c:formatCode>0.0%</c:formatCode>
                <c:ptCount val="46"/>
                <c:pt idx="0">
                  <c:v>1.1680097883702765</c:v>
                </c:pt>
                <c:pt idx="1">
                  <c:v>1.1479165090952685</c:v>
                </c:pt>
                <c:pt idx="2">
                  <c:v>1.1451284464338591</c:v>
                </c:pt>
                <c:pt idx="3">
                  <c:v>1.1398955554759127</c:v>
                </c:pt>
                <c:pt idx="4">
                  <c:v>1.137983051889319</c:v>
                </c:pt>
                <c:pt idx="5">
                  <c:v>1.1369771055384057</c:v>
                </c:pt>
                <c:pt idx="6">
                  <c:v>1.1334179038772063</c:v>
                </c:pt>
                <c:pt idx="7">
                  <c:v>1.1325801775254252</c:v>
                </c:pt>
                <c:pt idx="8">
                  <c:v>1.1251580795605203</c:v>
                </c:pt>
                <c:pt idx="9">
                  <c:v>1.1146013993181145</c:v>
                </c:pt>
                <c:pt idx="10">
                  <c:v>1.1112203709595061</c:v>
                </c:pt>
                <c:pt idx="11">
                  <c:v>1.1026461395706133</c:v>
                </c:pt>
                <c:pt idx="12">
                  <c:v>1.0928438001407685</c:v>
                </c:pt>
                <c:pt idx="13">
                  <c:v>1.088749322863749</c:v>
                </c:pt>
                <c:pt idx="14">
                  <c:v>1.0878436967220733</c:v>
                </c:pt>
                <c:pt idx="15">
                  <c:v>1.0870436617700672</c:v>
                </c:pt>
                <c:pt idx="16">
                  <c:v>1.0860274917171353</c:v>
                </c:pt>
                <c:pt idx="17">
                  <c:v>1.0851240898851557</c:v>
                </c:pt>
                <c:pt idx="18">
                  <c:v>1.0819668060587737</c:v>
                </c:pt>
                <c:pt idx="19">
                  <c:v>1.0817490263381795</c:v>
                </c:pt>
                <c:pt idx="20">
                  <c:v>1.0785908561143127</c:v>
                </c:pt>
                <c:pt idx="21">
                  <c:v>1.0718327088949073</c:v>
                </c:pt>
                <c:pt idx="22">
                  <c:v>1.0717510538738728</c:v>
                </c:pt>
                <c:pt idx="23">
                  <c:v>1.0666761297960967</c:v>
                </c:pt>
                <c:pt idx="24">
                  <c:v>1.064762059864059</c:v>
                </c:pt>
                <c:pt idx="25">
                  <c:v>1.064585546507971</c:v>
                </c:pt>
                <c:pt idx="26">
                  <c:v>1.0632015340182179</c:v>
                </c:pt>
                <c:pt idx="27">
                  <c:v>1.0607085982942952</c:v>
                </c:pt>
                <c:pt idx="28">
                  <c:v>1.0587761736483166</c:v>
                </c:pt>
                <c:pt idx="29">
                  <c:v>1.0573030082799506</c:v>
                </c:pt>
                <c:pt idx="30">
                  <c:v>1.0536767270651211</c:v>
                </c:pt>
                <c:pt idx="31">
                  <c:v>1.0523935429567595</c:v>
                </c:pt>
                <c:pt idx="32">
                  <c:v>1.0488733396756735</c:v>
                </c:pt>
                <c:pt idx="33">
                  <c:v>1.0447704729678859</c:v>
                </c:pt>
                <c:pt idx="34">
                  <c:v>1.0438480432030142</c:v>
                </c:pt>
                <c:pt idx="35">
                  <c:v>1.0408359208362907</c:v>
                </c:pt>
                <c:pt idx="36">
                  <c:v>1.0373767796560234</c:v>
                </c:pt>
                <c:pt idx="37">
                  <c:v>1.0363910004653503</c:v>
                </c:pt>
                <c:pt idx="38">
                  <c:v>1.0349665707879601</c:v>
                </c:pt>
                <c:pt idx="39">
                  <c:v>1.0326861231233657</c:v>
                </c:pt>
                <c:pt idx="40">
                  <c:v>1.0306704743247963</c:v>
                </c:pt>
                <c:pt idx="41">
                  <c:v>1.0301464922751378</c:v>
                </c:pt>
                <c:pt idx="42">
                  <c:v>1.0259674944551409</c:v>
                </c:pt>
                <c:pt idx="43">
                  <c:v>1.0180747144880244</c:v>
                </c:pt>
                <c:pt idx="44">
                  <c:v>1.0130536829117232</c:v>
                </c:pt>
                <c:pt idx="45">
                  <c:v>1.0072122454865593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100%</c:v>
                </c:pt>
              </c:strCache>
            </c:strRef>
          </c:tx>
          <c:spPr>
            <a:ln w="9525"/>
          </c:spPr>
          <c:marker>
            <c:symbol val="none"/>
          </c:marker>
          <c:dLbls>
            <c:delete val="1"/>
          </c:dLbls>
          <c:cat>
            <c:strRef>
              <c:f>Лист1!$A$2:$A$47</c:f>
              <c:strCache>
                <c:ptCount val="46"/>
                <c:pt idx="0">
                  <c:v>Куединский МР</c:v>
                </c:pt>
                <c:pt idx="1">
                  <c:v>Чердынский ГО</c:v>
                </c:pt>
                <c:pt idx="2">
                  <c:v>Бардымский МР</c:v>
                </c:pt>
                <c:pt idx="3">
                  <c:v>Гремячинский ГО</c:v>
                </c:pt>
                <c:pt idx="4">
                  <c:v>Кунгурский МР</c:v>
                </c:pt>
                <c:pt idx="5">
                  <c:v>ЗАТО Звёздный ГО</c:v>
                </c:pt>
                <c:pt idx="6">
                  <c:v>Б-Сосновский МР</c:v>
                </c:pt>
                <c:pt idx="7">
                  <c:v>Октябрьский ГО</c:v>
                </c:pt>
                <c:pt idx="8">
                  <c:v>Еловский МР</c:v>
                </c:pt>
                <c:pt idx="9">
                  <c:v>Пермский МР</c:v>
                </c:pt>
                <c:pt idx="10">
                  <c:v>Уинский МО</c:v>
                </c:pt>
                <c:pt idx="11">
                  <c:v>Кудымкар ГО</c:v>
                </c:pt>
                <c:pt idx="12">
                  <c:v>Красновишерский ГО</c:v>
                </c:pt>
                <c:pt idx="13">
                  <c:v>Лысьва ГО</c:v>
                </c:pt>
                <c:pt idx="14">
                  <c:v>Кочевский МО</c:v>
                </c:pt>
                <c:pt idx="15">
                  <c:v>Краснокамский ГО</c:v>
                </c:pt>
                <c:pt idx="16">
                  <c:v>Кунгур ГО</c:v>
                </c:pt>
                <c:pt idx="17">
                  <c:v>Кишертский МР</c:v>
                </c:pt>
                <c:pt idx="18">
                  <c:v>Ординский МО</c:v>
                </c:pt>
                <c:pt idx="19">
                  <c:v>Оханский ГО</c:v>
                </c:pt>
                <c:pt idx="20">
                  <c:v>Чернушинский ГО</c:v>
                </c:pt>
                <c:pt idx="21">
                  <c:v>Горнозаводский ГО</c:v>
                </c:pt>
                <c:pt idx="22">
                  <c:v>Частинский МР</c:v>
                </c:pt>
                <c:pt idx="23">
                  <c:v>Суксунский ГО</c:v>
                </c:pt>
                <c:pt idx="24">
                  <c:v>Березовский МО</c:v>
                </c:pt>
                <c:pt idx="25">
                  <c:v>Юсьвинский МО</c:v>
                </c:pt>
                <c:pt idx="26">
                  <c:v>Александровский МО</c:v>
                </c:pt>
                <c:pt idx="27">
                  <c:v>Нытвенский ГО</c:v>
                </c:pt>
                <c:pt idx="28">
                  <c:v>Губаха ГО</c:v>
                </c:pt>
                <c:pt idx="29">
                  <c:v>Чусовской ГО</c:v>
                </c:pt>
                <c:pt idx="30">
                  <c:v>Кизеловский ГО</c:v>
                </c:pt>
                <c:pt idx="31">
                  <c:v>Косинский МО</c:v>
                </c:pt>
                <c:pt idx="32">
                  <c:v>Карагайский МР</c:v>
                </c:pt>
                <c:pt idx="33">
                  <c:v>Сивинский МР</c:v>
                </c:pt>
                <c:pt idx="34">
                  <c:v>Осинский ГО</c:v>
                </c:pt>
                <c:pt idx="35">
                  <c:v>Кудымкарский МО</c:v>
                </c:pt>
                <c:pt idx="36">
                  <c:v>Верещагинский ГО</c:v>
                </c:pt>
                <c:pt idx="37">
                  <c:v>Соликамск ГО</c:v>
                </c:pt>
                <c:pt idx="38">
                  <c:v>Чайковский ГО</c:v>
                </c:pt>
                <c:pt idx="39">
                  <c:v>Ильинский ГО</c:v>
                </c:pt>
                <c:pt idx="40">
                  <c:v>Очерский ГО</c:v>
                </c:pt>
                <c:pt idx="41">
                  <c:v>Юрлинский МО</c:v>
                </c:pt>
                <c:pt idx="42">
                  <c:v>Гайнский МО</c:v>
                </c:pt>
                <c:pt idx="43">
                  <c:v>Добрянский ГО</c:v>
                </c:pt>
                <c:pt idx="44">
                  <c:v>Березники ГО</c:v>
                </c:pt>
                <c:pt idx="45">
                  <c:v>Пермь ГО</c:v>
                </c:pt>
              </c:strCache>
            </c:strRef>
          </c:cat>
          <c:val>
            <c:numRef>
              <c:f>Лист1!$D$2:$D$47</c:f>
              <c:numCache>
                <c:formatCode>0.0%</c:formatCode>
                <c:ptCount val="4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6350">
              <a:solidFill>
                <a:schemeClr val="bg1">
                  <a:lumMod val="75000"/>
                </a:schemeClr>
              </a:solidFill>
              <a:prstDash val="sysDot"/>
            </a:ln>
          </c:spPr>
        </c:dropLines>
        <c:marker val="1"/>
        <c:smooth val="0"/>
        <c:axId val="54579200"/>
        <c:axId val="54580352"/>
      </c:lineChart>
      <c:catAx>
        <c:axId val="5457920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54580352"/>
        <c:crosses val="autoZero"/>
        <c:auto val="1"/>
        <c:lblAlgn val="ctr"/>
        <c:lblOffset val="100"/>
        <c:noMultiLvlLbl val="0"/>
      </c:catAx>
      <c:valAx>
        <c:axId val="54580352"/>
        <c:scaling>
          <c:orientation val="minMax"/>
          <c:max val="1.2"/>
          <c:min val="0.98"/>
        </c:scaling>
        <c:delete val="0"/>
        <c:axPos val="l"/>
        <c:majorGridlines>
          <c:spPr>
            <a:ln>
              <a:noFill/>
              <a:prstDash val="sysDot"/>
            </a:ln>
          </c:spPr>
        </c:majorGridlines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545792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6683796635028524"/>
          <c:y val="0"/>
          <c:w val="0.5065781788782181"/>
          <c:h val="0.25015910942166714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127040334120621E-2"/>
          <c:y val="0.17665251153950584"/>
          <c:w val="0.95456877490412972"/>
          <c:h val="0.57285582405647573"/>
        </c:manualLayout>
      </c:layou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Изменение расчетных бюджетов ОМСу с учетом поступлений по ЕНВД</c:v>
                </c:pt>
              </c:strCache>
            </c:strRef>
          </c:tx>
          <c:spPr>
            <a:ln w="28575">
              <a:solidFill>
                <a:srgbClr val="C00000"/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2.1167901277983146E-2"/>
                  <c:y val="5.66414336139017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1.8323346949280159E-2"/>
                  <c:y val="-5.92206353516155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1.5478568631102887E-2"/>
                  <c:y val="-5.64620146619603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8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Лист1!$A$2:$A$47</c:f>
              <c:strCache>
                <c:ptCount val="46"/>
                <c:pt idx="0">
                  <c:v>Куединский МР</c:v>
                </c:pt>
                <c:pt idx="1">
                  <c:v>Чердынский ГО</c:v>
                </c:pt>
                <c:pt idx="2">
                  <c:v>Бардымский МР</c:v>
                </c:pt>
                <c:pt idx="3">
                  <c:v>Гремячинский ГО</c:v>
                </c:pt>
                <c:pt idx="4">
                  <c:v>Кунгурский МР</c:v>
                </c:pt>
                <c:pt idx="5">
                  <c:v>ЗАТО Звёздный ГО</c:v>
                </c:pt>
                <c:pt idx="6">
                  <c:v>Б-Сосновский МР</c:v>
                </c:pt>
                <c:pt idx="7">
                  <c:v>Октябрьский ГО</c:v>
                </c:pt>
                <c:pt idx="8">
                  <c:v>Еловский МР</c:v>
                </c:pt>
                <c:pt idx="9">
                  <c:v>Пермский МР</c:v>
                </c:pt>
                <c:pt idx="10">
                  <c:v>Уинский МО</c:v>
                </c:pt>
                <c:pt idx="11">
                  <c:v>Кудымкар ГО</c:v>
                </c:pt>
                <c:pt idx="12">
                  <c:v>Красновишерский ГО</c:v>
                </c:pt>
                <c:pt idx="13">
                  <c:v>Лысьва ГО</c:v>
                </c:pt>
                <c:pt idx="14">
                  <c:v>Кочевский МО</c:v>
                </c:pt>
                <c:pt idx="15">
                  <c:v>Краснокамский ГО</c:v>
                </c:pt>
                <c:pt idx="16">
                  <c:v>Кунгур ГО</c:v>
                </c:pt>
                <c:pt idx="17">
                  <c:v>Кишертский МР</c:v>
                </c:pt>
                <c:pt idx="18">
                  <c:v>Ординский МО</c:v>
                </c:pt>
                <c:pt idx="19">
                  <c:v>Оханский ГО</c:v>
                </c:pt>
                <c:pt idx="20">
                  <c:v>Чернушинский ГО</c:v>
                </c:pt>
                <c:pt idx="21">
                  <c:v>Горнозаводский ГО</c:v>
                </c:pt>
                <c:pt idx="22">
                  <c:v>Частинский МР</c:v>
                </c:pt>
                <c:pt idx="23">
                  <c:v>Суксунский ГО</c:v>
                </c:pt>
                <c:pt idx="24">
                  <c:v>Березовский МО</c:v>
                </c:pt>
                <c:pt idx="25">
                  <c:v>Юсьвинский МО</c:v>
                </c:pt>
                <c:pt idx="26">
                  <c:v>Александровский МО</c:v>
                </c:pt>
                <c:pt idx="27">
                  <c:v>Нытвенский ГО</c:v>
                </c:pt>
                <c:pt idx="28">
                  <c:v>Губаха ГО</c:v>
                </c:pt>
                <c:pt idx="29">
                  <c:v>Чусовской ГО</c:v>
                </c:pt>
                <c:pt idx="30">
                  <c:v>Кизеловский ГО</c:v>
                </c:pt>
                <c:pt idx="31">
                  <c:v>Косинский МО</c:v>
                </c:pt>
                <c:pt idx="32">
                  <c:v>Карагайский МР</c:v>
                </c:pt>
                <c:pt idx="33">
                  <c:v>Сивинский МР</c:v>
                </c:pt>
                <c:pt idx="34">
                  <c:v>Осинский ГО</c:v>
                </c:pt>
                <c:pt idx="35">
                  <c:v>Кудымкарский МО</c:v>
                </c:pt>
                <c:pt idx="36">
                  <c:v>Верещагинский ГО</c:v>
                </c:pt>
                <c:pt idx="37">
                  <c:v>Соликамск ГО</c:v>
                </c:pt>
                <c:pt idx="38">
                  <c:v>Чайковский ГО</c:v>
                </c:pt>
                <c:pt idx="39">
                  <c:v>Ильинский ГО</c:v>
                </c:pt>
                <c:pt idx="40">
                  <c:v>Очерский ГО</c:v>
                </c:pt>
                <c:pt idx="41">
                  <c:v>Юрлинский МО</c:v>
                </c:pt>
                <c:pt idx="42">
                  <c:v>Гайнский МО</c:v>
                </c:pt>
                <c:pt idx="43">
                  <c:v>Добрянский ГО</c:v>
                </c:pt>
                <c:pt idx="44">
                  <c:v>Березники ГО</c:v>
                </c:pt>
                <c:pt idx="45">
                  <c:v>Пермь ГО</c:v>
                </c:pt>
              </c:strCache>
            </c:strRef>
          </c:cat>
          <c:val>
            <c:numRef>
              <c:f>Лист1!$C$2:$C$47</c:f>
              <c:numCache>
                <c:formatCode>0.0%</c:formatCode>
                <c:ptCount val="46"/>
                <c:pt idx="0">
                  <c:v>1.1680097883702765</c:v>
                </c:pt>
                <c:pt idx="1">
                  <c:v>1.1479165090952685</c:v>
                </c:pt>
                <c:pt idx="2">
                  <c:v>1.1451284464338591</c:v>
                </c:pt>
                <c:pt idx="3">
                  <c:v>1.1398955554759127</c:v>
                </c:pt>
                <c:pt idx="4">
                  <c:v>1.137983051889319</c:v>
                </c:pt>
                <c:pt idx="5">
                  <c:v>1.1369771055384057</c:v>
                </c:pt>
                <c:pt idx="6">
                  <c:v>1.1334179038772063</c:v>
                </c:pt>
                <c:pt idx="7">
                  <c:v>1.1325801775254252</c:v>
                </c:pt>
                <c:pt idx="8">
                  <c:v>1.1251580795605203</c:v>
                </c:pt>
                <c:pt idx="9">
                  <c:v>1.1146013993181145</c:v>
                </c:pt>
                <c:pt idx="10">
                  <c:v>1.1112203709595061</c:v>
                </c:pt>
                <c:pt idx="11">
                  <c:v>1.1026461395706133</c:v>
                </c:pt>
                <c:pt idx="12">
                  <c:v>1.0928438001407685</c:v>
                </c:pt>
                <c:pt idx="13">
                  <c:v>1.088749322863749</c:v>
                </c:pt>
                <c:pt idx="14">
                  <c:v>1.0878436967220733</c:v>
                </c:pt>
                <c:pt idx="15">
                  <c:v>1.0870436617700672</c:v>
                </c:pt>
                <c:pt idx="16">
                  <c:v>1.0860274917171353</c:v>
                </c:pt>
                <c:pt idx="17">
                  <c:v>1.0851240898851557</c:v>
                </c:pt>
                <c:pt idx="18">
                  <c:v>1.0819668060587737</c:v>
                </c:pt>
                <c:pt idx="19">
                  <c:v>1.0817490263381795</c:v>
                </c:pt>
                <c:pt idx="20">
                  <c:v>1.0785908561143127</c:v>
                </c:pt>
                <c:pt idx="21">
                  <c:v>1.0718327088949073</c:v>
                </c:pt>
                <c:pt idx="22">
                  <c:v>1.0717510538738728</c:v>
                </c:pt>
                <c:pt idx="23">
                  <c:v>1.0666761297960967</c:v>
                </c:pt>
                <c:pt idx="24">
                  <c:v>1.064762059864059</c:v>
                </c:pt>
                <c:pt idx="25">
                  <c:v>1.064585546507971</c:v>
                </c:pt>
                <c:pt idx="26">
                  <c:v>1.0632015340182179</c:v>
                </c:pt>
                <c:pt idx="27">
                  <c:v>1.0607085982942952</c:v>
                </c:pt>
                <c:pt idx="28">
                  <c:v>1.0587761736483166</c:v>
                </c:pt>
                <c:pt idx="29">
                  <c:v>1.0573030082799506</c:v>
                </c:pt>
                <c:pt idx="30">
                  <c:v>1.0536767270651211</c:v>
                </c:pt>
                <c:pt idx="31">
                  <c:v>1.0523935429567595</c:v>
                </c:pt>
                <c:pt idx="32">
                  <c:v>1.0488733396756735</c:v>
                </c:pt>
                <c:pt idx="33">
                  <c:v>1.0447704729678859</c:v>
                </c:pt>
                <c:pt idx="34">
                  <c:v>1.0438480432030142</c:v>
                </c:pt>
                <c:pt idx="35">
                  <c:v>1.0408359208362907</c:v>
                </c:pt>
                <c:pt idx="36">
                  <c:v>1.0373767796560234</c:v>
                </c:pt>
                <c:pt idx="37">
                  <c:v>1.0363910004653503</c:v>
                </c:pt>
                <c:pt idx="38">
                  <c:v>1.0349665707879601</c:v>
                </c:pt>
                <c:pt idx="39">
                  <c:v>1.0326861231233657</c:v>
                </c:pt>
                <c:pt idx="40">
                  <c:v>1.0306704743247963</c:v>
                </c:pt>
                <c:pt idx="41">
                  <c:v>1.0301464922751378</c:v>
                </c:pt>
                <c:pt idx="42">
                  <c:v>1.0259674944551409</c:v>
                </c:pt>
                <c:pt idx="43">
                  <c:v>1.0180747144880244</c:v>
                </c:pt>
                <c:pt idx="44">
                  <c:v>1.0130536829117232</c:v>
                </c:pt>
                <c:pt idx="45">
                  <c:v>1.0072122454865593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Лист1!$D$1</c:f>
              <c:strCache>
                <c:ptCount val="1"/>
                <c:pt idx="0">
                  <c:v>100%</c:v>
                </c:pt>
              </c:strCache>
            </c:strRef>
          </c:tx>
          <c:spPr>
            <a:ln w="15875">
              <a:solidFill>
                <a:schemeClr val="accent3">
                  <a:lumMod val="60000"/>
                  <a:lumOff val="40000"/>
                </a:schemeClr>
              </a:solidFill>
            </a:ln>
          </c:spPr>
          <c:marker>
            <c:symbol val="none"/>
          </c:marker>
          <c:dLbls>
            <c:delete val="1"/>
          </c:dLbls>
          <c:cat>
            <c:strRef>
              <c:f>Лист1!$A$2:$A$47</c:f>
              <c:strCache>
                <c:ptCount val="46"/>
                <c:pt idx="0">
                  <c:v>Куединский МР</c:v>
                </c:pt>
                <c:pt idx="1">
                  <c:v>Чердынский ГО</c:v>
                </c:pt>
                <c:pt idx="2">
                  <c:v>Бардымский МР</c:v>
                </c:pt>
                <c:pt idx="3">
                  <c:v>Гремячинский ГО</c:v>
                </c:pt>
                <c:pt idx="4">
                  <c:v>Кунгурский МР</c:v>
                </c:pt>
                <c:pt idx="5">
                  <c:v>ЗАТО Звёздный ГО</c:v>
                </c:pt>
                <c:pt idx="6">
                  <c:v>Б-Сосновский МР</c:v>
                </c:pt>
                <c:pt idx="7">
                  <c:v>Октябрьский ГО</c:v>
                </c:pt>
                <c:pt idx="8">
                  <c:v>Еловский МР</c:v>
                </c:pt>
                <c:pt idx="9">
                  <c:v>Пермский МР</c:v>
                </c:pt>
                <c:pt idx="10">
                  <c:v>Уинский МО</c:v>
                </c:pt>
                <c:pt idx="11">
                  <c:v>Кудымкар ГО</c:v>
                </c:pt>
                <c:pt idx="12">
                  <c:v>Красновишерский ГО</c:v>
                </c:pt>
                <c:pt idx="13">
                  <c:v>Лысьва ГО</c:v>
                </c:pt>
                <c:pt idx="14">
                  <c:v>Кочевский МО</c:v>
                </c:pt>
                <c:pt idx="15">
                  <c:v>Краснокамский ГО</c:v>
                </c:pt>
                <c:pt idx="16">
                  <c:v>Кунгур ГО</c:v>
                </c:pt>
                <c:pt idx="17">
                  <c:v>Кишертский МР</c:v>
                </c:pt>
                <c:pt idx="18">
                  <c:v>Ординский МО</c:v>
                </c:pt>
                <c:pt idx="19">
                  <c:v>Оханский ГО</c:v>
                </c:pt>
                <c:pt idx="20">
                  <c:v>Чернушинский ГО</c:v>
                </c:pt>
                <c:pt idx="21">
                  <c:v>Горнозаводский ГО</c:v>
                </c:pt>
                <c:pt idx="22">
                  <c:v>Частинский МР</c:v>
                </c:pt>
                <c:pt idx="23">
                  <c:v>Суксунский ГО</c:v>
                </c:pt>
                <c:pt idx="24">
                  <c:v>Березовский МО</c:v>
                </c:pt>
                <c:pt idx="25">
                  <c:v>Юсьвинский МО</c:v>
                </c:pt>
                <c:pt idx="26">
                  <c:v>Александровский МО</c:v>
                </c:pt>
                <c:pt idx="27">
                  <c:v>Нытвенский ГО</c:v>
                </c:pt>
                <c:pt idx="28">
                  <c:v>Губаха ГО</c:v>
                </c:pt>
                <c:pt idx="29">
                  <c:v>Чусовской ГО</c:v>
                </c:pt>
                <c:pt idx="30">
                  <c:v>Кизеловский ГО</c:v>
                </c:pt>
                <c:pt idx="31">
                  <c:v>Косинский МО</c:v>
                </c:pt>
                <c:pt idx="32">
                  <c:v>Карагайский МР</c:v>
                </c:pt>
                <c:pt idx="33">
                  <c:v>Сивинский МР</c:v>
                </c:pt>
                <c:pt idx="34">
                  <c:v>Осинский ГО</c:v>
                </c:pt>
                <c:pt idx="35">
                  <c:v>Кудымкарский МО</c:v>
                </c:pt>
                <c:pt idx="36">
                  <c:v>Верещагинский ГО</c:v>
                </c:pt>
                <c:pt idx="37">
                  <c:v>Соликамск ГО</c:v>
                </c:pt>
                <c:pt idx="38">
                  <c:v>Чайковский ГО</c:v>
                </c:pt>
                <c:pt idx="39">
                  <c:v>Ильинский ГО</c:v>
                </c:pt>
                <c:pt idx="40">
                  <c:v>Очерский ГО</c:v>
                </c:pt>
                <c:pt idx="41">
                  <c:v>Юрлинский МО</c:v>
                </c:pt>
                <c:pt idx="42">
                  <c:v>Гайнский МО</c:v>
                </c:pt>
                <c:pt idx="43">
                  <c:v>Добрянский ГО</c:v>
                </c:pt>
                <c:pt idx="44">
                  <c:v>Березники ГО</c:v>
                </c:pt>
                <c:pt idx="45">
                  <c:v>Пермь ГО</c:v>
                </c:pt>
              </c:strCache>
            </c:strRef>
          </c:cat>
          <c:val>
            <c:numRef>
              <c:f>Лист1!$D$2:$D$47</c:f>
              <c:numCache>
                <c:formatCode>0.0%</c:formatCode>
                <c:ptCount val="4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6350">
              <a:solidFill>
                <a:schemeClr val="bg1">
                  <a:lumMod val="75000"/>
                </a:schemeClr>
              </a:solidFill>
              <a:prstDash val="sysDot"/>
            </a:ln>
          </c:spPr>
        </c:dropLines>
        <c:marker val="1"/>
        <c:smooth val="0"/>
        <c:axId val="56776576"/>
        <c:axId val="56778112"/>
      </c:lineChart>
      <c:lineChart>
        <c:grouping val="standar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Бюджетная обеспеченность после выравнивания</c:v>
                </c:pt>
              </c:strCache>
            </c:strRef>
          </c:tx>
          <c:spPr>
            <a:ln>
              <a:solidFill>
                <a:schemeClr val="accent3">
                  <a:lumMod val="75000"/>
                </a:schemeClr>
              </a:solidFill>
            </a:ln>
          </c:spPr>
          <c:marker>
            <c:symbol val="circle"/>
            <c:size val="4"/>
            <c:spPr>
              <a:solidFill>
                <a:schemeClr val="bg1"/>
              </a:solidFill>
              <a:ln>
                <a:solidFill>
                  <a:schemeClr val="accent3">
                    <a:lumMod val="75000"/>
                  </a:schemeClr>
                </a:solidFill>
              </a:ln>
            </c:spPr>
          </c:marker>
          <c:dLbls>
            <c:txPr>
              <a:bodyPr rot="-5400000" vert="horz"/>
              <a:lstStyle/>
              <a:p>
                <a:pPr>
                  <a:defRPr sz="800" b="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Лист1!$A$2:$A$47</c:f>
              <c:strCache>
                <c:ptCount val="46"/>
                <c:pt idx="0">
                  <c:v>Куединский МР</c:v>
                </c:pt>
                <c:pt idx="1">
                  <c:v>Чердынский ГО</c:v>
                </c:pt>
                <c:pt idx="2">
                  <c:v>Бардымский МР</c:v>
                </c:pt>
                <c:pt idx="3">
                  <c:v>Гремячинский ГО</c:v>
                </c:pt>
                <c:pt idx="4">
                  <c:v>Кунгурский МР</c:v>
                </c:pt>
                <c:pt idx="5">
                  <c:v>ЗАТО Звёздный ГО</c:v>
                </c:pt>
                <c:pt idx="6">
                  <c:v>Б-Сосновский МР</c:v>
                </c:pt>
                <c:pt idx="7">
                  <c:v>Октябрьский ГО</c:v>
                </c:pt>
                <c:pt idx="8">
                  <c:v>Еловский МР</c:v>
                </c:pt>
                <c:pt idx="9">
                  <c:v>Пермский МР</c:v>
                </c:pt>
                <c:pt idx="10">
                  <c:v>Уинский МО</c:v>
                </c:pt>
                <c:pt idx="11">
                  <c:v>Кудымкар ГО</c:v>
                </c:pt>
                <c:pt idx="12">
                  <c:v>Красновишерский ГО</c:v>
                </c:pt>
                <c:pt idx="13">
                  <c:v>Лысьва ГО</c:v>
                </c:pt>
                <c:pt idx="14">
                  <c:v>Кочевский МО</c:v>
                </c:pt>
                <c:pt idx="15">
                  <c:v>Краснокамский ГО</c:v>
                </c:pt>
                <c:pt idx="16">
                  <c:v>Кунгур ГО</c:v>
                </c:pt>
                <c:pt idx="17">
                  <c:v>Кишертский МР</c:v>
                </c:pt>
                <c:pt idx="18">
                  <c:v>Ординский МО</c:v>
                </c:pt>
                <c:pt idx="19">
                  <c:v>Оханский ГО</c:v>
                </c:pt>
                <c:pt idx="20">
                  <c:v>Чернушинский ГО</c:v>
                </c:pt>
                <c:pt idx="21">
                  <c:v>Горнозаводский ГО</c:v>
                </c:pt>
                <c:pt idx="22">
                  <c:v>Частинский МР</c:v>
                </c:pt>
                <c:pt idx="23">
                  <c:v>Суксунский ГО</c:v>
                </c:pt>
                <c:pt idx="24">
                  <c:v>Березовский МО</c:v>
                </c:pt>
                <c:pt idx="25">
                  <c:v>Юсьвинский МО</c:v>
                </c:pt>
                <c:pt idx="26">
                  <c:v>Александровский МО</c:v>
                </c:pt>
                <c:pt idx="27">
                  <c:v>Нытвенский ГО</c:v>
                </c:pt>
                <c:pt idx="28">
                  <c:v>Губаха ГО</c:v>
                </c:pt>
                <c:pt idx="29">
                  <c:v>Чусовской ГО</c:v>
                </c:pt>
                <c:pt idx="30">
                  <c:v>Кизеловский ГО</c:v>
                </c:pt>
                <c:pt idx="31">
                  <c:v>Косинский МО</c:v>
                </c:pt>
                <c:pt idx="32">
                  <c:v>Карагайский МР</c:v>
                </c:pt>
                <c:pt idx="33">
                  <c:v>Сивинский МР</c:v>
                </c:pt>
                <c:pt idx="34">
                  <c:v>Осинский ГО</c:v>
                </c:pt>
                <c:pt idx="35">
                  <c:v>Кудымкарский МО</c:v>
                </c:pt>
                <c:pt idx="36">
                  <c:v>Верещагинский ГО</c:v>
                </c:pt>
                <c:pt idx="37">
                  <c:v>Соликамск ГО</c:v>
                </c:pt>
                <c:pt idx="38">
                  <c:v>Чайковский ГО</c:v>
                </c:pt>
                <c:pt idx="39">
                  <c:v>Ильинский ГО</c:v>
                </c:pt>
                <c:pt idx="40">
                  <c:v>Очерский ГО</c:v>
                </c:pt>
                <c:pt idx="41">
                  <c:v>Юрлинский МО</c:v>
                </c:pt>
                <c:pt idx="42">
                  <c:v>Гайнский МО</c:v>
                </c:pt>
                <c:pt idx="43">
                  <c:v>Добрянский ГО</c:v>
                </c:pt>
                <c:pt idx="44">
                  <c:v>Березники ГО</c:v>
                </c:pt>
                <c:pt idx="45">
                  <c:v>Пермь ГО</c:v>
                </c:pt>
              </c:strCache>
            </c:strRef>
          </c:cat>
          <c:val>
            <c:numRef>
              <c:f>Лист1!$B$2:$B$47</c:f>
              <c:numCache>
                <c:formatCode>#,##0.00</c:formatCode>
                <c:ptCount val="46"/>
                <c:pt idx="0">
                  <c:v>1.1200000000000001</c:v>
                </c:pt>
                <c:pt idx="1">
                  <c:v>1.1000000000000001</c:v>
                </c:pt>
                <c:pt idx="2">
                  <c:v>1.1299999999999999</c:v>
                </c:pt>
                <c:pt idx="3">
                  <c:v>1.1299999999999999</c:v>
                </c:pt>
                <c:pt idx="4">
                  <c:v>1.1200000000000001</c:v>
                </c:pt>
                <c:pt idx="5">
                  <c:v>1.1200000000000001</c:v>
                </c:pt>
                <c:pt idx="6">
                  <c:v>1.1000000000000001</c:v>
                </c:pt>
                <c:pt idx="7">
                  <c:v>1.1200000000000001</c:v>
                </c:pt>
                <c:pt idx="8">
                  <c:v>1.1100000000000001</c:v>
                </c:pt>
                <c:pt idx="9">
                  <c:v>1.18</c:v>
                </c:pt>
                <c:pt idx="10">
                  <c:v>1.1100000000000001</c:v>
                </c:pt>
                <c:pt idx="11">
                  <c:v>1.18</c:v>
                </c:pt>
                <c:pt idx="12">
                  <c:v>1.1299999999999999</c:v>
                </c:pt>
                <c:pt idx="13">
                  <c:v>1.17</c:v>
                </c:pt>
                <c:pt idx="14">
                  <c:v>1.1000000000000001</c:v>
                </c:pt>
                <c:pt idx="15">
                  <c:v>1.18</c:v>
                </c:pt>
                <c:pt idx="16">
                  <c:v>1.2</c:v>
                </c:pt>
                <c:pt idx="17">
                  <c:v>1.1100000000000001</c:v>
                </c:pt>
                <c:pt idx="18">
                  <c:v>1.1299999999999999</c:v>
                </c:pt>
                <c:pt idx="19">
                  <c:v>1.1200000000000001</c:v>
                </c:pt>
                <c:pt idx="20">
                  <c:v>1.18</c:v>
                </c:pt>
                <c:pt idx="21">
                  <c:v>1.17</c:v>
                </c:pt>
                <c:pt idx="22">
                  <c:v>1.1200000000000001</c:v>
                </c:pt>
                <c:pt idx="23">
                  <c:v>1.1200000000000001</c:v>
                </c:pt>
                <c:pt idx="24">
                  <c:v>1.1200000000000001</c:v>
                </c:pt>
                <c:pt idx="25">
                  <c:v>1.1000000000000001</c:v>
                </c:pt>
                <c:pt idx="26">
                  <c:v>1.1399999999999999</c:v>
                </c:pt>
                <c:pt idx="27">
                  <c:v>1.1599999999999999</c:v>
                </c:pt>
                <c:pt idx="28">
                  <c:v>1.21</c:v>
                </c:pt>
                <c:pt idx="29">
                  <c:v>1.1599999999999999</c:v>
                </c:pt>
                <c:pt idx="30">
                  <c:v>1.1399999999999999</c:v>
                </c:pt>
                <c:pt idx="31">
                  <c:v>1.1000000000000001</c:v>
                </c:pt>
                <c:pt idx="32">
                  <c:v>1.1200000000000001</c:v>
                </c:pt>
                <c:pt idx="33">
                  <c:v>1.1100000000000001</c:v>
                </c:pt>
                <c:pt idx="34">
                  <c:v>1.18</c:v>
                </c:pt>
                <c:pt idx="35">
                  <c:v>1.0900000000000001</c:v>
                </c:pt>
                <c:pt idx="36">
                  <c:v>1.1299999999999999</c:v>
                </c:pt>
                <c:pt idx="37">
                  <c:v>1.25</c:v>
                </c:pt>
                <c:pt idx="38">
                  <c:v>1.21</c:v>
                </c:pt>
                <c:pt idx="39">
                  <c:v>1.1100000000000001</c:v>
                </c:pt>
                <c:pt idx="40">
                  <c:v>1.1399999999999999</c:v>
                </c:pt>
                <c:pt idx="41">
                  <c:v>1.0900000000000001</c:v>
                </c:pt>
                <c:pt idx="42">
                  <c:v>1.1100000000000001</c:v>
                </c:pt>
                <c:pt idx="43">
                  <c:v>1.2</c:v>
                </c:pt>
                <c:pt idx="44">
                  <c:v>1.4</c:v>
                </c:pt>
                <c:pt idx="45">
                  <c:v>1.85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789632"/>
        <c:axId val="56788096"/>
      </c:lineChart>
      <c:catAx>
        <c:axId val="5677657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56778112"/>
        <c:crosses val="autoZero"/>
        <c:auto val="1"/>
        <c:lblAlgn val="ctr"/>
        <c:lblOffset val="100"/>
        <c:noMultiLvlLbl val="0"/>
      </c:catAx>
      <c:valAx>
        <c:axId val="56778112"/>
        <c:scaling>
          <c:orientation val="minMax"/>
          <c:max val="1.3"/>
          <c:min val="1"/>
        </c:scaling>
        <c:delete val="0"/>
        <c:axPos val="l"/>
        <c:majorGridlines>
          <c:spPr>
            <a:ln>
              <a:noFill/>
              <a:prstDash val="sysDot"/>
            </a:ln>
          </c:spPr>
        </c:majorGridlines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56776576"/>
        <c:crosses val="autoZero"/>
        <c:crossBetween val="between"/>
      </c:valAx>
      <c:valAx>
        <c:axId val="56788096"/>
        <c:scaling>
          <c:orientation val="minMax"/>
          <c:max val="2"/>
          <c:min val="-3"/>
        </c:scaling>
        <c:delete val="0"/>
        <c:axPos val="r"/>
        <c:numFmt formatCode="#,##0.00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/>
                </a:solidFill>
              </a:defRPr>
            </a:pPr>
            <a:endParaRPr lang="ru-RU"/>
          </a:p>
        </c:txPr>
        <c:crossAx val="56789632"/>
        <c:crosses val="max"/>
        <c:crossBetween val="between"/>
        <c:majorUnit val="1"/>
      </c:valAx>
      <c:catAx>
        <c:axId val="56789632"/>
        <c:scaling>
          <c:orientation val="minMax"/>
        </c:scaling>
        <c:delete val="1"/>
        <c:axPos val="b"/>
        <c:majorTickMark val="out"/>
        <c:minorTickMark val="none"/>
        <c:tickLblPos val="nextTo"/>
        <c:crossAx val="56788096"/>
        <c:crosses val="autoZero"/>
        <c:auto val="1"/>
        <c:lblAlgn val="ctr"/>
        <c:lblOffset val="100"/>
        <c:noMultiLvlLbl val="0"/>
      </c:catAx>
    </c:plotArea>
    <c:legend>
      <c:legendPos val="t"/>
      <c:layout>
        <c:manualLayout>
          <c:xMode val="edge"/>
          <c:yMode val="edge"/>
          <c:x val="0.47537196532060566"/>
          <c:y val="0"/>
          <c:w val="0.52462803467939434"/>
          <c:h val="0.12436665761607385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96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F5B34-724B-421E-9368-DF41854E2138}" type="datetimeFigureOut">
              <a:rPr lang="ru-RU" smtClean="0"/>
              <a:t>21.08.2019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179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96" y="9428179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3DF1C-14FE-4CD7-853A-E8434CAA08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469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5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9522B-AB13-4AF2-B2C3-E3F0EDCFD205}" type="datetimeFigureOut">
              <a:rPr lang="ru-RU" smtClean="0"/>
              <a:t>21.08.2019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6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5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C2846-4266-4253-A3D1-9447232913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865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C2846-4266-4253-A3D1-944723291327}" type="slidenum">
              <a:rPr lang="ru-RU" smtClean="0"/>
              <a:t>1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37326" y="1506935"/>
            <a:ext cx="6141831" cy="181588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2800" b="1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О проекте </a:t>
            </a:r>
            <a:r>
              <a:rPr lang="ru-RU" sz="28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закона Пермского края </a:t>
            </a:r>
          </a:p>
          <a:p>
            <a:r>
              <a:rPr lang="ru-RU" sz="28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«О внесении изменений в отдельные законы Пермского края</a:t>
            </a:r>
            <a:r>
              <a:rPr lang="ru-RU" sz="2800" b="1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55313" y="3964693"/>
            <a:ext cx="1170432" cy="297000"/>
          </a:xfrm>
          <a:prstGeom prst="rect">
            <a:avLst/>
          </a:prstGeom>
          <a:noFill/>
          <a:ln>
            <a:noFill/>
          </a:ln>
        </p:spPr>
        <p:txBody>
          <a:bodyPr wrap="square" rIns="72000" rtlCol="0" anchor="ctr">
            <a:noAutofit/>
          </a:bodyPr>
          <a:lstStyle/>
          <a:p>
            <a:pPr algn="r"/>
            <a:r>
              <a:rPr lang="ru-RU" dirty="0" smtClean="0">
                <a:latin typeface="PT Serif" charset="0"/>
                <a:ea typeface="PT Serif" charset="0"/>
                <a:cs typeface="PT Serif" charset="0"/>
              </a:rPr>
              <a:t>2019</a:t>
            </a:r>
            <a:endParaRPr lang="en-US" dirty="0">
              <a:latin typeface="PT Serif" charset="0"/>
              <a:ea typeface="PT Serif" charset="0"/>
              <a:cs typeface="PT Serif" charset="0"/>
            </a:endParaRPr>
          </a:p>
        </p:txBody>
      </p:sp>
      <p:cxnSp>
        <p:nvCxnSpPr>
          <p:cNvPr id="7" name="Straight Connector 12"/>
          <p:cNvCxnSpPr/>
          <p:nvPr/>
        </p:nvCxnSpPr>
        <p:spPr>
          <a:xfrm>
            <a:off x="137326" y="3595167"/>
            <a:ext cx="8640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0" descr="Coat of Arms of Perm Krai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38" y="229676"/>
            <a:ext cx="666563" cy="93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5"/>
          <p:cNvSpPr/>
          <p:nvPr/>
        </p:nvSpPr>
        <p:spPr>
          <a:xfrm>
            <a:off x="137327" y="3820818"/>
            <a:ext cx="3911983" cy="584753"/>
          </a:xfrm>
          <a:prstGeom prst="rect">
            <a:avLst/>
          </a:prstGeom>
        </p:spPr>
        <p:txBody>
          <a:bodyPr wrap="square" lIns="91417" tIns="45709" rIns="91417" bIns="45709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charset="0"/>
                <a:ea typeface="PT Serif" charset="0"/>
                <a:cs typeface="PT Serif" charset="0"/>
              </a:rPr>
              <a:t>Чугарина Елена Александровна,</a:t>
            </a: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charset="0"/>
                <a:ea typeface="PT Serif" charset="0"/>
                <a:cs typeface="PT Serif" charset="0"/>
              </a:rPr>
              <a:t>министр финансов Пермского края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PT Serif" charset="0"/>
              <a:ea typeface="PT Serif" charset="0"/>
              <a:cs typeface="PT Serif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519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02493" y="4603279"/>
            <a:ext cx="6120680" cy="5040559"/>
          </a:xfrm>
        </p:spPr>
        <p:txBody>
          <a:bodyPr/>
          <a:lstStyle/>
          <a:p>
            <a:pPr algn="just"/>
            <a:endParaRPr lang="ru-RU" sz="1400" b="0" i="0" u="none" strike="noStrike" kern="1200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C2846-4266-4253-A3D1-94472329132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544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0" y="282575"/>
            <a:ext cx="6616700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58477" y="4099223"/>
            <a:ext cx="6408712" cy="5688632"/>
          </a:xfrm>
        </p:spPr>
        <p:txBody>
          <a:bodyPr/>
          <a:lstStyle/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C2846-4266-4253-A3D1-944723291327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8544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767" y="4715164"/>
            <a:ext cx="5815413" cy="4640643"/>
          </a:xfrm>
        </p:spPr>
        <p:txBody>
          <a:bodyPr/>
          <a:lstStyle/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C2846-4266-4253-A3D1-94472329132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544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0" y="2111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86469" y="4099223"/>
            <a:ext cx="6480720" cy="5616624"/>
          </a:xfrm>
        </p:spPr>
        <p:txBody>
          <a:bodyPr/>
          <a:lstStyle/>
          <a:p>
            <a:pPr algn="just"/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C2846-4266-4253-A3D1-944723291327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9914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8517" y="4715164"/>
            <a:ext cx="5760639" cy="4466987"/>
          </a:xfrm>
        </p:spPr>
        <p:txBody>
          <a:bodyPr/>
          <a:lstStyle/>
          <a:p>
            <a:pPr algn="just"/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C2846-4266-4253-A3D1-94472329132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914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8517" y="4715164"/>
            <a:ext cx="5760639" cy="4466987"/>
          </a:xfrm>
        </p:spPr>
        <p:txBody>
          <a:bodyPr/>
          <a:lstStyle/>
          <a:p>
            <a:pPr algn="just"/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C2846-4266-4253-A3D1-94472329132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914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39EE-0ADC-46FB-8714-4ABC3A269451}" type="datetime1">
              <a:rPr lang="ru-RU" smtClean="0"/>
              <a:t>21.08.2019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DC69D-4EDB-4368-B48C-E2C3306B9EE8}" type="datetime1">
              <a:rPr lang="ru-RU" smtClean="0"/>
              <a:t>21.08.2019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255B5-A09D-450F-8A93-4EA1026C2860}" type="datetime1">
              <a:rPr lang="ru-RU" smtClean="0"/>
              <a:t>21.08.2019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0701-B148-4F13-BBEA-39748C80CE79}" type="datetime1">
              <a:rPr lang="ru-RU" smtClean="0"/>
              <a:t>21.08.2019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0805B-F6E5-4400-B6C0-B1578B62965A}" type="datetime1">
              <a:rPr lang="ru-RU" smtClean="0"/>
              <a:t>21.08.2019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C70D-EE0E-42EA-89B6-DC0B5F76C23C}" type="datetime1">
              <a:rPr lang="ru-RU" smtClean="0"/>
              <a:t>21.08.2019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B0D37-DAE6-4153-96E3-2C6C2C13435D}" type="datetime1">
              <a:rPr lang="ru-RU" smtClean="0"/>
              <a:t>21.08.2019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1A357-D3F5-4F06-93D5-F8F4BF8C9A8A}" type="datetime1">
              <a:rPr lang="ru-RU" smtClean="0"/>
              <a:t>21.08.2019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528EA-A505-4BEE-8A59-91D2055532A8}" type="datetime1">
              <a:rPr lang="ru-RU" smtClean="0"/>
              <a:t>21.08.2019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16EF4-8BC0-467A-B259-0E4163AADACD}" type="datetime1">
              <a:rPr lang="ru-RU" smtClean="0"/>
              <a:t>21.08.2019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DB9E-1314-4676-9A91-6D7125D2F449}" type="datetime1">
              <a:rPr lang="ru-RU" smtClean="0"/>
              <a:t>21.08.2019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94641-B9E4-42B5-9470-2EB01825648D}" type="datetime1">
              <a:rPr lang="ru-RU" smtClean="0"/>
              <a:t>21.08.2019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326" y="2378144"/>
            <a:ext cx="8446307" cy="138499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2800" b="1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О проекте </a:t>
            </a:r>
            <a:r>
              <a:rPr lang="ru-RU" sz="28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закона Пермского края </a:t>
            </a:r>
          </a:p>
          <a:p>
            <a:r>
              <a:rPr lang="ru-RU" sz="28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«О внесении изменений в отдельные законы Пермского края</a:t>
            </a:r>
            <a:r>
              <a:rPr lang="ru-RU" sz="2800" b="1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49277" y="4292757"/>
            <a:ext cx="1170432" cy="297000"/>
          </a:xfrm>
          <a:prstGeom prst="rect">
            <a:avLst/>
          </a:prstGeom>
          <a:noFill/>
          <a:ln>
            <a:noFill/>
          </a:ln>
        </p:spPr>
        <p:txBody>
          <a:bodyPr wrap="square" rIns="72000" rtlCol="0" anchor="ctr">
            <a:noAutofit/>
          </a:bodyPr>
          <a:lstStyle/>
          <a:p>
            <a:pPr algn="r"/>
            <a:r>
              <a:rPr lang="ru-RU" sz="1400" dirty="0" smtClean="0">
                <a:latin typeface="PT Serif" charset="0"/>
                <a:ea typeface="PT Serif" charset="0"/>
                <a:cs typeface="PT Serif" charset="0"/>
              </a:rPr>
              <a:t>2019</a:t>
            </a:r>
            <a:endParaRPr lang="en-US" sz="1400" dirty="0">
              <a:latin typeface="PT Serif" charset="0"/>
              <a:ea typeface="PT Serif" charset="0"/>
              <a:cs typeface="PT Serif" charset="0"/>
            </a:endParaRPr>
          </a:p>
        </p:txBody>
      </p:sp>
      <p:cxnSp>
        <p:nvCxnSpPr>
          <p:cNvPr id="7" name="Straight Connector 12"/>
          <p:cNvCxnSpPr/>
          <p:nvPr/>
        </p:nvCxnSpPr>
        <p:spPr>
          <a:xfrm>
            <a:off x="179709" y="3882579"/>
            <a:ext cx="8640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0" descr="Coat of Arms of Perm Krai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37" y="229674"/>
            <a:ext cx="666563" cy="93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5"/>
          <p:cNvSpPr/>
          <p:nvPr/>
        </p:nvSpPr>
        <p:spPr>
          <a:xfrm>
            <a:off x="179709" y="4083918"/>
            <a:ext cx="7893398" cy="584753"/>
          </a:xfrm>
          <a:prstGeom prst="rect">
            <a:avLst/>
          </a:prstGeom>
        </p:spPr>
        <p:txBody>
          <a:bodyPr wrap="square" lIns="91417" tIns="45709" rIns="91417" bIns="45709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charset="0"/>
                <a:ea typeface="PT Serif" charset="0"/>
                <a:cs typeface="PT Serif" charset="0"/>
              </a:rPr>
              <a:t>Чугарина Елена Александровна,</a:t>
            </a: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charset="0"/>
                <a:ea typeface="PT Serif" charset="0"/>
                <a:cs typeface="PT Serif" charset="0"/>
              </a:rPr>
              <a:t>министр финансов Пермского края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PT Serif" charset="0"/>
              <a:ea typeface="PT Serif" charset="0"/>
              <a:cs typeface="PT Serif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52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87617" y="2499742"/>
            <a:ext cx="8784976" cy="2304256"/>
          </a:xfrm>
          <a:prstGeom prst="rect">
            <a:avLst/>
          </a:prstGeom>
          <a:solidFill>
            <a:srgbClr val="F3F7FF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7617" y="696640"/>
            <a:ext cx="8784976" cy="1515070"/>
          </a:xfrm>
          <a:prstGeom prst="rect">
            <a:avLst/>
          </a:prstGeom>
          <a:solidFill>
            <a:srgbClr val="FAF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161" y="110943"/>
            <a:ext cx="243286" cy="411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67544" y="192799"/>
            <a:ext cx="8568953" cy="338554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solidFill>
                  <a:srgbClr val="DB251D"/>
                </a:solidFill>
                <a:ea typeface="PT Serif" charset="0"/>
                <a:cs typeface="PT Serif" charset="0"/>
              </a:rPr>
              <a:t>Изменения </a:t>
            </a:r>
            <a:r>
              <a:rPr lang="ru-RU" sz="1600" b="1" dirty="0">
                <a:solidFill>
                  <a:srgbClr val="DB251D"/>
                </a:solidFill>
                <a:ea typeface="PT Serif" charset="0"/>
                <a:cs typeface="PT Serif" charset="0"/>
              </a:rPr>
              <a:t>уточняющего и редакционного характера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82958" y="2649179"/>
            <a:ext cx="5108702" cy="861774"/>
          </a:xfrm>
          <a:prstGeom prst="rect">
            <a:avLst/>
          </a:prstGeom>
          <a:noFill/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/>
            </a:lvl1pPr>
          </a:lstStyle>
          <a:p>
            <a:pPr algn="l">
              <a:lnSpc>
                <a:spcPts val="1500"/>
              </a:lnSpc>
            </a:pPr>
            <a:r>
              <a:rPr lang="ru-RU" sz="1600" dirty="0"/>
              <a:t>Дополнение по тексту Закона новым типом </a:t>
            </a:r>
            <a:r>
              <a:rPr lang="ru-RU" sz="1600" dirty="0" smtClean="0"/>
              <a:t>муниципальных образований и, соответственно, уточнение </a:t>
            </a:r>
            <a:r>
              <a:rPr lang="ru-RU" sz="1600" dirty="0"/>
              <a:t>наименований понятий </a:t>
            </a:r>
            <a:r>
              <a:rPr lang="ru-RU" sz="1600" dirty="0" smtClean="0"/>
              <a:t>и </a:t>
            </a:r>
            <a:r>
              <a:rPr lang="ru-RU" sz="1600" dirty="0"/>
              <a:t>расчетных показателей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6812" y="2636494"/>
            <a:ext cx="2227812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00"/>
              </a:lnSpc>
            </a:pPr>
            <a:r>
              <a:rPr lang="ru-RU" sz="1400" dirty="0" smtClean="0">
                <a:solidFill>
                  <a:prstClr val="black"/>
                </a:solidFill>
              </a:rPr>
              <a:t>Новый </a:t>
            </a:r>
            <a:r>
              <a:rPr lang="ru-RU" sz="1400" dirty="0">
                <a:solidFill>
                  <a:prstClr val="black"/>
                </a:solidFill>
              </a:rPr>
              <a:t>тип </a:t>
            </a:r>
            <a:r>
              <a:rPr lang="ru-RU" sz="1400" dirty="0" smtClean="0">
                <a:solidFill>
                  <a:prstClr val="black"/>
                </a:solidFill>
              </a:rPr>
              <a:t>муниципальных </a:t>
            </a:r>
            <a:r>
              <a:rPr lang="ru-RU" sz="1400" dirty="0">
                <a:solidFill>
                  <a:prstClr val="black"/>
                </a:solidFill>
              </a:rPr>
              <a:t>образований – муниципальный округ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790996" y="3162739"/>
            <a:ext cx="2203200" cy="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582958" y="3709505"/>
            <a:ext cx="5100562" cy="1015663"/>
          </a:xfrm>
          <a:prstGeom prst="rect">
            <a:avLst/>
          </a:prstGeom>
          <a:noFill/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dirty="0"/>
              <a:t>Понятия региональных, районных фондов финансовой поддержки муниципальных образований заменить понятием объема дотаций на выравнивание бюджетной обеспеченности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86813" y="3963079"/>
            <a:ext cx="2524108" cy="4314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1300"/>
              </a:lnSpc>
            </a:pPr>
            <a:r>
              <a:rPr lang="ru-RU" sz="1400" dirty="0" smtClean="0">
                <a:solidFill>
                  <a:prstClr val="black"/>
                </a:solidFill>
              </a:rPr>
              <a:t>Уточнение действующих понятий</a:t>
            </a:r>
            <a:endParaRPr lang="ru-RU" sz="1400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790996" y="4167851"/>
            <a:ext cx="2203200" cy="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732" y="2759556"/>
            <a:ext cx="569387" cy="165618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Редакционного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характера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86813" y="1048471"/>
            <a:ext cx="2455223" cy="796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</a:pPr>
            <a:r>
              <a:rPr lang="ru-RU" sz="1400" dirty="0" smtClean="0">
                <a:solidFill>
                  <a:prstClr val="black"/>
                </a:solidFill>
              </a:rPr>
              <a:t>Методика </a:t>
            </a:r>
            <a:r>
              <a:rPr lang="ru-RU" sz="1400" dirty="0">
                <a:solidFill>
                  <a:prstClr val="black"/>
                </a:solidFill>
              </a:rPr>
              <a:t>расчета иных межбюджетных трансфертов на компенсацию отмены ЕНВД </a:t>
            </a: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790996" y="1417406"/>
            <a:ext cx="2203200" cy="0"/>
          </a:xfrm>
          <a:prstGeom prst="straightConnector1">
            <a:avLst/>
          </a:prstGeom>
          <a:ln>
            <a:solidFill>
              <a:srgbClr val="70000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3582958" y="947131"/>
            <a:ext cx="5076314" cy="1015663"/>
          </a:xfrm>
          <a:prstGeom prst="rect">
            <a:avLst/>
          </a:prstGeom>
          <a:noFill/>
          <a:ln w="12700">
            <a:solidFill>
              <a:srgbClr val="7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dirty="0" smtClean="0"/>
              <a:t>Предусмотреть возможность </a:t>
            </a:r>
            <a:r>
              <a:rPr lang="ru-RU" sz="1600" dirty="0"/>
              <a:t>предоставления </a:t>
            </a:r>
            <a:r>
              <a:rPr lang="ru-RU" sz="1600" dirty="0" smtClean="0"/>
              <a:t>компенсации ЕНВД </a:t>
            </a:r>
            <a:r>
              <a:rPr lang="ru-RU" sz="1600" dirty="0"/>
              <a:t>муниципальным образованиям, принявшим решение об отмене </a:t>
            </a:r>
            <a:r>
              <a:rPr lang="ru-RU" sz="1600" dirty="0" smtClean="0"/>
              <a:t>ЕНВД с </a:t>
            </a:r>
            <a:r>
              <a:rPr lang="ru-RU" sz="1600" dirty="0"/>
              <a:t>2020 </a:t>
            </a:r>
            <a:r>
              <a:rPr lang="ru-RU" sz="1600" dirty="0" smtClean="0"/>
              <a:t>года, начиная </a:t>
            </a:r>
            <a:r>
              <a:rPr lang="ru-RU" sz="1600" dirty="0"/>
              <a:t>с 2019 </a:t>
            </a:r>
            <a:r>
              <a:rPr lang="ru-RU" sz="1600" dirty="0" smtClean="0"/>
              <a:t>года</a:t>
            </a:r>
            <a:endParaRPr lang="ru-RU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29732" y="696640"/>
            <a:ext cx="492443" cy="165618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1400" b="1" dirty="0" smtClean="0">
                <a:solidFill>
                  <a:srgbClr val="C00000"/>
                </a:solidFill>
              </a:rPr>
              <a:t>Уточняющего характера</a:t>
            </a:r>
          </a:p>
        </p:txBody>
      </p:sp>
    </p:spTree>
    <p:extLst>
      <p:ext uri="{BB962C8B-B14F-4D97-AF65-F5344CB8AC3E}">
        <p14:creationId xmlns:p14="http://schemas.microsoft.com/office/powerpoint/2010/main" val="233645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87617" y="696640"/>
            <a:ext cx="8784976" cy="795184"/>
          </a:xfrm>
          <a:prstGeom prst="rect">
            <a:avLst/>
          </a:prstGeom>
          <a:solidFill>
            <a:srgbClr val="FAF0F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161" y="110943"/>
            <a:ext cx="243286" cy="411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67544" y="97901"/>
            <a:ext cx="8568953" cy="528350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700"/>
              </a:lnSpc>
            </a:pPr>
            <a:r>
              <a:rPr lang="ru-RU" sz="1600" b="1" dirty="0" smtClean="0">
                <a:solidFill>
                  <a:srgbClr val="DB251D"/>
                </a:solidFill>
                <a:ea typeface="PT Serif" charset="0"/>
                <a:cs typeface="PT Serif" charset="0"/>
              </a:rPr>
              <a:t>Изменение </a:t>
            </a:r>
            <a:r>
              <a:rPr lang="ru-RU" sz="1600" b="1" dirty="0">
                <a:solidFill>
                  <a:srgbClr val="DB251D"/>
                </a:solidFill>
                <a:ea typeface="PT Serif" charset="0"/>
                <a:cs typeface="PT Serif" charset="0"/>
              </a:rPr>
              <a:t>подходов в расчете дотаций </a:t>
            </a:r>
            <a:r>
              <a:rPr lang="ru-RU" sz="1600" b="1" dirty="0" smtClean="0">
                <a:solidFill>
                  <a:srgbClr val="DB251D"/>
                </a:solidFill>
                <a:ea typeface="PT Serif" charset="0"/>
                <a:cs typeface="PT Serif" charset="0"/>
              </a:rPr>
              <a:t>на выравнивание бюджетной обеспеченности </a:t>
            </a:r>
            <a:r>
              <a:rPr lang="ru-RU" sz="1600" b="1" dirty="0">
                <a:solidFill>
                  <a:srgbClr val="DB251D"/>
                </a:solidFill>
                <a:ea typeface="PT Serif" charset="0"/>
                <a:cs typeface="PT Serif" charset="0"/>
              </a:rPr>
              <a:t>муниципальных районов (муниципальных и городских округов) начиная с 2020 года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689320" y="691605"/>
            <a:ext cx="8082240" cy="800219"/>
            <a:chOff x="689320" y="691605"/>
            <a:chExt cx="8082240" cy="800219"/>
          </a:xfrm>
        </p:grpSpPr>
        <p:sp>
          <p:nvSpPr>
            <p:cNvPr id="18" name="TextBox 17"/>
            <p:cNvSpPr txBox="1"/>
            <p:nvPr/>
          </p:nvSpPr>
          <p:spPr>
            <a:xfrm>
              <a:off x="3518203" y="768550"/>
              <a:ext cx="5253357" cy="528350"/>
            </a:xfrm>
            <a:prstGeom prst="rect">
              <a:avLst/>
            </a:prstGeom>
            <a:noFill/>
            <a:ln w="12700">
              <a:solidFill>
                <a:srgbClr val="7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/>
              </a:lvl1pPr>
            </a:lstStyle>
            <a:p>
              <a:pPr algn="l">
                <a:lnSpc>
                  <a:spcPts val="1700"/>
                </a:lnSpc>
              </a:pPr>
              <a:r>
                <a:rPr lang="ru-RU" sz="1600" dirty="0"/>
                <a:t>Переход на консолидированные </a:t>
              </a:r>
              <a:r>
                <a:rPr lang="ru-RU" sz="1600" dirty="0" smtClean="0"/>
                <a:t>бюджеты </a:t>
              </a:r>
              <a:br>
                <a:rPr lang="ru-RU" sz="1600" dirty="0" smtClean="0"/>
              </a:br>
              <a:r>
                <a:rPr lang="ru-RU" sz="1600" dirty="0" smtClean="0"/>
                <a:t>при </a:t>
              </a:r>
              <a:r>
                <a:rPr lang="ru-RU" sz="1600" dirty="0"/>
                <a:t>расчете дотаций МР (МО, ГО)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65858" y="691605"/>
              <a:ext cx="1872938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78%</a:t>
              </a:r>
              <a:r>
                <a:rPr lang="ru-RU" sz="1400" dirty="0" smtClean="0"/>
                <a:t> доля ГО, МО в административной структуре края</a:t>
              </a:r>
              <a:endParaRPr lang="ru-RU" sz="1400" dirty="0"/>
            </a:p>
          </p:txBody>
        </p:sp>
        <p:cxnSp>
          <p:nvCxnSpPr>
            <p:cNvPr id="21" name="Прямая со стрелкой 20"/>
            <p:cNvCxnSpPr/>
            <p:nvPr/>
          </p:nvCxnSpPr>
          <p:spPr>
            <a:xfrm>
              <a:off x="689320" y="1032023"/>
              <a:ext cx="2203200" cy="0"/>
            </a:xfrm>
            <a:prstGeom prst="straightConnector1">
              <a:avLst/>
            </a:prstGeom>
            <a:ln>
              <a:solidFill>
                <a:srgbClr val="700000"/>
              </a:solidFill>
              <a:headEnd type="none" w="med" len="med"/>
              <a:tailEnd type="triangle" w="med" len="med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" name="Группа 1"/>
          <p:cNvGrpSpPr/>
          <p:nvPr/>
        </p:nvGrpSpPr>
        <p:grpSpPr>
          <a:xfrm>
            <a:off x="88883" y="3605193"/>
            <a:ext cx="8784976" cy="1380383"/>
            <a:chOff x="88883" y="1491823"/>
            <a:chExt cx="8784976" cy="1380383"/>
          </a:xfrm>
        </p:grpSpPr>
        <p:sp>
          <p:nvSpPr>
            <p:cNvPr id="33" name="Прямоугольник 32"/>
            <p:cNvSpPr/>
            <p:nvPr/>
          </p:nvSpPr>
          <p:spPr>
            <a:xfrm>
              <a:off x="88883" y="1491823"/>
              <a:ext cx="8784976" cy="1380383"/>
            </a:xfrm>
            <a:prstGeom prst="rect">
              <a:avLst/>
            </a:prstGeom>
            <a:solidFill>
              <a:srgbClr val="F3F7FF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636016" y="1621214"/>
              <a:ext cx="8135544" cy="1219258"/>
              <a:chOff x="636016" y="1621214"/>
              <a:chExt cx="8135544" cy="1219258"/>
            </a:xfrm>
          </p:grpSpPr>
          <p:sp>
            <p:nvSpPr>
              <p:cNvPr id="22" name="Прямоугольник 21"/>
              <p:cNvSpPr/>
              <p:nvPr/>
            </p:nvSpPr>
            <p:spPr>
              <a:xfrm>
                <a:off x="3518203" y="1621214"/>
                <a:ext cx="5253357" cy="1118255"/>
              </a:xfrm>
              <a:prstGeom prst="rect">
                <a:avLst/>
              </a:prstGeom>
              <a:noFill/>
              <a:ln w="12700">
                <a:solidFill>
                  <a:srgbClr val="70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ru-RU" sz="1600" dirty="0" smtClean="0">
                    <a:solidFill>
                      <a:schemeClr val="dk1"/>
                    </a:solidFill>
                  </a:rPr>
                  <a:t>- дошкольное </a:t>
                </a:r>
                <a:r>
                  <a:rPr lang="ru-RU" sz="1600" dirty="0">
                    <a:solidFill>
                      <a:schemeClr val="dk1"/>
                    </a:solidFill>
                  </a:rPr>
                  <a:t>образование - </a:t>
                </a:r>
                <a:r>
                  <a:rPr lang="ru-RU" sz="1600" dirty="0" smtClean="0">
                    <a:solidFill>
                      <a:schemeClr val="dk1"/>
                    </a:solidFill>
                  </a:rPr>
                  <a:t>численность </a:t>
                </a:r>
                <a:r>
                  <a:rPr lang="ru-RU" sz="1600" dirty="0">
                    <a:solidFill>
                      <a:schemeClr val="dk1"/>
                    </a:solidFill>
                  </a:rPr>
                  <a:t>детей </a:t>
                </a:r>
                <a:r>
                  <a:rPr lang="ru-RU" sz="1600" dirty="0" smtClean="0">
                    <a:solidFill>
                      <a:schemeClr val="dk1"/>
                    </a:solidFill>
                  </a:rPr>
                  <a:t/>
                </a:r>
                <a:br>
                  <a:rPr lang="ru-RU" sz="1600" dirty="0" smtClean="0">
                    <a:solidFill>
                      <a:schemeClr val="dk1"/>
                    </a:solidFill>
                  </a:rPr>
                </a:br>
                <a:r>
                  <a:rPr lang="ru-RU" sz="1600" dirty="0" smtClean="0">
                    <a:solidFill>
                      <a:schemeClr val="dk1"/>
                    </a:solidFill>
                  </a:rPr>
                  <a:t>от </a:t>
                </a:r>
                <a:r>
                  <a:rPr lang="ru-RU" sz="1600" dirty="0">
                    <a:solidFill>
                      <a:schemeClr val="dk1"/>
                    </a:solidFill>
                  </a:rPr>
                  <a:t>1 до 6 лет </a:t>
                </a:r>
                <a:r>
                  <a:rPr lang="ru-RU" sz="1400" dirty="0">
                    <a:solidFill>
                      <a:schemeClr val="dk1"/>
                    </a:solidFill>
                  </a:rPr>
                  <a:t>(ранее от 0 до 6 </a:t>
                </a:r>
                <a:r>
                  <a:rPr lang="ru-RU" sz="1400" dirty="0"/>
                  <a:t>лет </a:t>
                </a:r>
                <a:r>
                  <a:rPr lang="ru-RU" sz="1400" dirty="0" err="1"/>
                  <a:t>Пермьстат</a:t>
                </a:r>
                <a:r>
                  <a:rPr lang="ru-RU" sz="1400" dirty="0"/>
                  <a:t>)</a:t>
                </a:r>
                <a:r>
                  <a:rPr lang="ru-RU" sz="1600" dirty="0" smtClean="0">
                    <a:solidFill>
                      <a:schemeClr val="dk1"/>
                    </a:solidFill>
                  </a:rPr>
                  <a:t>;</a:t>
                </a:r>
                <a:endParaRPr lang="ru-RU" sz="1600" dirty="0">
                  <a:solidFill>
                    <a:schemeClr val="dk1"/>
                  </a:solidFill>
                </a:endParaRPr>
              </a:p>
              <a:p>
                <a:pPr>
                  <a:lnSpc>
                    <a:spcPts val="1600"/>
                  </a:lnSpc>
                </a:pPr>
                <a:r>
                  <a:rPr lang="ru-RU" sz="1600" dirty="0" smtClean="0"/>
                  <a:t>- </a:t>
                </a:r>
                <a:r>
                  <a:rPr lang="ru-RU" sz="1600" dirty="0" smtClean="0">
                    <a:solidFill>
                      <a:schemeClr val="dk1"/>
                    </a:solidFill>
                  </a:rPr>
                  <a:t>школьное </a:t>
                </a:r>
                <a:r>
                  <a:rPr lang="ru-RU" sz="1600" dirty="0">
                    <a:solidFill>
                      <a:schemeClr val="dk1"/>
                    </a:solidFill>
                  </a:rPr>
                  <a:t>образование -  численность обучающихся </a:t>
                </a:r>
                <a:r>
                  <a:rPr lang="ru-RU" sz="1600" dirty="0" smtClean="0">
                    <a:solidFill>
                      <a:schemeClr val="dk1"/>
                    </a:solidFill>
                  </a:rPr>
                  <a:t/>
                </a:r>
                <a:br>
                  <a:rPr lang="ru-RU" sz="1600" dirty="0" smtClean="0">
                    <a:solidFill>
                      <a:schemeClr val="dk1"/>
                    </a:solidFill>
                  </a:rPr>
                </a:br>
                <a:r>
                  <a:rPr lang="ru-RU" sz="1600" dirty="0" smtClean="0">
                    <a:solidFill>
                      <a:schemeClr val="dk1"/>
                    </a:solidFill>
                  </a:rPr>
                  <a:t>по </a:t>
                </a:r>
                <a:r>
                  <a:rPr lang="ru-RU" sz="1600" dirty="0">
                    <a:solidFill>
                      <a:schemeClr val="dk1"/>
                    </a:solidFill>
                  </a:rPr>
                  <a:t>данным </a:t>
                </a:r>
                <a:r>
                  <a:rPr lang="ru-RU" sz="1600" dirty="0" smtClean="0">
                    <a:solidFill>
                      <a:schemeClr val="dk1"/>
                    </a:solidFill>
                  </a:rPr>
                  <a:t>Минобразования </a:t>
                </a:r>
                <a:r>
                  <a:rPr lang="ru-RU" sz="1600" dirty="0">
                    <a:solidFill>
                      <a:schemeClr val="dk1"/>
                    </a:solidFill>
                  </a:rPr>
                  <a:t>ПК </a:t>
                </a:r>
                <a:r>
                  <a:rPr lang="ru-RU" sz="1400" dirty="0">
                    <a:solidFill>
                      <a:schemeClr val="dk1"/>
                    </a:solidFill>
                  </a:rPr>
                  <a:t>(ранее дети от 7 до 17 лет </a:t>
                </a:r>
                <a:r>
                  <a:rPr lang="ru-RU" sz="1400" dirty="0" err="1">
                    <a:solidFill>
                      <a:schemeClr val="dk1"/>
                    </a:solidFill>
                  </a:rPr>
                  <a:t>Пермьстат</a:t>
                </a:r>
                <a:r>
                  <a:rPr lang="ru-RU" sz="1400" dirty="0">
                    <a:solidFill>
                      <a:schemeClr val="dk1"/>
                    </a:solidFill>
                  </a:rPr>
                  <a:t>)</a:t>
                </a: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636016" y="1742158"/>
                <a:ext cx="2322394" cy="109831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>
                  <a:lnSpc>
                    <a:spcPts val="1300"/>
                  </a:lnSpc>
                </a:pPr>
                <a:r>
                  <a:rPr lang="ru-RU" sz="1400" dirty="0" smtClean="0">
                    <a:solidFill>
                      <a:prstClr val="black"/>
                    </a:solidFill>
                  </a:rPr>
                  <a:t>Отражение </a:t>
                </a:r>
                <a:r>
                  <a:rPr lang="ru-RU" sz="1400" dirty="0">
                    <a:solidFill>
                      <a:prstClr val="black"/>
                    </a:solidFill>
                  </a:rPr>
                  <a:t>в расчете дотаций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реальной </a:t>
                </a:r>
                <a:r>
                  <a:rPr lang="ru-RU" sz="1400" dirty="0">
                    <a:solidFill>
                      <a:prstClr val="black"/>
                    </a:solidFill>
                  </a:rPr>
                  <a:t>численности детей, получающих образовательную услугу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/>
                </a:r>
                <a:br>
                  <a:rPr lang="ru-RU" sz="1400" dirty="0" smtClean="0">
                    <a:solidFill>
                      <a:prstClr val="black"/>
                    </a:solidFill>
                  </a:rPr>
                </a:br>
                <a:r>
                  <a:rPr lang="ru-RU" sz="1400" dirty="0" smtClean="0">
                    <a:solidFill>
                      <a:prstClr val="black"/>
                    </a:solidFill>
                  </a:rPr>
                  <a:t>в </a:t>
                </a:r>
                <a:r>
                  <a:rPr lang="ru-RU" sz="1400" dirty="0">
                    <a:solidFill>
                      <a:prstClr val="black"/>
                    </a:solidFill>
                  </a:rPr>
                  <a:t>муниципалитете</a:t>
                </a:r>
                <a:endParaRPr lang="ru-RU" sz="1400" dirty="0"/>
              </a:p>
            </p:txBody>
          </p:sp>
          <p:cxnSp>
            <p:nvCxnSpPr>
              <p:cNvPr id="24" name="Прямая со стрелкой 23"/>
              <p:cNvCxnSpPr/>
              <p:nvPr/>
            </p:nvCxnSpPr>
            <p:spPr>
              <a:xfrm>
                <a:off x="689320" y="2283344"/>
                <a:ext cx="2203200" cy="0"/>
              </a:xfrm>
              <a:prstGeom prst="straightConnector1">
                <a:avLst/>
              </a:prstGeom>
              <a:ln>
                <a:solidFill>
                  <a:srgbClr val="700000"/>
                </a:solidFill>
                <a:headEnd type="none" w="med" len="med"/>
                <a:tailEnd type="triangle" w="med" len="med"/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Группа 3"/>
          <p:cNvGrpSpPr/>
          <p:nvPr/>
        </p:nvGrpSpPr>
        <p:grpSpPr>
          <a:xfrm>
            <a:off x="87617" y="2452301"/>
            <a:ext cx="8784976" cy="1171439"/>
            <a:chOff x="87617" y="2711081"/>
            <a:chExt cx="8784976" cy="1171439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87617" y="2711081"/>
              <a:ext cx="8784976" cy="1171439"/>
            </a:xfrm>
            <a:prstGeom prst="rect">
              <a:avLst/>
            </a:prstGeom>
            <a:solidFill>
              <a:srgbClr val="FAF0F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501151" y="2713514"/>
              <a:ext cx="8270409" cy="997076"/>
              <a:chOff x="501151" y="2955042"/>
              <a:chExt cx="8270409" cy="997076"/>
            </a:xfrm>
          </p:grpSpPr>
          <p:sp>
            <p:nvSpPr>
              <p:cNvPr id="25" name="Прямоугольник 24"/>
              <p:cNvSpPr/>
              <p:nvPr/>
            </p:nvSpPr>
            <p:spPr>
              <a:xfrm>
                <a:off x="501151" y="3026224"/>
                <a:ext cx="2281589" cy="9258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300"/>
                  </a:lnSpc>
                </a:pPr>
                <a:r>
                  <a:rPr lang="ru-RU" sz="1400" dirty="0" smtClean="0">
                    <a:solidFill>
                      <a:prstClr val="black"/>
                    </a:solidFill>
                  </a:rPr>
                  <a:t>Усреднение налогооблагаемой </a:t>
                </a:r>
                <a:r>
                  <a:rPr lang="ru-RU" sz="1400" dirty="0">
                    <a:solidFill>
                      <a:prstClr val="black"/>
                    </a:solidFill>
                  </a:rPr>
                  <a:t>базы </a:t>
                </a:r>
                <a:endParaRPr lang="ru-RU" sz="1400" dirty="0" smtClean="0">
                  <a:solidFill>
                    <a:prstClr val="black"/>
                  </a:solidFill>
                </a:endParaRPr>
              </a:p>
              <a:p>
                <a:pPr algn="ctr">
                  <a:lnSpc>
                    <a:spcPts val="1300"/>
                  </a:lnSpc>
                </a:pPr>
                <a:r>
                  <a:rPr lang="ru-RU" sz="1400" dirty="0" smtClean="0">
                    <a:solidFill>
                      <a:prstClr val="black"/>
                    </a:solidFill>
                  </a:rPr>
                  <a:t>по </a:t>
                </a:r>
                <a:r>
                  <a:rPr lang="ru-RU" sz="1400" dirty="0">
                    <a:solidFill>
                      <a:prstClr val="black"/>
                    </a:solidFill>
                  </a:rPr>
                  <a:t>НДФЛ  с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целью исключения влияния </a:t>
                </a:r>
                <a:r>
                  <a:rPr lang="ru-RU" sz="1400" dirty="0">
                    <a:solidFill>
                      <a:prstClr val="black"/>
                    </a:solidFill>
                  </a:rPr>
                  <a:t>резких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колебаний</a:t>
                </a:r>
                <a:endParaRPr lang="ru-RU" sz="14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26" name="Прямая со стрелкой 25"/>
              <p:cNvCxnSpPr/>
              <p:nvPr/>
            </p:nvCxnSpPr>
            <p:spPr>
              <a:xfrm>
                <a:off x="636016" y="3387090"/>
                <a:ext cx="2204337" cy="0"/>
              </a:xfrm>
              <a:prstGeom prst="straightConnector1">
                <a:avLst/>
              </a:prstGeom>
              <a:ln>
                <a:solidFill>
                  <a:srgbClr val="700000"/>
                </a:solidFill>
                <a:headEnd type="none" w="med" len="med"/>
                <a:tailEnd type="triangle" w="med" len="med"/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7" name="Прямоугольник 26"/>
              <p:cNvSpPr/>
              <p:nvPr/>
            </p:nvSpPr>
            <p:spPr>
              <a:xfrm>
                <a:off x="3518203" y="2955042"/>
                <a:ext cx="5253357" cy="964367"/>
              </a:xfrm>
              <a:prstGeom prst="rect">
                <a:avLst/>
              </a:prstGeom>
              <a:noFill/>
              <a:ln w="12700">
                <a:solidFill>
                  <a:srgbClr val="70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ru-RU" sz="1600" dirty="0"/>
                  <a:t>Расчет налогового потенциала МР (МО, ГО) </a:t>
                </a:r>
                <a:r>
                  <a:rPr lang="ru-RU" sz="1600" dirty="0" smtClean="0"/>
                  <a:t/>
                </a:r>
                <a:br>
                  <a:rPr lang="ru-RU" sz="1600" dirty="0" smtClean="0"/>
                </a:br>
                <a:r>
                  <a:rPr lang="ru-RU" sz="1600" dirty="0" smtClean="0"/>
                  <a:t>по </a:t>
                </a:r>
                <a:r>
                  <a:rPr lang="ru-RU" sz="1600" dirty="0"/>
                  <a:t>НДФЛ </a:t>
                </a:r>
                <a:r>
                  <a:rPr lang="ru-RU" sz="1600" dirty="0" smtClean="0"/>
                  <a:t>исходя из </a:t>
                </a:r>
                <a:r>
                  <a:rPr lang="ru-RU" sz="1600" dirty="0"/>
                  <a:t>налогооблагаемой </a:t>
                </a:r>
                <a:r>
                  <a:rPr lang="ru-RU" sz="1600" dirty="0" smtClean="0"/>
                  <a:t>базы, </a:t>
                </a:r>
                <a:r>
                  <a:rPr lang="ru-RU" sz="1600" dirty="0"/>
                  <a:t>рассчитанной за 3 отчетных года с учетом весовой доли каждого года </a:t>
                </a:r>
                <a:r>
                  <a:rPr lang="ru-RU" sz="1400" dirty="0" smtClean="0"/>
                  <a:t>(0,2 ; 0,3 ; 0,5)</a:t>
                </a:r>
                <a:endParaRPr lang="ru-RU" sz="1400" dirty="0"/>
              </a:p>
            </p:txBody>
          </p:sp>
        </p:grpSp>
      </p:grpSp>
      <p:sp>
        <p:nvSpPr>
          <p:cNvPr id="30" name="Номер слайда 3"/>
          <p:cNvSpPr txBox="1">
            <a:spLocks/>
          </p:cNvSpPr>
          <p:nvPr/>
        </p:nvSpPr>
        <p:spPr>
          <a:xfrm>
            <a:off x="6902897" y="470563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3</a:t>
            </a:fld>
            <a:endParaRPr lang="ru-RU" dirty="0"/>
          </a:p>
        </p:txBody>
      </p:sp>
      <p:grpSp>
        <p:nvGrpSpPr>
          <p:cNvPr id="35" name="Группа 34"/>
          <p:cNvGrpSpPr/>
          <p:nvPr/>
        </p:nvGrpSpPr>
        <p:grpSpPr>
          <a:xfrm>
            <a:off x="87617" y="1380980"/>
            <a:ext cx="8784976" cy="1051242"/>
            <a:chOff x="87617" y="4011910"/>
            <a:chExt cx="8784976" cy="1051242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87617" y="4011910"/>
              <a:ext cx="8784976" cy="1051242"/>
            </a:xfrm>
            <a:prstGeom prst="rect">
              <a:avLst/>
            </a:prstGeom>
            <a:solidFill>
              <a:srgbClr val="F3F7FF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7" name="Группа 36"/>
            <p:cNvGrpSpPr/>
            <p:nvPr/>
          </p:nvGrpSpPr>
          <p:grpSpPr>
            <a:xfrm>
              <a:off x="542867" y="4128623"/>
              <a:ext cx="8228695" cy="746358"/>
              <a:chOff x="542867" y="4128623"/>
              <a:chExt cx="8228695" cy="746358"/>
            </a:xfrm>
          </p:grpSpPr>
          <p:sp>
            <p:nvSpPr>
              <p:cNvPr id="38" name="Прямоугольник 37"/>
              <p:cNvSpPr/>
              <p:nvPr/>
            </p:nvSpPr>
            <p:spPr>
              <a:xfrm>
                <a:off x="542867" y="4218828"/>
                <a:ext cx="2508692" cy="5924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300"/>
                  </a:lnSpc>
                </a:pPr>
                <a:r>
                  <a:rPr lang="ru-RU" sz="1400" dirty="0" smtClean="0">
                    <a:solidFill>
                      <a:prstClr val="black"/>
                    </a:solidFill>
                  </a:rPr>
                  <a:t>Уточнение перечня налогов для расчета налогового потенциала</a:t>
                </a:r>
                <a:endParaRPr lang="ru-RU" sz="14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39" name="Прямая со стрелкой 38"/>
              <p:cNvCxnSpPr/>
              <p:nvPr/>
            </p:nvCxnSpPr>
            <p:spPr>
              <a:xfrm>
                <a:off x="689321" y="4415800"/>
                <a:ext cx="2203200" cy="0"/>
              </a:xfrm>
              <a:prstGeom prst="straightConnector1">
                <a:avLst/>
              </a:prstGeom>
              <a:ln>
                <a:solidFill>
                  <a:srgbClr val="700000"/>
                </a:solidFill>
                <a:headEnd type="none" w="med" len="med"/>
                <a:tailEnd type="triangle" w="med" len="med"/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0" name="Прямоугольник 39"/>
              <p:cNvSpPr/>
              <p:nvPr/>
            </p:nvSpPr>
            <p:spPr>
              <a:xfrm>
                <a:off x="3518204" y="4128623"/>
                <a:ext cx="5253358" cy="746358"/>
              </a:xfrm>
              <a:prstGeom prst="rect">
                <a:avLst/>
              </a:prstGeom>
              <a:noFill/>
              <a:ln w="12700">
                <a:solidFill>
                  <a:srgbClr val="70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ru-RU" sz="1600" dirty="0" smtClean="0"/>
                  <a:t>Исключение ЕНВД из </a:t>
                </a:r>
                <a:r>
                  <a:rPr lang="ru-RU" sz="1600" dirty="0"/>
                  <a:t>репрезентативной системы налогов </a:t>
                </a:r>
                <a:r>
                  <a:rPr lang="ru-RU" sz="1600" dirty="0" smtClean="0"/>
                  <a:t/>
                </a:r>
                <a:br>
                  <a:rPr lang="ru-RU" sz="1600" dirty="0" smtClean="0"/>
                </a:br>
                <a:r>
                  <a:rPr lang="ru-RU" sz="1600" dirty="0" smtClean="0"/>
                  <a:t>для </a:t>
                </a:r>
                <a:r>
                  <a:rPr lang="ru-RU" sz="1600" dirty="0"/>
                  <a:t>оценки налогового потенциала муниципальных </a:t>
                </a:r>
                <a:r>
                  <a:rPr lang="ru-RU" sz="1600" dirty="0" smtClean="0"/>
                  <a:t>образований</a:t>
                </a:r>
                <a:endParaRPr lang="ru-RU" sz="14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837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161" y="110943"/>
            <a:ext cx="243286" cy="411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67544" y="81744"/>
            <a:ext cx="8568953" cy="560666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800"/>
              </a:lnSpc>
            </a:pPr>
            <a:r>
              <a:rPr lang="ru-RU" sz="1600" b="1" dirty="0" smtClean="0">
                <a:solidFill>
                  <a:srgbClr val="DB251D"/>
                </a:solidFill>
                <a:ea typeface="PT Serif" charset="0"/>
                <a:cs typeface="PT Serif" charset="0"/>
              </a:rPr>
              <a:t>Стимулирование </a:t>
            </a:r>
            <a:r>
              <a:rPr lang="ru-RU" sz="1600" b="1" dirty="0">
                <a:solidFill>
                  <a:srgbClr val="DB251D"/>
                </a:solidFill>
                <a:ea typeface="PT Serif" charset="0"/>
                <a:cs typeface="PT Serif" charset="0"/>
              </a:rPr>
              <a:t>муниципальных районов (муниципальных и городских округов) </a:t>
            </a:r>
            <a:r>
              <a:rPr lang="ru-RU" sz="1600" b="1" dirty="0" smtClean="0">
                <a:solidFill>
                  <a:srgbClr val="DB251D"/>
                </a:solidFill>
                <a:ea typeface="PT Serif" charset="0"/>
                <a:cs typeface="PT Serif" charset="0"/>
              </a:rPr>
              <a:t>к росту доходов</a:t>
            </a:r>
            <a:endParaRPr lang="ru-RU" sz="1600" b="1" dirty="0">
              <a:solidFill>
                <a:srgbClr val="DB251D"/>
              </a:solidFill>
              <a:ea typeface="PT Serif" charset="0"/>
              <a:cs typeface="PT Serif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151173"/>
              </p:ext>
            </p:extLst>
          </p:nvPr>
        </p:nvGraphicFramePr>
        <p:xfrm>
          <a:off x="182161" y="627534"/>
          <a:ext cx="8840786" cy="4219500"/>
        </p:xfrm>
        <a:graphic>
          <a:graphicData uri="http://schemas.openxmlformats.org/drawingml/2006/table">
            <a:tbl>
              <a:tblPr/>
              <a:tblGrid>
                <a:gridCol w="1512168"/>
                <a:gridCol w="1991196"/>
                <a:gridCol w="2041252"/>
                <a:gridCol w="3296170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Параметры</a:t>
                      </a:r>
                    </a:p>
                  </a:txBody>
                  <a:tcPr marL="144008" marR="144008" marT="108006" marB="108006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Действующая схема</a:t>
                      </a:r>
                    </a:p>
                  </a:txBody>
                  <a:tcPr marL="144008" marR="144008" marT="108006" marB="108006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Предлагаемая схема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44008" marR="144008" marT="108006" marB="108006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2520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PT Serif"/>
                          <a:cs typeface="PT Serif"/>
                        </a:rPr>
                        <a:t>Форма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PT Serif"/>
                          <a:cs typeface="PT Serif"/>
                        </a:rPr>
                        <a:t>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PT Serif"/>
                          <a:cs typeface="PT Serif"/>
                        </a:rPr>
                        <a:t>трансферта</a:t>
                      </a:r>
                    </a:p>
                  </a:txBody>
                  <a:tcPr marL="144008" marR="144008" marT="108006" marB="108006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PT Serif"/>
                          <a:cs typeface="PT Serif"/>
                        </a:rPr>
                        <a:t>В составе дотации на выравнивание бюджетной обеспеченности МР(ГО)</a:t>
                      </a:r>
                    </a:p>
                  </a:txBody>
                  <a:tcPr marL="144008" marR="144008" marT="108006" marB="108006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PT Serif"/>
                          <a:cs typeface="PT Serif"/>
                        </a:rPr>
                        <a:t>Самостоятельный межбюджетный трансферт</a:t>
                      </a:r>
                      <a:endParaRPr kumimoji="0" lang="ru-RU" alt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PT Serif"/>
                        <a:cs typeface="PT Serif"/>
                      </a:endParaRPr>
                    </a:p>
                  </a:txBody>
                  <a:tcPr marL="144008" marR="144008" marT="108006" marB="108006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94902"/>
                      </a:srgbClr>
                    </a:solidFill>
                  </a:tcPr>
                </a:tc>
              </a:tr>
              <a:tr h="139608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PT Serif"/>
                          <a:cs typeface="PT Serif"/>
                        </a:rPr>
                        <a:t>Порядок определения общего размера</a:t>
                      </a:r>
                    </a:p>
                  </a:txBody>
                  <a:tcPr marL="144008" marR="144008" marT="108006" marB="108006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PT Serif"/>
                          <a:cs typeface="PT Serif"/>
                        </a:rPr>
                        <a:t>Размер подушевой дотации определяется ежегодно законом о бюджете</a:t>
                      </a:r>
                    </a:p>
                  </a:txBody>
                  <a:tcPr marL="144008" marR="144008" marT="108006" marB="108006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PT Serif"/>
                          <a:cs typeface="PT Serif"/>
                        </a:rPr>
                        <a:t>Не менее 40 % от прироста налоговых доходов местных бюджетов в отчетном году к году, предшествующему отчетному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PT Serif"/>
                          <a:cs typeface="PT Serif"/>
                        </a:rPr>
                        <a:t>(если иное не предусмотрено законом о бюджете Пермского края)</a:t>
                      </a:r>
                    </a:p>
                  </a:txBody>
                  <a:tcPr marL="144008" marR="144008" marT="108006" marB="108006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94902"/>
                      </a:srgbClr>
                    </a:solidFill>
                  </a:tcPr>
                </a:tc>
              </a:tr>
              <a:tr h="6252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PT Serif"/>
                          <a:cs typeface="PT Serif"/>
                        </a:rPr>
                        <a:t>Принцип распределения</a:t>
                      </a:r>
                    </a:p>
                  </a:txBody>
                  <a:tcPr marL="144008" marR="144008" marT="108006" marB="108006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+mn-lt"/>
                          <a:ea typeface="PT Serif"/>
                          <a:cs typeface="PT Serif"/>
                        </a:rPr>
                        <a:t>Распределяется между МР(ГО), обеспечившими рост налоговых доходов на душу населения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PT Serif"/>
                        <a:cs typeface="PT Serif"/>
                      </a:endParaRPr>
                    </a:p>
                  </a:txBody>
                  <a:tcPr marL="144008" marR="144008" marT="108006" marB="108006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T Serif"/>
                        <a:ea typeface="PT Serif"/>
                        <a:cs typeface="PT Serif"/>
                      </a:endParaRPr>
                    </a:p>
                  </a:txBody>
                  <a:tcPr marL="144008" marR="144008" marT="108006" marB="108006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PT Serif"/>
                        <a:cs typeface="PT Serif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PT Serif"/>
                        <a:cs typeface="PT Serif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PT Serif"/>
                          <a:cs typeface="PT Serif"/>
                        </a:rPr>
                        <a:t>Принцип распределения 2019 года</a:t>
                      </a:r>
                    </a:p>
                  </a:txBody>
                  <a:tcPr marL="144008" marR="144008" marT="108006" marB="108006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94902"/>
                      </a:srgbClr>
                    </a:solidFill>
                  </a:tcPr>
                </a:tc>
              </a:tr>
              <a:tr h="81039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T Serif"/>
                        <a:ea typeface="PT Serif"/>
                        <a:cs typeface="PT Serif"/>
                      </a:endParaRPr>
                    </a:p>
                  </a:txBody>
                  <a:tcPr marL="144008" marR="144008" marT="108006" marB="108006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PT Serif"/>
                          <a:cs typeface="PT Serif"/>
                        </a:rPr>
                        <a:t>50% 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PT Serif"/>
                          <a:cs typeface="PT Serif"/>
                        </a:rPr>
                        <a:t>дотации - при росте подушевых налоговых доходов выше 100%</a:t>
                      </a:r>
                    </a:p>
                  </a:txBody>
                  <a:tcPr marL="144008" marR="144008" marT="108006" marB="108006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PT Serif"/>
                          <a:cs typeface="PT Serif"/>
                        </a:rPr>
                        <a:t>50%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PT Serif"/>
                          <a:cs typeface="PT Serif"/>
                        </a:rPr>
                        <a:t> дотации- при росте подушевых налоговых доходов выше среднего уровня</a:t>
                      </a:r>
                    </a:p>
                  </a:txBody>
                  <a:tcPr marL="144008" marR="144008" marT="108006" marB="108006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T Serif"/>
                        <a:ea typeface="PT Serif"/>
                        <a:cs typeface="PT Serif"/>
                      </a:endParaRPr>
                    </a:p>
                  </a:txBody>
                  <a:tcPr marL="144008" marR="144008" marT="108006" marB="108006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18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161" y="110943"/>
            <a:ext cx="243286" cy="411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67544" y="100726"/>
            <a:ext cx="8784976" cy="557204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800"/>
              </a:lnSpc>
            </a:pPr>
            <a:r>
              <a:rPr lang="ru-RU" sz="1600" b="1" dirty="0">
                <a:solidFill>
                  <a:srgbClr val="DB251D"/>
                </a:solidFill>
                <a:ea typeface="PT Serif" charset="0"/>
                <a:cs typeface="PT Serif" charset="0"/>
              </a:rPr>
              <a:t>Предлагаемые изменения дотаций на выравнивание бюджетной обеспеченности муниципальных районов (муниципальных и городских округов) начиная с 2020 года</a:t>
            </a: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854905497"/>
              </p:ext>
            </p:extLst>
          </p:nvPr>
        </p:nvGraphicFramePr>
        <p:xfrm>
          <a:off x="107504" y="539750"/>
          <a:ext cx="8928991" cy="4603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1713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161" y="110943"/>
            <a:ext cx="243286" cy="411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67544" y="100726"/>
            <a:ext cx="8784976" cy="557204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800"/>
              </a:lnSpc>
            </a:pPr>
            <a:r>
              <a:rPr lang="ru-RU" sz="1600" b="1" dirty="0">
                <a:solidFill>
                  <a:srgbClr val="DB251D"/>
                </a:solidFill>
                <a:ea typeface="PT Serif" charset="0"/>
                <a:cs typeface="PT Serif" charset="0"/>
              </a:rPr>
              <a:t>Предлагаемые изменения </a:t>
            </a:r>
            <a:r>
              <a:rPr lang="ru-RU" sz="1600" b="1" dirty="0" smtClean="0">
                <a:solidFill>
                  <a:srgbClr val="DB251D"/>
                </a:solidFill>
                <a:ea typeface="PT Serif" charset="0"/>
                <a:cs typeface="PT Serif" charset="0"/>
              </a:rPr>
              <a:t>расчетных бюджетов муниципальных </a:t>
            </a:r>
            <a:r>
              <a:rPr lang="ru-RU" sz="1600" b="1" dirty="0">
                <a:solidFill>
                  <a:srgbClr val="DB251D"/>
                </a:solidFill>
                <a:ea typeface="PT Serif" charset="0"/>
                <a:cs typeface="PT Serif" charset="0"/>
              </a:rPr>
              <a:t>районов (муниципальных и городских округов) начиная с 2020 года</a:t>
            </a: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05158033"/>
              </p:ext>
            </p:extLst>
          </p:nvPr>
        </p:nvGraphicFramePr>
        <p:xfrm>
          <a:off x="107504" y="483518"/>
          <a:ext cx="8928991" cy="4603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2595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161" y="110943"/>
            <a:ext cx="243286" cy="411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67544" y="100726"/>
            <a:ext cx="8784976" cy="557204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800"/>
              </a:lnSpc>
            </a:pPr>
            <a:r>
              <a:rPr lang="ru-RU" sz="1600" b="1" dirty="0">
                <a:solidFill>
                  <a:srgbClr val="DB251D"/>
                </a:solidFill>
                <a:ea typeface="PT Serif" charset="0"/>
                <a:cs typeface="PT Serif" charset="0"/>
              </a:rPr>
              <a:t>Предлагаемые изменения </a:t>
            </a:r>
            <a:r>
              <a:rPr lang="ru-RU" sz="1600" b="1" dirty="0" smtClean="0">
                <a:solidFill>
                  <a:srgbClr val="DB251D"/>
                </a:solidFill>
                <a:ea typeface="PT Serif" charset="0"/>
                <a:cs typeface="PT Serif" charset="0"/>
              </a:rPr>
              <a:t>расчетных бюджетов муниципальных </a:t>
            </a:r>
            <a:r>
              <a:rPr lang="ru-RU" sz="1600" b="1" dirty="0">
                <a:solidFill>
                  <a:srgbClr val="DB251D"/>
                </a:solidFill>
                <a:ea typeface="PT Serif" charset="0"/>
                <a:cs typeface="PT Serif" charset="0"/>
              </a:rPr>
              <a:t>районов (муниципальных и городских округов) начиная с 2020 года</a:t>
            </a: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561370786"/>
              </p:ext>
            </p:extLst>
          </p:nvPr>
        </p:nvGraphicFramePr>
        <p:xfrm>
          <a:off x="107504" y="553949"/>
          <a:ext cx="8928991" cy="4603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8209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4328</TotalTime>
  <Words>405</Words>
  <Application>Microsoft Office PowerPoint</Application>
  <PresentationFormat>Экран (16:9)</PresentationFormat>
  <Paragraphs>70</Paragraphs>
  <Slides>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Майсурадзе Александра Димитриевна</dc:creator>
  <cp:lastModifiedBy>Смирнова Елена Валерьевна</cp:lastModifiedBy>
  <cp:revision>811</cp:revision>
  <cp:lastPrinted>2019-08-21T08:36:25Z</cp:lastPrinted>
  <dcterms:created xsi:type="dcterms:W3CDTF">2018-06-22T04:08:32Z</dcterms:created>
  <dcterms:modified xsi:type="dcterms:W3CDTF">2019-08-21T09:47:40Z</dcterms:modified>
</cp:coreProperties>
</file>