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279" r:id="rId3"/>
    <p:sldId id="280" r:id="rId4"/>
    <p:sldId id="277" r:id="rId5"/>
    <p:sldId id="275" r:id="rId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6FB"/>
    <a:srgbClr val="FCF6F6"/>
    <a:srgbClr val="E6EDF6"/>
    <a:srgbClr val="700000"/>
    <a:srgbClr val="9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26" autoAdjust="0"/>
  </p:normalViewPr>
  <p:slideViewPr>
    <p:cSldViewPr>
      <p:cViewPr>
        <p:scale>
          <a:sx n="90" d="100"/>
          <a:sy n="90" d="100"/>
        </p:scale>
        <p:origin x="-2160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36" y="172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9522B-AB13-4AF2-B2C3-E3F0EDCFD205}" type="datetimeFigureOut">
              <a:rPr lang="ru-RU" smtClean="0"/>
              <a:t>21.08.2019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C2846-4266-4253-A3D1-9447232913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865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7713" y="307975"/>
            <a:ext cx="5294312" cy="39719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02229" y="4387370"/>
            <a:ext cx="5598410" cy="39086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223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400" dirty="0" smtClean="0"/>
              <a:t>    </a:t>
            </a:r>
            <a:endParaRPr lang="ru-RU" sz="1400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C2846-4266-4253-A3D1-94472329132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597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66775" y="211138"/>
            <a:ext cx="5280025" cy="39608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46510" y="4315248"/>
            <a:ext cx="6048673" cy="5442957"/>
          </a:xfrm>
        </p:spPr>
        <p:txBody>
          <a:bodyPr/>
          <a:lstStyle/>
          <a:p>
            <a:pPr algn="just"/>
            <a:endParaRPr lang="ru-RU" sz="1400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C2846-4266-4253-A3D1-94472329132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597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7425" y="282575"/>
            <a:ext cx="4967288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02493" y="4243239"/>
            <a:ext cx="6495182" cy="5616624"/>
          </a:xfrm>
        </p:spPr>
        <p:txBody>
          <a:bodyPr/>
          <a:lstStyle/>
          <a:p>
            <a:pPr algn="just"/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C2846-4266-4253-A3D1-94472329132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914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74501" y="4715154"/>
            <a:ext cx="6120679" cy="478467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C2846-4266-4253-A3D1-94472329132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985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0575-FBCA-4E7B-A7BA-5670F60284DD}" type="datetime1">
              <a:rPr lang="ru-RU" smtClean="0"/>
              <a:t>21.08.2019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5800-475C-4CD0-AE2F-8FE9628CB92C}" type="datetime1">
              <a:rPr lang="ru-RU" smtClean="0"/>
              <a:t>21.08.2019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1573-2945-4468-AE01-ADD02FE9877E}" type="datetime1">
              <a:rPr lang="ru-RU" smtClean="0"/>
              <a:t>21.08.2019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6E9BF-53F7-4B08-AA1F-3E39E6578230}" type="datetime1">
              <a:rPr lang="ru-RU" smtClean="0"/>
              <a:t>21.08.2019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9C765-13FE-49A7-BDED-CB149FBF6807}" type="datetime1">
              <a:rPr lang="ru-RU" smtClean="0"/>
              <a:t>21.08.2019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E402F-5921-4853-8114-8CB313F13B79}" type="datetime1">
              <a:rPr lang="ru-RU" smtClean="0"/>
              <a:t>21.08.2019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1C06-FC46-4F95-B5E9-6DB5432702C6}" type="datetime1">
              <a:rPr lang="ru-RU" smtClean="0"/>
              <a:t>21.08.2019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233B0-D06B-472E-9D9C-37495C9ED6B1}" type="datetime1">
              <a:rPr lang="ru-RU" smtClean="0"/>
              <a:t>21.08.2019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0E55C-17A6-43FD-9546-149A322D6C04}" type="datetime1">
              <a:rPr lang="ru-RU" smtClean="0"/>
              <a:t>21.08.2019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EAE7-EDB7-4831-B573-028529D4FC5B}" type="datetime1">
              <a:rPr lang="ru-RU" smtClean="0"/>
              <a:t>21.08.2019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E2450-6B5A-446C-B464-31EE83661207}" type="datetime1">
              <a:rPr lang="ru-RU" smtClean="0"/>
              <a:t>21.08.2019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6063A-0030-4791-B466-43B4F2C0A35C}" type="datetime1">
              <a:rPr lang="ru-RU" smtClean="0"/>
              <a:t>21.08.2019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7328" y="5473346"/>
            <a:ext cx="7244548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PT Serif" charset="0"/>
              <a:ea typeface="PT Serif" charset="0"/>
              <a:cs typeface="PT Serif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326" y="4001856"/>
            <a:ext cx="8682383" cy="101566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ts val="2400"/>
              </a:lnSpc>
            </a:pPr>
            <a:r>
              <a:rPr lang="ru-RU" sz="24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О </a:t>
            </a:r>
            <a:r>
              <a:rPr lang="ru-RU" sz="2400" b="1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проекте закона </a:t>
            </a:r>
            <a:r>
              <a:rPr lang="ru-RU" sz="24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Пермского края </a:t>
            </a:r>
          </a:p>
          <a:p>
            <a:pPr>
              <a:lnSpc>
                <a:spcPts val="2400"/>
              </a:lnSpc>
            </a:pPr>
            <a:r>
              <a:rPr lang="ru-RU" sz="24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«О внесении изменений в </a:t>
            </a:r>
            <a:r>
              <a:rPr lang="ru-RU" sz="2400" b="1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отдельные Законы </a:t>
            </a:r>
            <a:r>
              <a:rPr lang="ru-RU" sz="24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Пермского </a:t>
            </a:r>
            <a:r>
              <a:rPr lang="ru-RU" sz="2400" b="1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края» </a:t>
            </a:r>
            <a:r>
              <a:rPr lang="ru-RU" sz="2000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(Бюджетный процесс Пермского края) </a:t>
            </a:r>
            <a:endParaRPr lang="ru-RU" sz="2000" dirty="0">
              <a:solidFill>
                <a:srgbClr val="DB251D"/>
              </a:solidFill>
              <a:latin typeface="PT Serif" charset="0"/>
              <a:ea typeface="PT Serif" charset="0"/>
              <a:cs typeface="PT Serif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49277" y="5723676"/>
            <a:ext cx="1170432" cy="396000"/>
          </a:xfrm>
          <a:prstGeom prst="rect">
            <a:avLst/>
          </a:prstGeom>
          <a:noFill/>
          <a:ln>
            <a:noFill/>
          </a:ln>
        </p:spPr>
        <p:txBody>
          <a:bodyPr wrap="square" rIns="72000" rtlCol="0" anchor="ctr">
            <a:noAutofit/>
          </a:bodyPr>
          <a:lstStyle/>
          <a:p>
            <a:pPr algn="r"/>
            <a:r>
              <a:rPr lang="ru-RU" dirty="0" smtClean="0">
                <a:latin typeface="PT Serif" charset="0"/>
                <a:ea typeface="PT Serif" charset="0"/>
                <a:cs typeface="PT Serif" charset="0"/>
              </a:rPr>
              <a:t>2019</a:t>
            </a:r>
            <a:endParaRPr lang="en-US" dirty="0">
              <a:latin typeface="PT Serif" charset="0"/>
              <a:ea typeface="PT Serif" charset="0"/>
              <a:cs typeface="PT Serif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79709" y="5176772"/>
            <a:ext cx="8640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0" descr="Coat of Arms of Perm Krai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36" y="306232"/>
            <a:ext cx="666563" cy="125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709" y="5334483"/>
            <a:ext cx="50031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Докладчик: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Чугарина Елена Александровна,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министр финансов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Пермского края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258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67543" y="192945"/>
            <a:ext cx="8568953" cy="579646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ru-RU" sz="1900" b="1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Основания для корректировки норм Закона «О бюджетном процессе в Пермском крае» </a:t>
            </a:r>
            <a:endParaRPr lang="ru-RU" sz="1900" b="1" dirty="0">
              <a:solidFill>
                <a:srgbClr val="DB251D"/>
              </a:solidFill>
              <a:latin typeface="PT Serif" charset="0"/>
              <a:ea typeface="PT Serif" charset="0"/>
              <a:cs typeface="PT Serif" charset="0"/>
            </a:endParaRPr>
          </a:p>
        </p:txBody>
      </p:sp>
      <p:cxnSp>
        <p:nvCxnSpPr>
          <p:cNvPr id="4" name="Straight Connector 12"/>
          <p:cNvCxnSpPr/>
          <p:nvPr/>
        </p:nvCxnSpPr>
        <p:spPr>
          <a:xfrm>
            <a:off x="467543" y="836712"/>
            <a:ext cx="843560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535" y="96795"/>
            <a:ext cx="328428" cy="552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Группа 7"/>
          <p:cNvGrpSpPr/>
          <p:nvPr/>
        </p:nvGrpSpPr>
        <p:grpSpPr>
          <a:xfrm>
            <a:off x="173535" y="1196751"/>
            <a:ext cx="8862083" cy="1229881"/>
            <a:chOff x="409674" y="1101480"/>
            <a:chExt cx="8758821" cy="1223949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944209" y="1101480"/>
              <a:ext cx="8224286" cy="1223949"/>
              <a:chOff x="777840" y="819675"/>
              <a:chExt cx="8458343" cy="1223949"/>
            </a:xfrm>
          </p:grpSpPr>
          <p:cxnSp>
            <p:nvCxnSpPr>
              <p:cNvPr id="11" name="Соединительная линия уступом 10"/>
              <p:cNvCxnSpPr/>
              <p:nvPr/>
            </p:nvCxnSpPr>
            <p:spPr>
              <a:xfrm>
                <a:off x="777840" y="1431997"/>
                <a:ext cx="7955996" cy="611627"/>
              </a:xfrm>
              <a:prstGeom prst="bentConnector3">
                <a:avLst>
                  <a:gd name="adj1" fmla="val -7603"/>
                </a:avLst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Прямоугольник 11"/>
              <p:cNvSpPr/>
              <p:nvPr/>
            </p:nvSpPr>
            <p:spPr>
              <a:xfrm>
                <a:off x="870948" y="819675"/>
                <a:ext cx="8365235" cy="977191"/>
              </a:xfrm>
              <a:prstGeom prst="rect">
                <a:avLst/>
              </a:prstGeom>
              <a:ln>
                <a:noFill/>
                <a:prstDash val="dash"/>
              </a:ln>
            </p:spPr>
            <p:txBody>
              <a:bodyPr wrap="square">
                <a:spAutoFit/>
              </a:bodyPr>
              <a:lstStyle/>
              <a:p>
                <a:pPr lvl="0">
                  <a:lnSpc>
                    <a:spcPts val="2300"/>
                  </a:lnSpc>
                  <a:spcAft>
                    <a:spcPts val="0"/>
                  </a:spcAft>
                </a:pPr>
                <a:r>
                  <a:rPr lang="ru-RU" dirty="0" smtClean="0">
                    <a:latin typeface="PT Serif" charset="0"/>
                    <a:ea typeface="PT Serif" charset="0"/>
                    <a:cs typeface="PT Serif" charset="0"/>
                  </a:rPr>
                  <a:t>Изменение норм, регулирующих межбюджетные отношения в Пермском крае в связи с происходящими процессами преобразования муниципальных образований в Пермском крае</a:t>
                </a:r>
                <a:endParaRPr lang="ru-RU" dirty="0">
                  <a:latin typeface="PT Serif" charset="0"/>
                  <a:ea typeface="PT Serif" charset="0"/>
                  <a:cs typeface="PT Serif" charset="0"/>
                </a:endParaRPr>
              </a:p>
            </p:txBody>
          </p:sp>
        </p:grpSp>
        <p:pic>
          <p:nvPicPr>
            <p:cNvPr id="10" name="Picture 2" descr="http://omgsak55.ru/assets/images/ok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Texturizer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674" y="1713802"/>
              <a:ext cx="576678" cy="553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Группа 17"/>
          <p:cNvGrpSpPr/>
          <p:nvPr/>
        </p:nvGrpSpPr>
        <p:grpSpPr>
          <a:xfrm>
            <a:off x="107503" y="2996952"/>
            <a:ext cx="8928115" cy="1368152"/>
            <a:chOff x="409674" y="1101480"/>
            <a:chExt cx="8758821" cy="1223949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944209" y="1101480"/>
              <a:ext cx="8224286" cy="1223949"/>
              <a:chOff x="777840" y="819675"/>
              <a:chExt cx="8458343" cy="1223949"/>
            </a:xfrm>
          </p:grpSpPr>
          <p:cxnSp>
            <p:nvCxnSpPr>
              <p:cNvPr id="21" name="Соединительная линия уступом 20"/>
              <p:cNvCxnSpPr/>
              <p:nvPr/>
            </p:nvCxnSpPr>
            <p:spPr>
              <a:xfrm>
                <a:off x="777840" y="1431997"/>
                <a:ext cx="7955996" cy="611627"/>
              </a:xfrm>
              <a:prstGeom prst="bentConnector3">
                <a:avLst>
                  <a:gd name="adj1" fmla="val -7603"/>
                </a:avLst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Прямоугольник 21"/>
              <p:cNvSpPr/>
              <p:nvPr/>
            </p:nvSpPr>
            <p:spPr>
              <a:xfrm>
                <a:off x="870948" y="819675"/>
                <a:ext cx="8365235" cy="874195"/>
              </a:xfrm>
              <a:prstGeom prst="rect">
                <a:avLst/>
              </a:prstGeom>
              <a:ln>
                <a:noFill/>
                <a:prstDash val="dash"/>
              </a:ln>
            </p:spPr>
            <p:txBody>
              <a:bodyPr wrap="square">
                <a:spAutoFit/>
              </a:bodyPr>
              <a:lstStyle/>
              <a:p>
                <a:pPr lvl="0">
                  <a:lnSpc>
                    <a:spcPts val="2300"/>
                  </a:lnSpc>
                  <a:spcAft>
                    <a:spcPts val="0"/>
                  </a:spcAft>
                </a:pPr>
                <a:r>
                  <a:rPr lang="ru-RU" dirty="0" smtClean="0">
                    <a:latin typeface="PT Serif" charset="0"/>
                    <a:ea typeface="PT Serif" charset="0"/>
                    <a:cs typeface="PT Serif" charset="0"/>
                  </a:rPr>
                  <a:t>Необходимость приведения норм действующей редакции Закона </a:t>
                </a:r>
                <a:br>
                  <a:rPr lang="ru-RU" dirty="0" smtClean="0">
                    <a:latin typeface="PT Serif" charset="0"/>
                    <a:ea typeface="PT Serif" charset="0"/>
                    <a:cs typeface="PT Serif" charset="0"/>
                  </a:rPr>
                </a:br>
                <a:r>
                  <a:rPr lang="ru-RU" dirty="0" smtClean="0">
                    <a:latin typeface="PT Serif" charset="0"/>
                    <a:ea typeface="PT Serif" charset="0"/>
                    <a:cs typeface="PT Serif" charset="0"/>
                  </a:rPr>
                  <a:t>«О бюджетном процессе в Пермском крае» в соответствие с федеральным законодательством</a:t>
                </a:r>
                <a:endParaRPr lang="ru-RU" dirty="0">
                  <a:latin typeface="PT Serif" charset="0"/>
                  <a:ea typeface="PT Serif" charset="0"/>
                  <a:cs typeface="PT Serif" charset="0"/>
                </a:endParaRPr>
              </a:p>
            </p:txBody>
          </p:sp>
        </p:grpSp>
        <p:pic>
          <p:nvPicPr>
            <p:cNvPr id="20" name="Picture 2" descr="http://omgsak55.ru/assets/images/ok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Texturizer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674" y="1737552"/>
              <a:ext cx="576678" cy="553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Группа 16"/>
          <p:cNvGrpSpPr/>
          <p:nvPr/>
        </p:nvGrpSpPr>
        <p:grpSpPr>
          <a:xfrm>
            <a:off x="652370" y="5229403"/>
            <a:ext cx="8460914" cy="647870"/>
            <a:chOff x="777840" y="1196139"/>
            <a:chExt cx="8469989" cy="847485"/>
          </a:xfrm>
        </p:grpSpPr>
        <p:cxnSp>
          <p:nvCxnSpPr>
            <p:cNvPr id="24" name="Соединительная линия уступом 23"/>
            <p:cNvCxnSpPr/>
            <p:nvPr/>
          </p:nvCxnSpPr>
          <p:spPr>
            <a:xfrm>
              <a:off x="777840" y="1431997"/>
              <a:ext cx="7955996" cy="611627"/>
            </a:xfrm>
            <a:prstGeom prst="bentConnector3">
              <a:avLst>
                <a:gd name="adj1" fmla="val -7603"/>
              </a:avLst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Прямоугольник 24"/>
            <p:cNvSpPr/>
            <p:nvPr/>
          </p:nvSpPr>
          <p:spPr>
            <a:xfrm>
              <a:off x="882594" y="1196139"/>
              <a:ext cx="8365235" cy="387227"/>
            </a:xfrm>
            <a:prstGeom prst="rect">
              <a:avLst/>
            </a:prstGeom>
            <a:ln>
              <a:noFill/>
              <a:prstDash val="dash"/>
            </a:ln>
          </p:spPr>
          <p:txBody>
            <a:bodyPr wrap="square">
              <a:spAutoFit/>
            </a:bodyPr>
            <a:lstStyle/>
            <a:p>
              <a:pPr lvl="0">
                <a:lnSpc>
                  <a:spcPts val="2300"/>
                </a:lnSpc>
                <a:spcAft>
                  <a:spcPts val="0"/>
                </a:spcAft>
              </a:pPr>
              <a:r>
                <a:rPr lang="ru-RU" dirty="0" smtClean="0">
                  <a:latin typeface="PT Serif" charset="0"/>
                  <a:ea typeface="PT Serif" charset="0"/>
                  <a:cs typeface="PT Serif" charset="0"/>
                </a:rPr>
                <a:t>Внесение редакционных правок (изменений, уточнений)</a:t>
              </a:r>
              <a:endParaRPr lang="ru-RU" dirty="0">
                <a:latin typeface="PT Serif" charset="0"/>
                <a:ea typeface="PT Serif" charset="0"/>
                <a:cs typeface="PT Serif" charset="0"/>
              </a:endParaRPr>
            </a:p>
          </p:txBody>
        </p:sp>
      </p:grpSp>
      <p:pic>
        <p:nvPicPr>
          <p:cNvPr id="26" name="Picture 2" descr="http://omgsak55.ru/assets/images/ok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Texturizer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31" y="5229403"/>
            <a:ext cx="587824" cy="61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82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67543" y="192945"/>
            <a:ext cx="8568953" cy="579646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ru-RU" sz="1900" b="1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Изменения, предложенные в соответствии с уточнением отдельных норм бюджетного законодательства Российской Федерации</a:t>
            </a:r>
            <a:endParaRPr lang="ru-RU" sz="1900" b="1" dirty="0">
              <a:solidFill>
                <a:srgbClr val="DB251D"/>
              </a:solidFill>
              <a:latin typeface="PT Serif" charset="0"/>
              <a:ea typeface="PT Serif" charset="0"/>
              <a:cs typeface="PT Serif" charset="0"/>
            </a:endParaRPr>
          </a:p>
        </p:txBody>
      </p:sp>
      <p:cxnSp>
        <p:nvCxnSpPr>
          <p:cNvPr id="4" name="Straight Connector 12"/>
          <p:cNvCxnSpPr/>
          <p:nvPr/>
        </p:nvCxnSpPr>
        <p:spPr>
          <a:xfrm>
            <a:off x="467543" y="836712"/>
            <a:ext cx="843560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535" y="96795"/>
            <a:ext cx="328428" cy="552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Группа 7"/>
          <p:cNvGrpSpPr/>
          <p:nvPr/>
        </p:nvGrpSpPr>
        <p:grpSpPr>
          <a:xfrm>
            <a:off x="299841" y="1124744"/>
            <a:ext cx="8758821" cy="1190247"/>
            <a:chOff x="409674" y="1101480"/>
            <a:chExt cx="8758821" cy="1223949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944209" y="1101480"/>
              <a:ext cx="8224286" cy="1223949"/>
              <a:chOff x="777840" y="819675"/>
              <a:chExt cx="8458343" cy="1223949"/>
            </a:xfrm>
          </p:grpSpPr>
          <p:cxnSp>
            <p:nvCxnSpPr>
              <p:cNvPr id="11" name="Соединительная линия уступом 10"/>
              <p:cNvCxnSpPr/>
              <p:nvPr/>
            </p:nvCxnSpPr>
            <p:spPr>
              <a:xfrm>
                <a:off x="777840" y="1431997"/>
                <a:ext cx="7955996" cy="611627"/>
              </a:xfrm>
              <a:prstGeom prst="bentConnector3">
                <a:avLst>
                  <a:gd name="adj1" fmla="val -7603"/>
                </a:avLst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Прямоугольник 11"/>
              <p:cNvSpPr/>
              <p:nvPr/>
            </p:nvSpPr>
            <p:spPr>
              <a:xfrm>
                <a:off x="870948" y="819675"/>
                <a:ext cx="8365235" cy="1004860"/>
              </a:xfrm>
              <a:prstGeom prst="rect">
                <a:avLst/>
              </a:prstGeom>
              <a:ln>
                <a:noFill/>
                <a:prstDash val="dash"/>
              </a:ln>
            </p:spPr>
            <p:txBody>
              <a:bodyPr wrap="square">
                <a:spAutoFit/>
              </a:bodyPr>
              <a:lstStyle/>
              <a:p>
                <a:pPr lvl="0">
                  <a:lnSpc>
                    <a:spcPts val="2300"/>
                  </a:lnSpc>
                  <a:spcAft>
                    <a:spcPts val="0"/>
                  </a:spcAft>
                </a:pPr>
                <a:r>
                  <a:rPr lang="ru-RU" dirty="0" smtClean="0">
                    <a:latin typeface="PT Serif" charset="0"/>
                    <a:ea typeface="PT Serif" charset="0"/>
                    <a:cs typeface="PT Serif" charset="0"/>
                  </a:rPr>
                  <a:t>Введен новый термин «налоговые расходы»</a:t>
                </a:r>
              </a:p>
              <a:p>
                <a:pPr lvl="0">
                  <a:lnSpc>
                    <a:spcPts val="2300"/>
                  </a:lnSpc>
                  <a:spcAft>
                    <a:spcPts val="0"/>
                  </a:spcAft>
                </a:pPr>
                <a:r>
                  <a:rPr lang="ru-RU" dirty="0" smtClean="0">
                    <a:latin typeface="PT Serif" charset="0"/>
                    <a:ea typeface="PT Serif" charset="0"/>
                    <a:cs typeface="PT Serif" charset="0"/>
                  </a:rPr>
                  <a:t>Предусмотрено утверждение перечня налоговых расходов и проведение их ежегодной оценки</a:t>
                </a:r>
                <a:endParaRPr lang="ru-RU" dirty="0">
                  <a:latin typeface="PT Serif" charset="0"/>
                  <a:ea typeface="PT Serif" charset="0"/>
                  <a:cs typeface="PT Serif" charset="0"/>
                </a:endParaRPr>
              </a:p>
            </p:txBody>
          </p:sp>
        </p:grpSp>
        <p:pic>
          <p:nvPicPr>
            <p:cNvPr id="10" name="Picture 2" descr="http://omgsak55.ru/assets/images/ok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Texturizer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674" y="1737552"/>
              <a:ext cx="576678" cy="553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Группа 17"/>
          <p:cNvGrpSpPr/>
          <p:nvPr/>
        </p:nvGrpSpPr>
        <p:grpSpPr>
          <a:xfrm>
            <a:off x="274304" y="5085184"/>
            <a:ext cx="8758821" cy="1176679"/>
            <a:chOff x="409674" y="1101480"/>
            <a:chExt cx="8758821" cy="1223949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944209" y="1101480"/>
              <a:ext cx="8224286" cy="1223949"/>
              <a:chOff x="777840" y="819675"/>
              <a:chExt cx="8458343" cy="1223949"/>
            </a:xfrm>
          </p:grpSpPr>
          <p:cxnSp>
            <p:nvCxnSpPr>
              <p:cNvPr id="21" name="Соединительная линия уступом 20"/>
              <p:cNvCxnSpPr/>
              <p:nvPr/>
            </p:nvCxnSpPr>
            <p:spPr>
              <a:xfrm>
                <a:off x="777840" y="1431997"/>
                <a:ext cx="7955996" cy="611627"/>
              </a:xfrm>
              <a:prstGeom prst="bentConnector3">
                <a:avLst>
                  <a:gd name="adj1" fmla="val -7603"/>
                </a:avLst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Прямоугольник 21"/>
              <p:cNvSpPr/>
              <p:nvPr/>
            </p:nvSpPr>
            <p:spPr>
              <a:xfrm>
                <a:off x="870948" y="819675"/>
                <a:ext cx="8365235" cy="1016447"/>
              </a:xfrm>
              <a:prstGeom prst="rect">
                <a:avLst/>
              </a:prstGeom>
              <a:ln>
                <a:noFill/>
                <a:prstDash val="dash"/>
              </a:ln>
            </p:spPr>
            <p:txBody>
              <a:bodyPr wrap="square">
                <a:spAutoFit/>
              </a:bodyPr>
              <a:lstStyle/>
              <a:p>
                <a:pPr lvl="0">
                  <a:lnSpc>
                    <a:spcPts val="2300"/>
                  </a:lnSpc>
                  <a:spcAft>
                    <a:spcPts val="0"/>
                  </a:spcAft>
                </a:pPr>
                <a:r>
                  <a:rPr lang="ru-RU" dirty="0" smtClean="0">
                    <a:latin typeface="PT Serif" charset="0"/>
                    <a:ea typeface="PT Serif" charset="0"/>
                    <a:cs typeface="PT Serif" charset="0"/>
                  </a:rPr>
                  <a:t>Зафиксирована возможность осуществления внутренних государственных заимствований для пополнения остатков средств на счетах бюджета Пермского края</a:t>
                </a:r>
                <a:endParaRPr lang="ru-RU" dirty="0">
                  <a:latin typeface="PT Serif" charset="0"/>
                  <a:ea typeface="PT Serif" charset="0"/>
                  <a:cs typeface="PT Serif" charset="0"/>
                </a:endParaRPr>
              </a:p>
            </p:txBody>
          </p:sp>
        </p:grpSp>
        <p:pic>
          <p:nvPicPr>
            <p:cNvPr id="20" name="Picture 2" descr="http://omgsak55.ru/assets/images/ok.pn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Texturizer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674" y="1737552"/>
              <a:ext cx="576678" cy="553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Группа 16"/>
          <p:cNvGrpSpPr/>
          <p:nvPr/>
        </p:nvGrpSpPr>
        <p:grpSpPr>
          <a:xfrm>
            <a:off x="192307" y="2545984"/>
            <a:ext cx="8758821" cy="756227"/>
            <a:chOff x="409674" y="1101480"/>
            <a:chExt cx="8758821" cy="1223949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944209" y="1101480"/>
              <a:ext cx="8224286" cy="1223949"/>
              <a:chOff x="777840" y="819675"/>
              <a:chExt cx="8458343" cy="1223949"/>
            </a:xfrm>
          </p:grpSpPr>
          <p:cxnSp>
            <p:nvCxnSpPr>
              <p:cNvPr id="25" name="Соединительная линия уступом 24"/>
              <p:cNvCxnSpPr/>
              <p:nvPr/>
            </p:nvCxnSpPr>
            <p:spPr>
              <a:xfrm>
                <a:off x="777840" y="1431997"/>
                <a:ext cx="7955996" cy="611627"/>
              </a:xfrm>
              <a:prstGeom prst="bentConnector3">
                <a:avLst>
                  <a:gd name="adj1" fmla="val -7603"/>
                </a:avLst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Прямоугольник 25"/>
              <p:cNvSpPr/>
              <p:nvPr/>
            </p:nvSpPr>
            <p:spPr>
              <a:xfrm>
                <a:off x="870948" y="819675"/>
                <a:ext cx="8365235" cy="1104198"/>
              </a:xfrm>
              <a:prstGeom prst="rect">
                <a:avLst/>
              </a:prstGeom>
              <a:ln>
                <a:noFill/>
                <a:prstDash val="dash"/>
              </a:ln>
            </p:spPr>
            <p:txBody>
              <a:bodyPr wrap="square">
                <a:spAutoFit/>
              </a:bodyPr>
              <a:lstStyle/>
              <a:p>
                <a:pPr lvl="0">
                  <a:lnSpc>
                    <a:spcPts val="2300"/>
                  </a:lnSpc>
                  <a:spcAft>
                    <a:spcPts val="0"/>
                  </a:spcAft>
                </a:pPr>
                <a:r>
                  <a:rPr lang="ru-RU" dirty="0" smtClean="0">
                    <a:latin typeface="PT Serif" charset="0"/>
                    <a:ea typeface="PT Serif" charset="0"/>
                    <a:cs typeface="PT Serif" charset="0"/>
                  </a:rPr>
                  <a:t>Типы </a:t>
                </a:r>
                <a:r>
                  <a:rPr lang="ru-RU" dirty="0">
                    <a:latin typeface="PT Serif" charset="0"/>
                    <a:ea typeface="PT Serif" charset="0"/>
                    <a:cs typeface="PT Serif" charset="0"/>
                  </a:rPr>
                  <a:t>муниципальных образований </a:t>
                </a:r>
                <a:r>
                  <a:rPr lang="ru-RU" dirty="0" smtClean="0">
                    <a:latin typeface="PT Serif" charset="0"/>
                    <a:ea typeface="PT Serif" charset="0"/>
                    <a:cs typeface="PT Serif" charset="0"/>
                  </a:rPr>
                  <a:t>дополнены новым </a:t>
                </a:r>
                <a:r>
                  <a:rPr lang="ru-RU" dirty="0">
                    <a:latin typeface="PT Serif" charset="0"/>
                    <a:ea typeface="PT Serif" charset="0"/>
                    <a:cs typeface="PT Serif" charset="0"/>
                  </a:rPr>
                  <a:t>типом «муниципальный округ»</a:t>
                </a:r>
              </a:p>
            </p:txBody>
          </p:sp>
        </p:grpSp>
        <p:pic>
          <p:nvPicPr>
            <p:cNvPr id="24" name="Picture 2" descr="http://omgsak55.ru/assets/images/ok.png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Texturizer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674" y="1365191"/>
              <a:ext cx="576678" cy="9263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Группа 26"/>
          <p:cNvGrpSpPr/>
          <p:nvPr/>
        </p:nvGrpSpPr>
        <p:grpSpPr>
          <a:xfrm>
            <a:off x="277675" y="3717032"/>
            <a:ext cx="8758821" cy="883944"/>
            <a:chOff x="409674" y="1101480"/>
            <a:chExt cx="8758821" cy="1223949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944209" y="1101480"/>
              <a:ext cx="8224286" cy="1223949"/>
              <a:chOff x="777840" y="819675"/>
              <a:chExt cx="8458343" cy="1223949"/>
            </a:xfrm>
          </p:grpSpPr>
          <p:cxnSp>
            <p:nvCxnSpPr>
              <p:cNvPr id="30" name="Соединительная линия уступом 29"/>
              <p:cNvCxnSpPr/>
              <p:nvPr/>
            </p:nvCxnSpPr>
            <p:spPr>
              <a:xfrm>
                <a:off x="777840" y="1431997"/>
                <a:ext cx="7955996" cy="611627"/>
              </a:xfrm>
              <a:prstGeom prst="bentConnector3">
                <a:avLst>
                  <a:gd name="adj1" fmla="val -7603"/>
                </a:avLst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Прямоугольник 30"/>
              <p:cNvSpPr/>
              <p:nvPr/>
            </p:nvSpPr>
            <p:spPr>
              <a:xfrm>
                <a:off x="870948" y="819675"/>
                <a:ext cx="8365235" cy="828305"/>
              </a:xfrm>
              <a:prstGeom prst="rect">
                <a:avLst/>
              </a:prstGeom>
              <a:ln>
                <a:noFill/>
                <a:prstDash val="dash"/>
              </a:ln>
            </p:spPr>
            <p:txBody>
              <a:bodyPr wrap="square">
                <a:spAutoFit/>
              </a:bodyPr>
              <a:lstStyle/>
              <a:p>
                <a:pPr lvl="0">
                  <a:lnSpc>
                    <a:spcPts val="2300"/>
                  </a:lnSpc>
                  <a:spcAft>
                    <a:spcPts val="0"/>
                  </a:spcAft>
                </a:pPr>
                <a:r>
                  <a:rPr lang="ru-RU" dirty="0" smtClean="0">
                    <a:latin typeface="PT Serif" charset="0"/>
                    <a:ea typeface="PT Serif" charset="0"/>
                    <a:cs typeface="PT Serif" charset="0"/>
                  </a:rPr>
                  <a:t>Уточнены формулировки раздела «Межбюджетные отношения в Пермском крае»</a:t>
                </a:r>
                <a:endParaRPr lang="ru-RU" dirty="0">
                  <a:latin typeface="PT Serif" charset="0"/>
                  <a:ea typeface="PT Serif" charset="0"/>
                  <a:cs typeface="PT Serif" charset="0"/>
                </a:endParaRPr>
              </a:p>
            </p:txBody>
          </p:sp>
        </p:grpSp>
        <p:pic>
          <p:nvPicPr>
            <p:cNvPr id="29" name="Picture 2" descr="http://omgsak55.ru/assets/images/ok.png"/>
            <p:cNvPicPr>
              <a:picLocks noChangeAspect="1" noChangeArrowheads="1"/>
            </p:cNvPicPr>
            <p:nvPr/>
          </p:nvPicPr>
          <p:blipFill>
            <a:blip r:embed="rId10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Texturizer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674" y="1300892"/>
              <a:ext cx="576678" cy="990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2539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535" y="96795"/>
            <a:ext cx="328428" cy="552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67543" y="144214"/>
            <a:ext cx="8568953" cy="677108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900" b="1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Предлагаемые изменения межбюджетных отношений начиная с 2020 года</a:t>
            </a:r>
            <a:endParaRPr lang="ru-RU" sz="1000" b="1" dirty="0">
              <a:solidFill>
                <a:srgbClr val="DB251D"/>
              </a:solidFill>
              <a:latin typeface="PT Serif" charset="0"/>
              <a:ea typeface="PT Serif" charset="0"/>
              <a:cs typeface="PT Serif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440257"/>
              </p:ext>
            </p:extLst>
          </p:nvPr>
        </p:nvGraphicFramePr>
        <p:xfrm>
          <a:off x="173536" y="836706"/>
          <a:ext cx="8862960" cy="5472612"/>
        </p:xfrm>
        <a:graphic>
          <a:graphicData uri="http://schemas.openxmlformats.org/drawingml/2006/table">
            <a:tbl>
              <a:tblPr/>
              <a:tblGrid>
                <a:gridCol w="1446136"/>
                <a:gridCol w="936104"/>
                <a:gridCol w="1080120"/>
                <a:gridCol w="936104"/>
                <a:gridCol w="1080120"/>
                <a:gridCol w="1080120"/>
                <a:gridCol w="1296144"/>
                <a:gridCol w="1008112"/>
              </a:tblGrid>
              <a:tr h="495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Уровни бюджетов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Действующая схема МБР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Предлагаемая схема МБР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4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БК РФ / 131-ФЗ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 ПК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Суммарный норматив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БК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РФ / 131-ФЗ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 ПК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Суммарный норматив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645"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964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 / МО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6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МР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10%=2%+8%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6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9645">
                <a:tc v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645">
                <a:tc>
                  <a:txBody>
                    <a:bodyPr/>
                    <a:lstStyle/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964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Транспортный налог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 / МО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6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МР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6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9645">
                <a:tc v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99645">
                <a:tc>
                  <a:txBody>
                    <a:bodyPr/>
                    <a:lstStyle/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04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Полномочия, закрепленные за СП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МР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59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877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67543" y="314773"/>
            <a:ext cx="8568953" cy="335989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900"/>
              </a:lnSpc>
            </a:pPr>
            <a:r>
              <a:rPr lang="ru-RU" sz="1900" b="1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Редакционные и уточняющие правки                                    </a:t>
            </a:r>
            <a:endParaRPr lang="ru-RU" sz="1900" b="1" dirty="0">
              <a:solidFill>
                <a:srgbClr val="DB251D"/>
              </a:solidFill>
              <a:latin typeface="PT Serif" charset="0"/>
              <a:ea typeface="PT Serif" charset="0"/>
              <a:cs typeface="PT Serif" charset="0"/>
            </a:endParaRPr>
          </a:p>
        </p:txBody>
      </p:sp>
      <p:cxnSp>
        <p:nvCxnSpPr>
          <p:cNvPr id="4" name="Straight Connector 12"/>
          <p:cNvCxnSpPr/>
          <p:nvPr/>
        </p:nvCxnSpPr>
        <p:spPr>
          <a:xfrm>
            <a:off x="467543" y="836712"/>
            <a:ext cx="843560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535" y="96795"/>
            <a:ext cx="328428" cy="552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Группа 10"/>
          <p:cNvGrpSpPr/>
          <p:nvPr/>
        </p:nvGrpSpPr>
        <p:grpSpPr>
          <a:xfrm>
            <a:off x="276797" y="1556792"/>
            <a:ext cx="8758821" cy="1368152"/>
            <a:chOff x="409674" y="1337377"/>
            <a:chExt cx="8758821" cy="988052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944209" y="1337377"/>
              <a:ext cx="8224286" cy="988052"/>
              <a:chOff x="777840" y="1055572"/>
              <a:chExt cx="8458343" cy="988052"/>
            </a:xfrm>
          </p:grpSpPr>
          <p:cxnSp>
            <p:nvCxnSpPr>
              <p:cNvPr id="14" name="Соединительная линия уступом 13"/>
              <p:cNvCxnSpPr/>
              <p:nvPr/>
            </p:nvCxnSpPr>
            <p:spPr>
              <a:xfrm>
                <a:off x="777840" y="1431997"/>
                <a:ext cx="7955996" cy="611627"/>
              </a:xfrm>
              <a:prstGeom prst="bentConnector3">
                <a:avLst>
                  <a:gd name="adj1" fmla="val -7603"/>
                </a:avLst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Прямоугольник 14"/>
              <p:cNvSpPr/>
              <p:nvPr/>
            </p:nvSpPr>
            <p:spPr>
              <a:xfrm>
                <a:off x="870948" y="1055572"/>
                <a:ext cx="8365235" cy="977191"/>
              </a:xfrm>
              <a:prstGeom prst="rect">
                <a:avLst/>
              </a:prstGeom>
              <a:ln>
                <a:noFill/>
                <a:prstDash val="dash"/>
              </a:ln>
            </p:spPr>
            <p:txBody>
              <a:bodyPr wrap="square">
                <a:spAutoFit/>
              </a:bodyPr>
              <a:lstStyle/>
              <a:p>
                <a:pPr lvl="0">
                  <a:lnSpc>
                    <a:spcPts val="2300"/>
                  </a:lnSpc>
                  <a:spcAft>
                    <a:spcPts val="0"/>
                  </a:spcAft>
                </a:pPr>
                <a:r>
                  <a:rPr lang="ru-RU" dirty="0" smtClean="0">
                    <a:latin typeface="PT Serif" charset="0"/>
                    <a:ea typeface="PT Serif" charset="0"/>
                    <a:cs typeface="PT Serif" charset="0"/>
                  </a:rPr>
                  <a:t>Предусмотрена норма, регламентирующая процесс подготовки проекта закона о внесении изменений в бюджет ТФОМС Пермского края </a:t>
                </a:r>
                <a:br>
                  <a:rPr lang="ru-RU" dirty="0" smtClean="0">
                    <a:latin typeface="PT Serif" charset="0"/>
                    <a:ea typeface="PT Serif" charset="0"/>
                    <a:cs typeface="PT Serif" charset="0"/>
                  </a:rPr>
                </a:br>
                <a:r>
                  <a:rPr lang="ru-RU" dirty="0" smtClean="0">
                    <a:latin typeface="PT Serif" charset="0"/>
                    <a:ea typeface="PT Serif" charset="0"/>
                    <a:cs typeface="PT Serif" charset="0"/>
                  </a:rPr>
                  <a:t>ко второму чтению </a:t>
                </a:r>
                <a:endParaRPr lang="ru-RU" dirty="0">
                  <a:latin typeface="PT Serif" charset="0"/>
                  <a:ea typeface="PT Serif" charset="0"/>
                  <a:cs typeface="PT Serif" charset="0"/>
                </a:endParaRPr>
              </a:p>
            </p:txBody>
          </p:sp>
        </p:grpSp>
        <p:pic>
          <p:nvPicPr>
            <p:cNvPr id="13" name="Picture 2" descr="http://omgsak55.ru/assets/images/ok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Texturizer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674" y="1737552"/>
              <a:ext cx="576678" cy="553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Группа 21"/>
          <p:cNvGrpSpPr/>
          <p:nvPr/>
        </p:nvGrpSpPr>
        <p:grpSpPr>
          <a:xfrm>
            <a:off x="276797" y="4166740"/>
            <a:ext cx="8758821" cy="1278484"/>
            <a:chOff x="409674" y="1414388"/>
            <a:chExt cx="8758821" cy="977191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944209" y="1414388"/>
              <a:ext cx="8224286" cy="977191"/>
              <a:chOff x="777840" y="1132583"/>
              <a:chExt cx="8458343" cy="977191"/>
            </a:xfrm>
          </p:grpSpPr>
          <p:cxnSp>
            <p:nvCxnSpPr>
              <p:cNvPr id="25" name="Соединительная линия уступом 24"/>
              <p:cNvCxnSpPr/>
              <p:nvPr/>
            </p:nvCxnSpPr>
            <p:spPr>
              <a:xfrm>
                <a:off x="777840" y="1431997"/>
                <a:ext cx="7955996" cy="611627"/>
              </a:xfrm>
              <a:prstGeom prst="bentConnector3">
                <a:avLst>
                  <a:gd name="adj1" fmla="val -7603"/>
                </a:avLst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Прямоугольник 25"/>
              <p:cNvSpPr/>
              <p:nvPr/>
            </p:nvSpPr>
            <p:spPr>
              <a:xfrm>
                <a:off x="870948" y="1132583"/>
                <a:ext cx="8365235" cy="977191"/>
              </a:xfrm>
              <a:prstGeom prst="rect">
                <a:avLst/>
              </a:prstGeom>
              <a:ln>
                <a:noFill/>
                <a:prstDash val="dash"/>
              </a:ln>
            </p:spPr>
            <p:txBody>
              <a:bodyPr wrap="square">
                <a:spAutoFit/>
              </a:bodyPr>
              <a:lstStyle/>
              <a:p>
                <a:pPr lvl="0">
                  <a:lnSpc>
                    <a:spcPts val="2300"/>
                  </a:lnSpc>
                  <a:spcAft>
                    <a:spcPts val="0"/>
                  </a:spcAft>
                </a:pPr>
                <a:r>
                  <a:rPr lang="ru-RU" dirty="0" smtClean="0">
                    <a:latin typeface="PT Serif" charset="0"/>
                    <a:ea typeface="PT Serif" charset="0"/>
                    <a:cs typeface="PT Serif" charset="0"/>
                  </a:rPr>
                  <a:t>Уточнены формулировки случаев внесения изменений в сводную бюджетную роспись Пермского края правами министра финансов Пермского края</a:t>
                </a:r>
                <a:endParaRPr lang="ru-RU" dirty="0">
                  <a:latin typeface="PT Serif" charset="0"/>
                  <a:ea typeface="PT Serif" charset="0"/>
                  <a:cs typeface="PT Serif" charset="0"/>
                </a:endParaRPr>
              </a:p>
            </p:txBody>
          </p:sp>
        </p:grpSp>
        <p:pic>
          <p:nvPicPr>
            <p:cNvPr id="24" name="Picture 2" descr="http://omgsak55.ru/assets/images/ok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Texturizer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674" y="1737552"/>
              <a:ext cx="576678" cy="553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6964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2083</TotalTime>
  <Words>325</Words>
  <Application>Microsoft Office PowerPoint</Application>
  <PresentationFormat>Экран (4:3)</PresentationFormat>
  <Paragraphs>100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Майсурадзе Александра Димитриевна</dc:creator>
  <cp:lastModifiedBy>Овчинникова Екатерина Владимировна</cp:lastModifiedBy>
  <cp:revision>427</cp:revision>
  <cp:lastPrinted>2019-08-16T09:44:16Z</cp:lastPrinted>
  <dcterms:created xsi:type="dcterms:W3CDTF">2018-06-22T04:08:32Z</dcterms:created>
  <dcterms:modified xsi:type="dcterms:W3CDTF">2019-08-21T08:04:55Z</dcterms:modified>
</cp:coreProperties>
</file>