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52" r:id="rId2"/>
  </p:sldMasterIdLst>
  <p:notesMasterIdLst>
    <p:notesMasterId r:id="rId26"/>
  </p:notesMasterIdLst>
  <p:handoutMasterIdLst>
    <p:handoutMasterId r:id="rId27"/>
  </p:handoutMasterIdLst>
  <p:sldIdLst>
    <p:sldId id="388" r:id="rId3"/>
    <p:sldId id="519" r:id="rId4"/>
    <p:sldId id="466" r:id="rId5"/>
    <p:sldId id="489" r:id="rId6"/>
    <p:sldId id="516" r:id="rId7"/>
    <p:sldId id="530" r:id="rId8"/>
    <p:sldId id="520" r:id="rId9"/>
    <p:sldId id="531" r:id="rId10"/>
    <p:sldId id="522" r:id="rId11"/>
    <p:sldId id="532" r:id="rId12"/>
    <p:sldId id="490" r:id="rId13"/>
    <p:sldId id="513" r:id="rId14"/>
    <p:sldId id="523" r:id="rId15"/>
    <p:sldId id="524" r:id="rId16"/>
    <p:sldId id="535" r:id="rId17"/>
    <p:sldId id="545" r:id="rId18"/>
    <p:sldId id="503" r:id="rId19"/>
    <p:sldId id="505" r:id="rId20"/>
    <p:sldId id="526" r:id="rId21"/>
    <p:sldId id="533" r:id="rId22"/>
    <p:sldId id="544" r:id="rId23"/>
    <p:sldId id="528" r:id="rId24"/>
    <p:sldId id="463" r:id="rId25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896D"/>
    <a:srgbClr val="9FB400"/>
    <a:srgbClr val="F27E00"/>
    <a:srgbClr val="006600"/>
    <a:srgbClr val="008ACB"/>
    <a:srgbClr val="D32B1C"/>
    <a:srgbClr val="BCD800"/>
    <a:srgbClr val="9FB43C"/>
    <a:srgbClr val="5EAFDA"/>
    <a:srgbClr val="00AA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58" autoAdjust="0"/>
    <p:restoredTop sz="86057" autoAdjust="0"/>
  </p:normalViewPr>
  <p:slideViewPr>
    <p:cSldViewPr>
      <p:cViewPr>
        <p:scale>
          <a:sx n="100" d="100"/>
          <a:sy n="100" d="100"/>
        </p:scale>
        <p:origin x="-552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902887139107799E-2"/>
          <c:y val="4.6140501968503903E-2"/>
          <c:w val="0.96096795713035899"/>
          <c:h val="0.8277866633858279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Рождаемость</c:v>
                </c:pt>
              </c:strCache>
            </c:strRef>
          </c:tx>
          <c:spPr>
            <a:ln w="28575" cap="flat" cmpd="sng" algn="ctr">
              <a:solidFill>
                <a:srgbClr val="FF0000"/>
              </a:solidFill>
              <a:prstDash val="solid"/>
            </a:ln>
            <a:effectLst/>
          </c:spPr>
          <c:marker>
            <c:symbol val="circle"/>
            <c:size val="32"/>
            <c:spPr>
              <a:solidFill>
                <a:schemeClr val="lt1"/>
              </a:solidFill>
              <a:ln w="28575" cap="flat" cmpd="sng" algn="ctr">
                <a:solidFill>
                  <a:srgbClr val="FF0000"/>
                </a:solidFill>
                <a:prstDash val="solid"/>
              </a:ln>
              <a:effectLst/>
            </c:spPr>
          </c:marker>
          <c:dPt>
            <c:idx val="10"/>
            <c:bubble3D val="0"/>
          </c:dPt>
          <c:dPt>
            <c:idx val="11"/>
            <c:marker>
              <c:symbol val="circle"/>
              <c:size val="41"/>
            </c:marker>
            <c:bubble3D val="0"/>
            <c:spPr>
              <a:ln w="28575" cap="flat" cmpd="sng" algn="ctr">
                <a:solidFill>
                  <a:srgbClr val="FF0000"/>
                </a:solidFill>
                <a:prstDash val="solid"/>
              </a:ln>
              <a:effectLst/>
            </c:spPr>
          </c:dPt>
          <c:dLbls>
            <c:dLbl>
              <c:idx val="10"/>
              <c:layout/>
              <c:tx>
                <c:rich>
                  <a:bodyPr/>
                  <a:lstStyle/>
                  <a:p>
                    <a:r>
                      <a:rPr lang="fi-FI" sz="1400" b="0" dirty="0"/>
                      <a:t>14,7</a:t>
                    </a:r>
                    <a:endParaRPr lang="fi-FI" sz="235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10.9</c:v>
                </c:pt>
                <c:pt idx="1">
                  <c:v>11</c:v>
                </c:pt>
                <c:pt idx="2">
                  <c:v>12.1</c:v>
                </c:pt>
                <c:pt idx="3">
                  <c:v>13</c:v>
                </c:pt>
                <c:pt idx="4">
                  <c:v>13.6</c:v>
                </c:pt>
                <c:pt idx="5">
                  <c:v>14.1</c:v>
                </c:pt>
                <c:pt idx="6">
                  <c:v>14.1</c:v>
                </c:pt>
                <c:pt idx="7">
                  <c:v>14.8</c:v>
                </c:pt>
                <c:pt idx="8">
                  <c:v>14.7</c:v>
                </c:pt>
                <c:pt idx="9">
                  <c:v>14.7</c:v>
                </c:pt>
                <c:pt idx="10">
                  <c:v>14.7</c:v>
                </c:pt>
                <c:pt idx="11">
                  <c:v>14.2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520000"/>
        <c:axId val="70254976"/>
      </c:lineChart>
      <c:catAx>
        <c:axId val="69520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70254976"/>
        <c:crosses val="autoZero"/>
        <c:auto val="1"/>
        <c:lblAlgn val="ctr"/>
        <c:lblOffset val="100"/>
        <c:noMultiLvlLbl val="0"/>
      </c:catAx>
      <c:valAx>
        <c:axId val="70254976"/>
        <c:scaling>
          <c:orientation val="minMax"/>
          <c:max val="20"/>
          <c:min val="7"/>
        </c:scaling>
        <c:delete val="1"/>
        <c:axPos val="l"/>
        <c:numFmt formatCode="#,##0" sourceLinked="0"/>
        <c:majorTickMark val="out"/>
        <c:minorTickMark val="none"/>
        <c:tickLblPos val="none"/>
        <c:crossAx val="69520000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91152834870199E-2"/>
          <c:y val="0.38407298148138302"/>
          <c:w val="0.94414785377988497"/>
          <c:h val="0.4483092621803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Младенческая смертность</c:v>
                </c:pt>
              </c:strCache>
            </c:strRef>
          </c:tx>
          <c:spPr>
            <a:solidFill>
              <a:srgbClr val="D32B1C"/>
            </a:solidFill>
            <a:effectLst/>
          </c:spPr>
          <c:invertIfNegative val="0"/>
          <c:dLbls>
            <c:dLbl>
              <c:idx val="0"/>
              <c:layout>
                <c:manualLayout>
                  <c:x val="-6.2624986112654098E-3"/>
                  <c:y val="-0.2439022399796940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8352220123692601E-4"/>
                  <c:y val="-0.2593470377162729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559660037773602E-3"/>
                  <c:y val="-0.2595867973487990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3948820501426E-3"/>
                  <c:y val="-0.24018090033118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141475021293899E-2"/>
                  <c:y val="-0.201664021900298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tx1"/>
                        </a:solidFill>
                      </a:defRPr>
                    </a:pPr>
                    <a:r>
                      <a:rPr lang="fi-FI" sz="1800" b="1" dirty="0">
                        <a:solidFill>
                          <a:schemeClr val="tx1"/>
                        </a:solidFill>
                      </a:rPr>
                      <a:t>5,9</a:t>
                    </a:r>
                    <a:endParaRPr lang="fi-FI" sz="14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5.49522275302744E-3"/>
                  <c:y val="-0.17705545342007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1981097451386399E-16"/>
                  <c:y val="-0.18339684922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Лист1!$B$2:$B$7</c:f>
              <c:numCache>
                <c:formatCode>0.0</c:formatCode>
                <c:ptCount val="6"/>
                <c:pt idx="0">
                  <c:v>7.4</c:v>
                </c:pt>
                <c:pt idx="1">
                  <c:v>8.5</c:v>
                </c:pt>
                <c:pt idx="2">
                  <c:v>8.4</c:v>
                </c:pt>
                <c:pt idx="3">
                  <c:v>7.6</c:v>
                </c:pt>
                <c:pt idx="4">
                  <c:v>5.9</c:v>
                </c:pt>
                <c:pt idx="5">
                  <c:v>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370048"/>
        <c:axId val="70371584"/>
      </c:barChart>
      <c:catAx>
        <c:axId val="70370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70371584"/>
        <c:crosses val="autoZero"/>
        <c:auto val="1"/>
        <c:lblAlgn val="ctr"/>
        <c:lblOffset val="100"/>
        <c:noMultiLvlLbl val="0"/>
      </c:catAx>
      <c:valAx>
        <c:axId val="7037158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one"/>
        <c:crossAx val="70370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558862968714202E-2"/>
          <c:y val="0.17660900686098199"/>
          <c:w val="0.95488227406257398"/>
          <c:h val="0.632515853006342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Материнская смертность</c:v>
                </c:pt>
              </c:strCache>
            </c:strRef>
          </c:tx>
          <c:spPr>
            <a:solidFill>
              <a:srgbClr val="5EAFDA"/>
            </a:solidFill>
            <a:effectLst/>
          </c:spPr>
          <c:invertIfNegative val="0"/>
          <c:dLbls>
            <c:dLbl>
              <c:idx val="2"/>
              <c:layout>
                <c:manualLayout>
                  <c:x val="1.0166494910527201E-3"/>
                  <c:y val="-8.0906661493725695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6643610480061604E-3"/>
                  <c:y val="3.78969726774309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081699734512349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24.3</c:v>
                </c:pt>
                <c:pt idx="1">
                  <c:v>10.3</c:v>
                </c:pt>
                <c:pt idx="2">
                  <c:v>10.4</c:v>
                </c:pt>
                <c:pt idx="3">
                  <c:v>10.3</c:v>
                </c:pt>
                <c:pt idx="4">
                  <c:v>5.15</c:v>
                </c:pt>
                <c:pt idx="5">
                  <c:v>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252224"/>
        <c:axId val="71262208"/>
      </c:barChart>
      <c:catAx>
        <c:axId val="7125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71262208"/>
        <c:crosses val="autoZero"/>
        <c:auto val="1"/>
        <c:lblAlgn val="ctr"/>
        <c:lblOffset val="100"/>
        <c:noMultiLvlLbl val="0"/>
      </c:catAx>
      <c:valAx>
        <c:axId val="71262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71252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view3D>
      <c:rotX val="70"/>
      <c:rotY val="1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9710576100556899E-2"/>
          <c:y val="0"/>
          <c:w val="0.49320943255143701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</c:dPt>
          <c:dLbls>
            <c:dLbl>
              <c:idx val="0"/>
              <c:layout>
                <c:manualLayout>
                  <c:x val="0.101121993273493"/>
                  <c:y val="-2.60405767615287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9451958928468999E-2"/>
                  <c:y val="-0.139412905544837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1794986519818697E-2"/>
                  <c:y val="4.7684653501530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7374852786790405E-2"/>
                  <c:y val="-2.30047789785020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Болезни перинатального периода</c:v>
                </c:pt>
                <c:pt idx="1">
                  <c:v>Врожденные пороки</c:v>
                </c:pt>
                <c:pt idx="2">
                  <c:v>Прочие болезни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0.92900000000000005</c:v>
                </c:pt>
                <c:pt idx="1">
                  <c:v>0.06</c:v>
                </c:pt>
                <c:pt idx="2">
                  <c:v>8.9999999999999993E-3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b"/>
      <c:layout>
        <c:manualLayout>
          <c:xMode val="edge"/>
          <c:yMode val="edge"/>
          <c:x val="0.50965653508421604"/>
          <c:y val="0.44034962738385713"/>
          <c:w val="0.48291240991975198"/>
          <c:h val="0.39740515384746317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3957361711582"/>
          <c:y val="9.0521086882602603E-2"/>
          <c:w val="0.86933278099123734"/>
          <c:h val="0.75974639181505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9FB43C"/>
              </a:solidFill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257614402182264E-2"/>
                  <c:y val="0.10513535935620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7687580167860201E-2"/>
                  <c:y val="-6.05265239889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2006</c:v>
                </c:pt>
                <c:pt idx="1">
                  <c:v>2016</c:v>
                </c:pt>
              </c:strCache>
            </c:strRef>
          </c:cat>
          <c:val>
            <c:numRef>
              <c:f>Лист1!$B$2:$C$2</c:f>
              <c:numCache>
                <c:formatCode>General</c:formatCode>
                <c:ptCount val="2"/>
                <c:pt idx="0" formatCode="0.0">
                  <c:v>524.9</c:v>
                </c:pt>
                <c:pt idx="1">
                  <c:v>477.2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-15"/>
        <c:axId val="79518720"/>
        <c:axId val="79528704"/>
      </c:barChart>
      <c:catAx>
        <c:axId val="79518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79528704"/>
        <c:crosses val="autoZero"/>
        <c:auto val="1"/>
        <c:lblAlgn val="ctr"/>
        <c:lblOffset val="100"/>
        <c:noMultiLvlLbl val="0"/>
      </c:catAx>
      <c:valAx>
        <c:axId val="7952870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79518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90716305383002"/>
          <c:y val="0.28016939018145609"/>
          <c:w val="0.58587189081147995"/>
          <c:h val="0.622925846861459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9FB43C"/>
              </a:solidFill>
            </c:spPr>
          </c:dPt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Лист1!$B$1:$D$1</c:f>
              <c:strCache>
                <c:ptCount val="2"/>
                <c:pt idx="0">
                  <c:v>2015</c:v>
                </c:pt>
                <c:pt idx="1">
                  <c:v>2016</c:v>
                </c:pt>
              </c:strCache>
            </c:strRef>
          </c:cat>
          <c:val>
            <c:numRef>
              <c:f>Лист1!$B$2:$D$2</c:f>
              <c:numCache>
                <c:formatCode>#,##0.0</c:formatCode>
                <c:ptCount val="2"/>
                <c:pt idx="0">
                  <c:v>2603.8000000000002</c:v>
                </c:pt>
                <c:pt idx="1">
                  <c:v>2475.1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axId val="79627776"/>
        <c:axId val="79629312"/>
      </c:barChart>
      <c:catAx>
        <c:axId val="79627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79629312"/>
        <c:crosses val="autoZero"/>
        <c:auto val="1"/>
        <c:lblAlgn val="ctr"/>
        <c:lblOffset val="100"/>
        <c:noMultiLvlLbl val="0"/>
      </c:catAx>
      <c:valAx>
        <c:axId val="79629312"/>
        <c:scaling>
          <c:orientation val="minMax"/>
          <c:min val="2000"/>
        </c:scaling>
        <c:delete val="1"/>
        <c:axPos val="l"/>
        <c:numFmt formatCode="#,##0.0" sourceLinked="1"/>
        <c:majorTickMark val="out"/>
        <c:minorTickMark val="none"/>
        <c:tickLblPos val="none"/>
        <c:crossAx val="79627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223392332625808E-2"/>
          <c:y val="9.893887129072379E-2"/>
          <c:w val="0.66098186060134856"/>
          <c:h val="0.713011588455983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Общая заболеваемость на 100000 населения
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D32B1C"/>
              </a:solidFill>
            </c:spPr>
          </c:dPt>
          <c:dPt>
            <c:idx val="1"/>
            <c:invertIfNegative val="0"/>
            <c:bubble3D val="0"/>
            <c:spPr>
              <a:solidFill>
                <a:srgbClr val="9FB43C"/>
              </a:solidFill>
            </c:spPr>
          </c:dPt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2006</c:v>
                </c:pt>
                <c:pt idx="1">
                  <c:v>2016</c:v>
                </c:pt>
              </c:strCache>
            </c:strRef>
          </c:cat>
          <c:val>
            <c:numRef>
              <c:f>Лист1!$B$2:$C$2</c:f>
              <c:numCache>
                <c:formatCode>#,##0.0</c:formatCode>
                <c:ptCount val="2"/>
                <c:pt idx="0">
                  <c:v>1936.93</c:v>
                </c:pt>
                <c:pt idx="1">
                  <c:v>1935.2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4"/>
        <c:axId val="79738752"/>
        <c:axId val="79754752"/>
      </c:barChart>
      <c:catAx>
        <c:axId val="79738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79754752"/>
        <c:crosses val="autoZero"/>
        <c:auto val="1"/>
        <c:lblAlgn val="ctr"/>
        <c:lblOffset val="100"/>
        <c:noMultiLvlLbl val="0"/>
      </c:catAx>
      <c:valAx>
        <c:axId val="79754752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one"/>
        <c:crossAx val="79738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998729531844103E-2"/>
          <c:y val="6.6792042249447098E-2"/>
          <c:w val="0.53264985246034746"/>
          <c:h val="0.79381767181766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AC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2014</c:v>
                </c:pt>
                <c:pt idx="1">
                  <c:v>2016</c:v>
                </c:pt>
              </c:strCache>
            </c:strRef>
          </c:cat>
          <c:val>
            <c:numRef>
              <c:f>Лист1!$B$2:$C$2</c:f>
              <c:numCache>
                <c:formatCode>#,##0.0</c:formatCode>
                <c:ptCount val="2"/>
                <c:pt idx="0">
                  <c:v>1481.4</c:v>
                </c:pt>
                <c:pt idx="1">
                  <c:v>1584.9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overlap val="-88"/>
        <c:axId val="79905536"/>
        <c:axId val="79913344"/>
      </c:barChart>
      <c:catAx>
        <c:axId val="79905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79913344"/>
        <c:crosses val="autoZero"/>
        <c:auto val="1"/>
        <c:lblAlgn val="ctr"/>
        <c:lblOffset val="100"/>
        <c:noMultiLvlLbl val="0"/>
      </c:catAx>
      <c:valAx>
        <c:axId val="79913344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one"/>
        <c:crossAx val="79905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309743361848691E-2"/>
          <c:y val="6.7595647754023283E-2"/>
          <c:w val="0.93310130292036497"/>
          <c:h val="0.785826225215272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9FB43C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</c:v>
                </c:pt>
                <c:pt idx="1">
                  <c:v>2016</c:v>
                </c:pt>
              </c:strCache>
            </c:str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52.5</c:v>
                </c:pt>
                <c:pt idx="1">
                  <c:v>52.8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69667456"/>
        <c:axId val="69669248"/>
      </c:barChart>
      <c:catAx>
        <c:axId val="69667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69669248"/>
        <c:crosses val="autoZero"/>
        <c:auto val="1"/>
        <c:lblAlgn val="ctr"/>
        <c:lblOffset val="100"/>
        <c:noMultiLvlLbl val="0"/>
      </c:catAx>
      <c:valAx>
        <c:axId val="69669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69667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486998939597025"/>
          <c:y val="0.11241498191547436"/>
          <c:w val="0.72640857914062695"/>
          <c:h val="0.8171357857899055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Алкогольная болезнь печени (алкогольный: цирроз, гепатит, фиброз)</c:v>
                </c:pt>
                <c:pt idx="1">
                  <c:v>Фиброз и цирроз печени (кроме алкогольного)</c:v>
                </c:pt>
                <c:pt idx="2">
                  <c:v>Другие болезни печени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36.661341853035147</c:v>
                </c:pt>
                <c:pt idx="1">
                  <c:v>54.233226837060705</c:v>
                </c:pt>
                <c:pt idx="2">
                  <c:v>9.1054313099041533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914993342689502E-2"/>
          <c:y val="5.38906170919283E-2"/>
          <c:w val="0.94737362355608301"/>
          <c:h val="0.7331111357997259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Пермский край</c:v>
                </c:pt>
              </c:strCache>
            </c:strRef>
          </c:tx>
          <c:spPr>
            <a:ln w="28575"/>
            <a:effectLst/>
          </c:spPr>
          <c:marker>
            <c:symbol val="circle"/>
            <c:size val="9"/>
            <c:spPr>
              <a:solidFill>
                <a:schemeClr val="bg1"/>
              </a:solidFill>
              <a:ln w="28575"/>
              <a:effectLst/>
            </c:spPr>
          </c:marker>
          <c:dLbls>
            <c:dLbl>
              <c:idx val="0"/>
              <c:layout>
                <c:manualLayout>
                  <c:x val="-3.7132498470617899E-2"/>
                  <c:y val="-9.7403533231498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42762648889849E-2"/>
                  <c:y val="-8.4744987943637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991633380114398E-2"/>
                  <c:y val="-8.1841366463886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704325452517199E-2"/>
                  <c:y val="-8.5872851408988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2847979416315801E-2"/>
                  <c:y val="-9.7403533231498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8560671488718501E-2"/>
                  <c:y val="-9.3372048286396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42761524344165E-2"/>
                  <c:y val="-7.89939318215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5704325452517199E-2"/>
                  <c:y val="-8.0149729985740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>
                    <a:solidFill>
                      <a:srgbClr val="008ACB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102</c:v>
                </c:pt>
                <c:pt idx="1">
                  <c:v>87.7</c:v>
                </c:pt>
                <c:pt idx="2">
                  <c:v>81.5</c:v>
                </c:pt>
                <c:pt idx="3">
                  <c:v>80.2</c:v>
                </c:pt>
                <c:pt idx="4">
                  <c:v>76.900000000000006</c:v>
                </c:pt>
                <c:pt idx="5">
                  <c:v>84.5</c:v>
                </c:pt>
                <c:pt idx="6">
                  <c:v>77.2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941120"/>
        <c:axId val="151943040"/>
      </c:lineChart>
      <c:catAx>
        <c:axId val="15194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151943040"/>
        <c:crosses val="autoZero"/>
        <c:auto val="1"/>
        <c:lblAlgn val="ctr"/>
        <c:lblOffset val="100"/>
        <c:noMultiLvlLbl val="0"/>
      </c:catAx>
      <c:valAx>
        <c:axId val="15194304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151941120"/>
        <c:crosses val="autoZero"/>
        <c:crossBetween val="between"/>
        <c:maj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516243705882308E-2"/>
          <c:y val="6.0172241094327242E-2"/>
          <c:w val="0.96543733767053097"/>
          <c:h val="0.753831965657251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Первичный выход на инвалидность взрослого населения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9FB400"/>
              </a:solidFill>
            </c:spPr>
          </c:dPt>
          <c:dLbls>
            <c:txPr>
              <a:bodyPr/>
              <a:lstStyle/>
              <a:p>
                <a:pPr>
                  <a:defRPr sz="16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93.5</c:v>
                </c:pt>
                <c:pt idx="1">
                  <c:v>84.1</c:v>
                </c:pt>
                <c:pt idx="2">
                  <c:v>74.8</c:v>
                </c:pt>
                <c:pt idx="3">
                  <c:v>69</c:v>
                </c:pt>
                <c:pt idx="4">
                  <c:v>63.61</c:v>
                </c:pt>
                <c:pt idx="5">
                  <c:v>60.5</c:v>
                </c:pt>
                <c:pt idx="6">
                  <c:v>56.3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409152"/>
        <c:axId val="81410688"/>
      </c:barChart>
      <c:catAx>
        <c:axId val="8140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</a:defRPr>
            </a:pPr>
            <a:endParaRPr lang="ru-RU"/>
          </a:p>
        </c:txPr>
        <c:crossAx val="81410688"/>
        <c:crosses val="autoZero"/>
        <c:auto val="1"/>
        <c:lblAlgn val="ctr"/>
        <c:lblOffset val="100"/>
        <c:noMultiLvlLbl val="0"/>
      </c:catAx>
      <c:valAx>
        <c:axId val="814106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1409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6650"/>
          </a:xfrm>
          <a:prstGeom prst="rect">
            <a:avLst/>
          </a:prstGeom>
        </p:spPr>
        <p:txBody>
          <a:bodyPr vert="horz" lIns="90869" tIns="45435" rIns="90869" bIns="454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6650"/>
          </a:xfrm>
          <a:prstGeom prst="rect">
            <a:avLst/>
          </a:prstGeom>
        </p:spPr>
        <p:txBody>
          <a:bodyPr vert="horz" lIns="90869" tIns="45435" rIns="90869" bIns="45435" rtlCol="0"/>
          <a:lstStyle>
            <a:lvl1pPr algn="r">
              <a:defRPr sz="1200"/>
            </a:lvl1pPr>
          </a:lstStyle>
          <a:p>
            <a:fld id="{3946F93F-CD5B-4451-AACC-0493B8D46B4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277"/>
            <a:ext cx="2929837" cy="496650"/>
          </a:xfrm>
          <a:prstGeom prst="rect">
            <a:avLst/>
          </a:prstGeom>
        </p:spPr>
        <p:txBody>
          <a:bodyPr vert="horz" lIns="90869" tIns="45435" rIns="90869" bIns="454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4277"/>
            <a:ext cx="2929837" cy="496650"/>
          </a:xfrm>
          <a:prstGeom prst="rect">
            <a:avLst/>
          </a:prstGeom>
        </p:spPr>
        <p:txBody>
          <a:bodyPr vert="horz" lIns="90869" tIns="45435" rIns="90869" bIns="45435" rtlCol="0" anchor="b"/>
          <a:lstStyle>
            <a:lvl1pPr algn="r">
              <a:defRPr sz="1200"/>
            </a:lvl1pPr>
          </a:lstStyle>
          <a:p>
            <a:fld id="{2C49D928-14A1-457E-84E5-113C2BEBC1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496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0869" tIns="45435" rIns="90869" bIns="454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0869" tIns="45435" rIns="90869" bIns="45435" rtlCol="0"/>
          <a:lstStyle>
            <a:lvl1pPr algn="r">
              <a:defRPr sz="1200"/>
            </a:lvl1pPr>
          </a:lstStyle>
          <a:p>
            <a:fld id="{DD41E88E-C261-4A71-B47F-34B0E5DB62C6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69" tIns="45435" rIns="90869" bIns="454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0869" tIns="45435" rIns="90869" bIns="4543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0869" tIns="45435" rIns="90869" bIns="454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0869" tIns="45435" rIns="90869" bIns="45435" rtlCol="0" anchor="b"/>
          <a:lstStyle>
            <a:lvl1pPr algn="r">
              <a:defRPr sz="1200"/>
            </a:lvl1pPr>
          </a:lstStyle>
          <a:p>
            <a:fld id="{20B53E35-44D9-4804-80E5-8D3AE1585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668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5%D0%B2%D0%B0%D1%81%D1%82%D0%BE%D0%BF%D0%BE%D0%BB%D1%8C" TargetMode="External"/><Relationship Id="rId3" Type="http://schemas.openxmlformats.org/officeDocument/2006/relationships/hyperlink" Target="https://ru.wikipedia.org/wiki/%D0%9F%D0%BB%D0%BE%D1%82%D0%BD%D0%BE%D1%81%D1%82%D1%8C_%D0%BD%D0%B0%D1%81%D0%B5%D0%BB%D0%B5%D0%BD%D0%B8%D1%8F" TargetMode="External"/><Relationship Id="rId7" Type="http://schemas.openxmlformats.org/officeDocument/2006/relationships/hyperlink" Target="https://ru.wikipedia.org/wiki/%D0%A1%D0%B0%D0%BD%D0%BA%D1%82-%D0%9F%D0%B5%D1%82%D0%B5%D1%80%D0%B1%D1%83%D1%80%D0%B3" TargetMode="External"/><Relationship Id="rId12" Type="http://schemas.openxmlformats.org/officeDocument/2006/relationships/hyperlink" Target="https://ru.wikipedia.org/wiki/%D0%9F%D0%BB%D0%BE%D1%82%D0%BD%D0%BE%D1%81%D1%82%D1%8C_%D0%BD%D0%B0%D1%81%D0%B5%D0%BB%D0%B5%D0%BD%D0%B8%D1%8F_%D1%81%D1%83%D0%B1%D1%8A%D0%B5%D0%BA%D1%82%D0%BE%D0%B2_%D0%A0%D0%BE%D1%81%D1%81%D0%B8%D0%B9%D1%81%D0%BA%D0%BE%D0%B9_%D0%A4%D0%B5%D0%B4%D0%B5%D1%80%D0%B0%D1%86%D0%B8%D0%B8#cite_note-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u.wikipedia.org/wiki/%D0%9C%D0%BE%D1%81%D0%BA%D0%B2%D0%B0" TargetMode="External"/><Relationship Id="rId11" Type="http://schemas.openxmlformats.org/officeDocument/2006/relationships/hyperlink" Target="https://ru.wikipedia.org/wiki/%D0%95%D0%B2%D1%80%D0%BE%D0%BF%D0%B5%D0%B9%D1%81%D0%BA%D0%B0%D1%8F_%D1%87%D0%B0%D1%81%D1%82%D1%8C_%D0%A0%D0%BE%D1%81%D1%81%D0%B8%D0%B8" TargetMode="External"/><Relationship Id="rId5" Type="http://schemas.openxmlformats.org/officeDocument/2006/relationships/hyperlink" Target="https://ru.wikipedia.org/wiki/%D0%A7%D1%83%D0%BA%D0%BE%D1%82%D1%81%D0%BA%D0%B8%D0%B9_%D0%B0%D0%B2%D1%82%D0%BE%D0%BD%D0%BE%D0%BC%D0%BD%D1%8B%D0%B9_%D0%BE%D0%BA%D1%80%D1%83%D0%B3" TargetMode="External"/><Relationship Id="rId10" Type="http://schemas.openxmlformats.org/officeDocument/2006/relationships/hyperlink" Target="https://ru.wikipedia.org/wiki/%D0%98%D0%BD%D0%B3%D1%83%D1%88%D0%B5%D1%82%D0%B8%D1%8F" TargetMode="External"/><Relationship Id="rId4" Type="http://schemas.openxmlformats.org/officeDocument/2006/relationships/hyperlink" Target="https://ru.wikipedia.org/wiki/%D0%A0%D0%BE%D1%81%D1%81%D0%B8%D0%B9%D1%81%D0%BA%D0%B0%D1%8F_%D0%A4%D0%B5%D0%B4%D0%B5%D1%80%D0%B0%D1%86%D0%B8%D1%8F" TargetMode="External"/><Relationship Id="rId9" Type="http://schemas.openxmlformats.org/officeDocument/2006/relationships/hyperlink" Target="https://ru.wikipedia.org/wiki/%D0%9C%D0%BE%D1%81%D0%BA%D0%BE%D0%B2%D1%81%D0%BA%D0%B0%D1%8F_%D0%BE%D0%B1%D0%BB%D0%B0%D1%81%D1%82%D1%8C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2CE8C0D-3655-4782-BDFF-6E409278FC7F}" type="datetime1">
              <a:rPr lang="ru-RU" smtClean="0"/>
              <a:pPr/>
              <a:t>21.09.2017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120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Всего населения на 01.01.2017 г.</a:t>
            </a:r>
            <a:r>
              <a:rPr lang="ru-RU" baseline="0" dirty="0" smtClean="0"/>
              <a:t> – 2632097, город – 1993520, село – 638577</a:t>
            </a:r>
          </a:p>
          <a:p>
            <a:r>
              <a:rPr lang="ru-RU" baseline="0" dirty="0" smtClean="0"/>
              <a:t>Обслуживаемых на </a:t>
            </a:r>
            <a:r>
              <a:rPr lang="ru-RU" baseline="0" dirty="0" err="1" smtClean="0"/>
              <a:t>Фапах</a:t>
            </a:r>
            <a:r>
              <a:rPr lang="ru-RU" baseline="0" dirty="0" smtClean="0"/>
              <a:t> – 230 062 (из них дети – 49 584) (по данным МО)</a:t>
            </a:r>
          </a:p>
          <a:p>
            <a:r>
              <a:rPr lang="ru-RU" baseline="0" dirty="0" smtClean="0"/>
              <a:t>Численность прикрепленного населения -  2 486 755 ( из ф.30) по краю</a:t>
            </a:r>
          </a:p>
          <a:p>
            <a:r>
              <a:rPr lang="ru-RU" baseline="0" dirty="0" smtClean="0"/>
              <a:t>Плотность населения:</a:t>
            </a:r>
          </a:p>
          <a:p>
            <a:r>
              <a:rPr lang="ru-RU" baseline="0" dirty="0" err="1" smtClean="0"/>
              <a:t>Сверловскя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обл</a:t>
            </a:r>
            <a:r>
              <a:rPr lang="ru-RU" baseline="0" dirty="0" smtClean="0"/>
              <a:t> – 10,73</a:t>
            </a:r>
          </a:p>
          <a:p>
            <a:r>
              <a:rPr lang="ru-RU" baseline="0" dirty="0" smtClean="0"/>
              <a:t>Кировская </a:t>
            </a:r>
            <a:r>
              <a:rPr lang="ru-RU" baseline="0" dirty="0" err="1" smtClean="0"/>
              <a:t>обл</a:t>
            </a:r>
            <a:r>
              <a:rPr lang="ru-RU" baseline="0" dirty="0" smtClean="0"/>
              <a:t> – 10,73</a:t>
            </a:r>
          </a:p>
          <a:p>
            <a:r>
              <a:rPr lang="ru-RU" baseline="0" dirty="0" smtClean="0"/>
              <a:t>Башкортостан – 28,45</a:t>
            </a:r>
          </a:p>
          <a:p>
            <a:r>
              <a:rPr lang="ru-RU" baseline="0" dirty="0" smtClean="0"/>
              <a:t>Удмуртия – 36,06</a:t>
            </a:r>
          </a:p>
          <a:p>
            <a:r>
              <a:rPr lang="ru-RU" baseline="0" dirty="0" smtClean="0"/>
              <a:t>ПФО – 22,28</a:t>
            </a:r>
          </a:p>
          <a:p>
            <a:r>
              <a:rPr lang="ru-RU" dirty="0"/>
              <a:t>По состоянию на 2017 год средняя </a:t>
            </a:r>
            <a:r>
              <a:rPr lang="ru-RU" dirty="0">
                <a:hlinkClick r:id="rId3" tooltip="Плотность населения"/>
              </a:rPr>
              <a:t>плотность населения</a:t>
            </a:r>
            <a:r>
              <a:rPr lang="ru-RU" dirty="0"/>
              <a:t> в России составила 8,57 чел/км².</a:t>
            </a:r>
          </a:p>
          <a:p>
            <a:r>
              <a:rPr lang="ru-RU" dirty="0"/>
              <a:t>Самая низкая плотность населения </a:t>
            </a:r>
            <a:r>
              <a:rPr lang="ru-RU" dirty="0">
                <a:hlinkClick r:id="rId4" tooltip="Российская Федерация"/>
              </a:rPr>
              <a:t>Российской Федерации</a:t>
            </a:r>
            <a:r>
              <a:rPr lang="ru-RU" dirty="0"/>
              <a:t> — в </a:t>
            </a:r>
            <a:r>
              <a:rPr lang="ru-RU" dirty="0">
                <a:hlinkClick r:id="rId5" tooltip="Чукотский автономный округ"/>
              </a:rPr>
              <a:t>Чукотском автономном округе</a:t>
            </a:r>
            <a:r>
              <a:rPr lang="ru-RU" dirty="0"/>
              <a:t> — 0,07 чел/км².</a:t>
            </a:r>
          </a:p>
          <a:p>
            <a:r>
              <a:rPr lang="ru-RU" dirty="0"/>
              <a:t>Самая высокая плотность населения среди субъектов Российской Федерации — в городах федерального значения: </a:t>
            </a:r>
            <a:r>
              <a:rPr lang="ru-RU" dirty="0">
                <a:hlinkClick r:id="rId6" tooltip="Москва"/>
              </a:rPr>
              <a:t>Москве</a:t>
            </a:r>
            <a:r>
              <a:rPr lang="ru-RU" dirty="0"/>
              <a:t> — 4931 чел/км², </a:t>
            </a:r>
            <a:r>
              <a:rPr lang="ru-RU" dirty="0">
                <a:hlinkClick r:id="rId7" tooltip="Санкт-Петербург"/>
              </a:rPr>
              <a:t>Санкт-Петербурге</a:t>
            </a:r>
            <a:r>
              <a:rPr lang="ru-RU" dirty="0"/>
              <a:t> — 3764 чел/км², </a:t>
            </a:r>
            <a:r>
              <a:rPr lang="ru-RU" dirty="0">
                <a:hlinkClick r:id="rId8" tooltip="Севастополь"/>
              </a:rPr>
              <a:t>Севастополе</a:t>
            </a:r>
            <a:r>
              <a:rPr lang="ru-RU" dirty="0"/>
              <a:t> — 496 чел/км². Далее следует </a:t>
            </a:r>
            <a:r>
              <a:rPr lang="ru-RU" dirty="0">
                <a:hlinkClick r:id="rId9" tooltip="Московская область"/>
              </a:rPr>
              <a:t>Московская область</a:t>
            </a:r>
            <a:r>
              <a:rPr lang="ru-RU" dirty="0"/>
              <a:t> (167 чел/км²) и </a:t>
            </a:r>
            <a:r>
              <a:rPr lang="ru-RU" dirty="0">
                <a:hlinkClick r:id="rId10" tooltip="Ингушетия"/>
              </a:rPr>
              <a:t>Ингушетия</a:t>
            </a:r>
            <a:r>
              <a:rPr lang="ru-RU" dirty="0"/>
              <a:t> (132,5 чел/км²).</a:t>
            </a:r>
          </a:p>
          <a:p>
            <a:r>
              <a:rPr lang="ru-RU" dirty="0"/>
              <a:t>Плотность населения в </a:t>
            </a:r>
            <a:r>
              <a:rPr lang="ru-RU" dirty="0">
                <a:hlinkClick r:id="rId11" tooltip="Европейская часть России"/>
              </a:rPr>
              <a:t>европейской части</a:t>
            </a:r>
            <a:r>
              <a:rPr lang="ru-RU" dirty="0"/>
              <a:t> — 23 чел./км² по состоянию на 2010 год</a:t>
            </a:r>
            <a:r>
              <a:rPr lang="ru-RU" baseline="30000" dirty="0">
                <a:hlinkClick r:id="rId12"/>
              </a:rPr>
              <a:t>[1]</a:t>
            </a:r>
            <a:r>
              <a:rPr lang="ru-RU" dirty="0"/>
              <a:t>.</a:t>
            </a:r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41A33-4A4C-4FCE-AB47-73D1BB29C43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166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факт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294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3EB8FCB-207F-4B86-B8CE-D72BD6DD888D}" type="datetime1">
              <a:rPr lang="ru-RU" smtClean="0">
                <a:solidFill>
                  <a:prstClr val="black"/>
                </a:solidFill>
              </a:rPr>
              <a:pPr/>
              <a:t>21.09.2017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657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503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365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146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643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BC160F3-B5DF-446C-9D83-21C7C7F1DC1C}" type="datetime1">
              <a:rPr lang="ru-RU" smtClean="0">
                <a:solidFill>
                  <a:prstClr val="black"/>
                </a:solidFill>
              </a:rPr>
              <a:pPr/>
              <a:t>21.09.2017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216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BC160F3-B5DF-446C-9D83-21C7C7F1DC1C}" type="datetime1">
              <a:rPr lang="ru-RU" smtClean="0">
                <a:solidFill>
                  <a:prstClr val="black"/>
                </a:solidFill>
              </a:rPr>
              <a:pPr/>
              <a:t>21.09.2017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216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Показатель смертности от инфаркта миокарда на 100000 населения</a:t>
            </a:r>
            <a:r>
              <a:rPr lang="ru-RU" baseline="0" dirty="0" smtClean="0"/>
              <a:t> – 2015 г. – 46,4, 2016 г.  – 42,2 снижение на 9,2%</a:t>
            </a:r>
          </a:p>
          <a:p>
            <a:r>
              <a:rPr lang="ru-RU" dirty="0" smtClean="0"/>
              <a:t>Показатель смертности от острых нарушений мозгового кровообращения на 100000 населения  -  2015 г. - </a:t>
            </a:r>
            <a:r>
              <a:rPr lang="ru-RU" dirty="0"/>
              <a:t>117,6</a:t>
            </a:r>
            <a:r>
              <a:rPr lang="ru-RU" dirty="0" smtClean="0"/>
              <a:t> , 2016 г. - </a:t>
            </a:r>
            <a:r>
              <a:rPr lang="ru-RU" dirty="0"/>
              <a:t>115,5</a:t>
            </a:r>
            <a:r>
              <a:rPr lang="ru-RU" dirty="0" smtClean="0"/>
              <a:t> , снижение на 1,8%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A734C1E-D664-48D2-AC02-A3FE7530991F}" type="datetime1">
              <a:rPr lang="ru-RU" smtClean="0">
                <a:solidFill>
                  <a:prstClr val="black"/>
                </a:solidFill>
              </a:rPr>
              <a:pPr/>
              <a:t>21.09.2017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A734C1E-D664-48D2-AC02-A3FE7530991F}" type="datetime1">
              <a:rPr lang="ru-RU" smtClean="0">
                <a:solidFill>
                  <a:prstClr val="black"/>
                </a:solidFill>
              </a:rPr>
              <a:pPr/>
              <a:t>21.09.2017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32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A78C1CC-BB09-4AD1-914A-56F486D59FAF}" type="datetime1">
              <a:rPr lang="ru-RU" smtClean="0">
                <a:solidFill>
                  <a:prstClr val="black"/>
                </a:solidFill>
              </a:rPr>
              <a:pPr/>
              <a:t>21.09.2017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32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5E298-34F4-4F61-8A1D-C9D8599D830B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288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74CB-F29E-4A51-87D9-ABA1F824E361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787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5D1260-D482-4574-9909-5AA1257420F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849" indent="-285711">
              <a:defRPr>
                <a:solidFill>
                  <a:schemeClr val="tx1"/>
                </a:solidFill>
                <a:latin typeface="Arial" charset="0"/>
              </a:defRPr>
            </a:lvl2pPr>
            <a:lvl3pPr marL="1142844" indent="-228569">
              <a:defRPr>
                <a:solidFill>
                  <a:schemeClr val="tx1"/>
                </a:solidFill>
                <a:latin typeface="Arial" charset="0"/>
              </a:defRPr>
            </a:lvl3pPr>
            <a:lvl4pPr marL="1599981" indent="-228569">
              <a:defRPr>
                <a:solidFill>
                  <a:schemeClr val="tx1"/>
                </a:solidFill>
                <a:latin typeface="Arial" charset="0"/>
              </a:defRPr>
            </a:lvl4pPr>
            <a:lvl5pPr marL="2057119" indent="-228569">
              <a:defRPr>
                <a:solidFill>
                  <a:schemeClr val="tx1"/>
                </a:solidFill>
                <a:latin typeface="Arial" charset="0"/>
              </a:defRPr>
            </a:lvl5pPr>
            <a:lvl6pPr marL="2514257" indent="-2285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394" indent="-2285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532" indent="-2285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669" indent="-2285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378F92D-3D97-A146-9C59-3F109B0BAD56}" type="slidenum">
              <a:rPr lang="ru-RU" altLang="ru-RU">
                <a:solidFill>
                  <a:srgbClr val="000000"/>
                </a:solidFill>
              </a:rPr>
              <a:pPr eaLnBrk="1" hangingPunct="1"/>
              <a:t>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843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08100" y="1143000"/>
            <a:ext cx="4113213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436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73101" y="4398963"/>
            <a:ext cx="5381625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8437" name="Номер слайда 3"/>
          <p:cNvSpPr txBox="1">
            <a:spLocks noGrp="1"/>
          </p:cNvSpPr>
          <p:nvPr/>
        </p:nvSpPr>
        <p:spPr bwMode="auto">
          <a:xfrm>
            <a:off x="3813176" y="8685214"/>
            <a:ext cx="291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 anchor="b"/>
          <a:lstStyle>
            <a:lvl1pPr defTabSz="9207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0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075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075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075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3E05DE8-37BC-7543-BB10-0FB7AD0B957D}" type="slidenum">
              <a:rPr lang="ru-RU" altLang="ru-RU" sz="1200">
                <a:solidFill>
                  <a:srgbClr val="000000"/>
                </a:solidFill>
              </a:rPr>
              <a:pPr algn="r"/>
              <a:t>21</a:t>
            </a:fld>
            <a:endParaRPr lang="ru-RU" altLang="ru-RU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84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211C-4ECB-4A53-80F8-C3305FD5CD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50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10C-55D7-41F8-B601-F4A8FD5134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76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E955-B90F-47B6-AC45-2A9F4C75D7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7F99C-079D-44B2-93D1-581D7532EE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86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C436-DCDD-4801-955D-D75E46BB89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54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A9D9-E673-45E8-BFE4-46B21B82B71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04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1088-86AB-4F13-84BD-3B8FEB099CC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72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A86B-99EB-4920-BB35-8AAD4311ABB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50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C359-0716-489F-AF67-68B25514D2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463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01CE4-B931-4111-85FE-CDB11D3B20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341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E726-24B3-418E-A667-48015C2F2C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82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039525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6836550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835F-4BC1-4C7E-8BED-309EE7B2687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323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9B77-18A8-4951-B82C-5AB745BF63A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603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D7DBA-EB59-4965-86CE-AF24F1301CE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68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7108-3D57-42EB-BCAF-C05DAA76852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7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D226-088F-44B9-8CD7-9BDA1366D97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647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565EA-E926-4678-959B-2E23BF3113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01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24A3-58D7-4E08-9B50-2FD889692C1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669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ABEE-0523-4E15-9C1A-EC5363933F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272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9E4A4-F586-4916-A318-CB3909824B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1810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62E7E-1886-4C0E-B007-2BDFBA59B8D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5861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48F5-0A48-4BA3-8708-1F255EE23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2670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140FE4-4A19-4C52-97EC-E184C12CF7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D51076-FDEC-43C6-ADBA-B31AE46FAA7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0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02956-5043-4374-AD85-F0BBBDA37A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73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  <p:sldLayoutId id="2147483686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3B375-0155-4205-8D87-19D866A6F7E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20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microsoft.com/office/2007/relationships/hdphoto" Target="../media/hdphoto9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d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hart" Target="../charts/chart12.xml"/><Relationship Id="rId7" Type="http://schemas.microsoft.com/office/2007/relationships/hdphoto" Target="../media/hdphoto11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5" Type="http://schemas.microsoft.com/office/2007/relationships/hdphoto" Target="../media/hdphoto10.wdp"/><Relationship Id="rId4" Type="http://schemas.openxmlformats.org/officeDocument/2006/relationships/image" Target="../media/image23.png"/><Relationship Id="rId9" Type="http://schemas.microsoft.com/office/2007/relationships/hdphoto" Target="../media/hdphoto1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16.wdp"/><Relationship Id="rId3" Type="http://schemas.openxmlformats.org/officeDocument/2006/relationships/image" Target="../media/image28.png"/><Relationship Id="rId7" Type="http://schemas.microsoft.com/office/2007/relationships/hdphoto" Target="../media/hdphoto13.wdp"/><Relationship Id="rId12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microsoft.com/office/2007/relationships/hdphoto" Target="../media/hdphoto15.wdp"/><Relationship Id="rId5" Type="http://schemas.openxmlformats.org/officeDocument/2006/relationships/image" Target="../media/image30.png"/><Relationship Id="rId15" Type="http://schemas.microsoft.com/office/2007/relationships/hdphoto" Target="../media/hdphoto17.wdp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microsoft.com/office/2007/relationships/hdphoto" Target="../media/hdphoto14.wdp"/><Relationship Id="rId1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E:\картинки\герб П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8640"/>
            <a:ext cx="906116" cy="17077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46953" y="5373215"/>
            <a:ext cx="4401511" cy="93610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8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solidFill>
                  <a:schemeClr val="lt1"/>
                </a:solidFill>
                <a:latin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lt1"/>
                </a:solidFill>
                <a:latin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lt1"/>
                </a:solidFill>
                <a:latin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lt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lt1"/>
                </a:solidFill>
                <a:latin typeface="Arial" pitchFamily="34" charset="0"/>
              </a:defRPr>
            </a:lvl9pPr>
          </a:lstStyle>
          <a:p>
            <a:pPr algn="r"/>
            <a:r>
              <a:rPr lang="ru-RU" sz="1800" kern="1200" dirty="0" smtClean="0">
                <a:solidFill>
                  <a:schemeClr val="tx1"/>
                </a:solidFill>
              </a:rPr>
              <a:t>Матвеев Дмитрий Александрович</a:t>
            </a:r>
            <a:endParaRPr lang="ru-RU" sz="1800" kern="1200" dirty="0">
              <a:solidFill>
                <a:schemeClr val="tx1"/>
              </a:solidFill>
            </a:endParaRPr>
          </a:p>
          <a:p>
            <a:pPr algn="r"/>
            <a:r>
              <a:rPr lang="ru-RU" sz="1800" kern="1200" dirty="0" err="1" smtClean="0">
                <a:solidFill>
                  <a:schemeClr val="tx1"/>
                </a:solidFill>
              </a:rPr>
              <a:t>И.о</a:t>
            </a:r>
            <a:r>
              <a:rPr lang="ru-RU" sz="1800" kern="1200" dirty="0" smtClean="0">
                <a:solidFill>
                  <a:schemeClr val="tx1"/>
                </a:solidFill>
              </a:rPr>
              <a:t>. министра </a:t>
            </a:r>
            <a:r>
              <a:rPr lang="ru-RU" sz="1800" kern="1200" dirty="0">
                <a:solidFill>
                  <a:schemeClr val="tx1"/>
                </a:solidFill>
              </a:rPr>
              <a:t>здравоохранения Пермского края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86913" y="6381237"/>
            <a:ext cx="1212191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6C6D6F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2017 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545" y="2348880"/>
            <a:ext cx="8352929" cy="224676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cap="all" dirty="0" smtClean="0">
                <a:solidFill>
                  <a:schemeClr val="tx1"/>
                </a:solidFill>
              </a:rPr>
              <a:t>О СОСТОЯНИИ ЗДОРОВЬЯ </a:t>
            </a:r>
          </a:p>
          <a:p>
            <a:r>
              <a:rPr lang="ru-RU" cap="all" dirty="0" smtClean="0">
                <a:solidFill>
                  <a:schemeClr val="tx1"/>
                </a:solidFill>
              </a:rPr>
              <a:t>И САНИТАРНО-</a:t>
            </a:r>
            <a:r>
              <a:rPr lang="ru-RU" cap="all" dirty="0" err="1" smtClean="0">
                <a:solidFill>
                  <a:schemeClr val="tx1"/>
                </a:solidFill>
              </a:rPr>
              <a:t>ЭПИДЕМИОЛОГИЧЕсКОМ</a:t>
            </a:r>
            <a:r>
              <a:rPr lang="ru-RU" cap="all" dirty="0" smtClean="0">
                <a:solidFill>
                  <a:schemeClr val="tx1"/>
                </a:solidFill>
              </a:rPr>
              <a:t> Благополучии НАСЕЛЕНИЯ </a:t>
            </a:r>
          </a:p>
          <a:p>
            <a:r>
              <a:rPr lang="ru-RU" cap="all" dirty="0" smtClean="0">
                <a:solidFill>
                  <a:schemeClr val="tx1"/>
                </a:solidFill>
              </a:rPr>
              <a:t>Пермского края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за 2016 год 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66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1520" y="2102272"/>
            <a:ext cx="131249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lnSpc>
                <a:spcPts val="1600"/>
              </a:lnSpc>
            </a:pPr>
            <a:r>
              <a:rPr lang="ru-RU" sz="2000" b="0" dirty="0" smtClean="0">
                <a:solidFill>
                  <a:schemeClr val="tx1"/>
                </a:solidFill>
              </a:rPr>
              <a:t>Генетика</a:t>
            </a:r>
          </a:p>
          <a:p>
            <a:pPr>
              <a:lnSpc>
                <a:spcPts val="1600"/>
              </a:lnSpc>
            </a:pPr>
            <a:r>
              <a:rPr lang="ru-RU" sz="2000" b="0" dirty="0" smtClean="0">
                <a:solidFill>
                  <a:schemeClr val="tx1"/>
                </a:solidFill>
              </a:rPr>
              <a:t> человека</a:t>
            </a:r>
            <a:endParaRPr lang="ru-RU" sz="2000" b="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0019" y="2102272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Здравоохранение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9292" y="1156993"/>
            <a:ext cx="3121675" cy="51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2000" dirty="0"/>
              <a:t>Климат </a:t>
            </a:r>
            <a:br>
              <a:rPr lang="ru-RU" sz="2000" dirty="0"/>
            </a:br>
            <a:r>
              <a:rPr lang="ru-RU" sz="2000" dirty="0"/>
              <a:t>и природные условия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721193" y="5008955"/>
            <a:ext cx="3499612" cy="724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>
              <a:lnSpc>
                <a:spcPts val="1600"/>
              </a:lnSpc>
            </a:pPr>
            <a:r>
              <a:rPr lang="ru-RU" dirty="0">
                <a:solidFill>
                  <a:schemeClr val="tx1"/>
                </a:solidFill>
              </a:rPr>
              <a:t>Образ жизни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(питание, физкультура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и т.д.)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908720"/>
            <a:ext cx="15135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D32B1C"/>
                </a:solidFill>
              </a:rPr>
              <a:t>20%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8479" y="1286664"/>
            <a:ext cx="16802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D32B1C"/>
                </a:solidFill>
              </a:rPr>
              <a:t>10%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236530" y="1802720"/>
            <a:ext cx="15135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D32B1C"/>
                </a:solidFill>
              </a:rPr>
              <a:t>10%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5191" y="4181886"/>
            <a:ext cx="15135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D32B1C"/>
                </a:solidFill>
              </a:rPr>
              <a:t>60%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236530" y="3581722"/>
            <a:ext cx="472795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i="1" dirty="0"/>
              <a:t>З</a:t>
            </a:r>
            <a:r>
              <a:rPr lang="ru-RU" sz="2400" i="1" dirty="0" smtClean="0"/>
              <a:t>доровье </a:t>
            </a:r>
            <a:r>
              <a:rPr lang="ru-RU" sz="2400" i="1" dirty="0"/>
              <a:t>– </a:t>
            </a:r>
            <a:r>
              <a:rPr lang="ru-RU" sz="2400" i="1" dirty="0" smtClean="0"/>
              <a:t>состояние </a:t>
            </a:r>
            <a:r>
              <a:rPr lang="ru-RU" sz="2400" i="1" dirty="0"/>
              <a:t>полного физического, душевного 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и </a:t>
            </a:r>
            <a:r>
              <a:rPr lang="ru-RU" sz="2400" i="1" dirty="0"/>
              <a:t>социального благополучия, </a:t>
            </a:r>
            <a:endParaRPr lang="ru-RU" sz="2400" i="1" dirty="0" smtClean="0"/>
          </a:p>
          <a:p>
            <a:pPr algn="r"/>
            <a:r>
              <a:rPr lang="ru-RU" sz="2400" i="1" dirty="0" smtClean="0"/>
              <a:t>а </a:t>
            </a:r>
            <a:r>
              <a:rPr lang="ru-RU" sz="2400" i="1" dirty="0"/>
              <a:t>не только отсутствие болезни или физических </a:t>
            </a:r>
            <a:r>
              <a:rPr lang="ru-RU" sz="2400" i="1" dirty="0" smtClean="0"/>
              <a:t>дефектов</a:t>
            </a:r>
          </a:p>
          <a:p>
            <a:pPr algn="r"/>
            <a:endParaRPr lang="ru-RU" sz="2400" i="1" dirty="0" smtClean="0"/>
          </a:p>
          <a:p>
            <a:pPr algn="r"/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(Определение</a:t>
            </a:r>
          </a:p>
          <a:p>
            <a:pPr algn="r"/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Всемирной </a:t>
            </a:r>
            <a:r>
              <a:rPr lang="ru-RU" i="1" dirty="0">
                <a:solidFill>
                  <a:schemeClr val="bg1">
                    <a:lumMod val="50000"/>
                  </a:schemeClr>
                </a:solidFill>
              </a:rPr>
              <a:t>организации 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здравоохранения)</a:t>
            </a:r>
            <a:endParaRPr lang="ru-RU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Рисунок 20" descr="ЗОЖ.png"/>
          <p:cNvPicPr>
            <a:picLocks noChangeAspect="1"/>
          </p:cNvPicPr>
          <p:nvPr/>
        </p:nvPicPr>
        <p:blipFill>
          <a:blip r:embed="rId3" cstate="print"/>
          <a:srcRect l="3937" r="31488"/>
          <a:stretch>
            <a:fillRect/>
          </a:stretch>
        </p:blipFill>
        <p:spPr>
          <a:xfrm>
            <a:off x="1276661" y="1754014"/>
            <a:ext cx="3079316" cy="3239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66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589794" y="809997"/>
            <a:ext cx="45492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 dirty="0">
                <a:solidFill>
                  <a:srgbClr val="002060"/>
                </a:solidFill>
              </a:rPr>
              <a:t>Площадь территории </a:t>
            </a:r>
            <a:r>
              <a:rPr lang="ru-RU" altLang="ru-RU" sz="2000" b="1" dirty="0" smtClean="0">
                <a:solidFill>
                  <a:srgbClr val="002060"/>
                </a:solidFill>
              </a:rPr>
              <a:t>– 160 236 </a:t>
            </a:r>
            <a:r>
              <a:rPr lang="ru-RU" altLang="ru-RU" sz="2000" b="1" dirty="0">
                <a:solidFill>
                  <a:srgbClr val="002060"/>
                </a:solidFill>
              </a:rPr>
              <a:t>км</a:t>
            </a:r>
            <a:r>
              <a:rPr lang="en-US" altLang="ru-RU" sz="2000" b="1" dirty="0" smtClean="0">
                <a:solidFill>
                  <a:srgbClr val="002060"/>
                </a:solidFill>
              </a:rPr>
              <a:t>²</a:t>
            </a:r>
            <a:endParaRPr lang="ru-RU" altLang="ru-RU" sz="2000" b="1" dirty="0" smtClean="0">
              <a:solidFill>
                <a:srgbClr val="002060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5496" y="620688"/>
            <a:ext cx="4903248" cy="6156000"/>
            <a:chOff x="100800" y="738000"/>
            <a:chExt cx="4903248" cy="6156000"/>
          </a:xfrm>
          <a:effectLst/>
        </p:grpSpPr>
        <p:pic>
          <p:nvPicPr>
            <p:cNvPr id="19" name="Picture 16" descr="E:\картинки\Карта по территориям 4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00800" y="738000"/>
              <a:ext cx="4554298" cy="615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5" descr="E:\картинки\Карта по территориям 3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116000" y="3124800"/>
              <a:ext cx="3168352" cy="3498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14" descr="E:\картинки\Карта по территориям 2 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228033" y="2304256"/>
              <a:ext cx="2551879" cy="4293096"/>
            </a:xfrm>
            <a:prstGeom prst="rect">
              <a:avLst/>
            </a:prstGeom>
            <a:noFill/>
          </p:spPr>
        </p:pic>
        <p:pic>
          <p:nvPicPr>
            <p:cNvPr id="22" name="Picture 13" descr="E:\картинки\Карта по территориям 1 Пермь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2329200" y="4442400"/>
              <a:ext cx="766470" cy="648072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2267744" y="4705399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Пермь</a:t>
              </a:r>
            </a:p>
          </p:txBody>
        </p:sp>
        <p:sp>
          <p:nvSpPr>
            <p:cNvPr id="24" name="Овал 23"/>
            <p:cNvSpPr/>
            <p:nvPr/>
          </p:nvSpPr>
          <p:spPr>
            <a:xfrm flipV="1">
              <a:off x="2771800" y="4653136"/>
              <a:ext cx="144000" cy="144000"/>
            </a:xfrm>
            <a:prstGeom prst="ellipse">
              <a:avLst/>
            </a:prstGeom>
            <a:solidFill>
              <a:srgbClr val="FF0000"/>
            </a:solidFill>
            <a:ln w="12700"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" name="Овал 24"/>
            <p:cNvSpPr/>
            <p:nvPr/>
          </p:nvSpPr>
          <p:spPr>
            <a:xfrm>
              <a:off x="2915816" y="2852936"/>
              <a:ext cx="108000" cy="108000"/>
            </a:xfrm>
            <a:prstGeom prst="ellipse">
              <a:avLst/>
            </a:prstGeom>
            <a:ln w="9525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987824" y="2708920"/>
              <a:ext cx="86409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Соликамск</a:t>
              </a:r>
            </a:p>
          </p:txBody>
        </p:sp>
        <p:sp>
          <p:nvSpPr>
            <p:cNvPr id="27" name="Овал 26"/>
            <p:cNvSpPr/>
            <p:nvPr/>
          </p:nvSpPr>
          <p:spPr>
            <a:xfrm>
              <a:off x="2987824" y="3140968"/>
              <a:ext cx="108000" cy="108000"/>
            </a:xfrm>
            <a:prstGeom prst="ellipse">
              <a:avLst/>
            </a:prstGeom>
            <a:ln w="9525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31840" y="3068960"/>
              <a:ext cx="86409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Березники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3608" y="6165304"/>
              <a:ext cx="72008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Чайковский</a:t>
              </a:r>
            </a:p>
          </p:txBody>
        </p:sp>
        <p:sp>
          <p:nvSpPr>
            <p:cNvPr id="30" name="Овал 29"/>
            <p:cNvSpPr/>
            <p:nvPr/>
          </p:nvSpPr>
          <p:spPr>
            <a:xfrm>
              <a:off x="1511672" y="6093296"/>
              <a:ext cx="108000" cy="108000"/>
            </a:xfrm>
            <a:prstGeom prst="ellipse">
              <a:avLst/>
            </a:prstGeom>
            <a:ln w="9525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1" name="Овал 30"/>
            <p:cNvSpPr/>
            <p:nvPr/>
          </p:nvSpPr>
          <p:spPr>
            <a:xfrm>
              <a:off x="2411760" y="4941168"/>
              <a:ext cx="108000" cy="108000"/>
            </a:xfrm>
            <a:prstGeom prst="ellipse">
              <a:avLst/>
            </a:prstGeom>
            <a:ln w="9525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55776" y="4941168"/>
              <a:ext cx="79208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Пермский р-н</a:t>
              </a:r>
            </a:p>
          </p:txBody>
        </p:sp>
        <p:sp>
          <p:nvSpPr>
            <p:cNvPr id="33" name="Овал 32"/>
            <p:cNvSpPr/>
            <p:nvPr/>
          </p:nvSpPr>
          <p:spPr>
            <a:xfrm>
              <a:off x="3203848" y="220486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203848" y="2276872"/>
              <a:ext cx="115212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Красновишерск</a:t>
              </a:r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71808" y="213286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339752" y="1988840"/>
              <a:ext cx="64807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Чердынь</a:t>
              </a:r>
            </a:p>
          </p:txBody>
        </p:sp>
        <p:sp>
          <p:nvSpPr>
            <p:cNvPr id="37" name="Овал 36"/>
            <p:cNvSpPr/>
            <p:nvPr/>
          </p:nvSpPr>
          <p:spPr>
            <a:xfrm>
              <a:off x="3419880" y="3429000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47864" y="3212976"/>
              <a:ext cx="100811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Александровск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63888" y="3501008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 err="1">
                  <a:solidFill>
                    <a:prstClr val="black"/>
                  </a:solidFill>
                </a:rPr>
                <a:t>Кизел</a:t>
              </a:r>
              <a:endParaRPr lang="ru-RU" sz="1050" dirty="0">
                <a:solidFill>
                  <a:prstClr val="black"/>
                </a:solidFill>
              </a:endParaRPr>
            </a:p>
          </p:txBody>
        </p:sp>
        <p:sp>
          <p:nvSpPr>
            <p:cNvPr id="40" name="Овал 39"/>
            <p:cNvSpPr/>
            <p:nvPr/>
          </p:nvSpPr>
          <p:spPr>
            <a:xfrm>
              <a:off x="3491880" y="3573016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1" name="Овал 40"/>
            <p:cNvSpPr/>
            <p:nvPr/>
          </p:nvSpPr>
          <p:spPr>
            <a:xfrm>
              <a:off x="3419872" y="3789040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707904" y="3933056"/>
              <a:ext cx="100811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Гремячинск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491880" y="3699465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 err="1">
                  <a:solidFill>
                    <a:prstClr val="black"/>
                  </a:solidFill>
                </a:rPr>
                <a:t>Губаха</a:t>
              </a:r>
              <a:endParaRPr lang="ru-RU" sz="1050" dirty="0">
                <a:solidFill>
                  <a:prstClr val="black"/>
                </a:solidFill>
              </a:endParaRPr>
            </a:p>
          </p:txBody>
        </p:sp>
        <p:sp>
          <p:nvSpPr>
            <p:cNvPr id="44" name="Овал 43"/>
            <p:cNvSpPr/>
            <p:nvPr/>
          </p:nvSpPr>
          <p:spPr>
            <a:xfrm>
              <a:off x="3563888" y="4005072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995936" y="4221088"/>
              <a:ext cx="100811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Горнозаводск</a:t>
              </a:r>
            </a:p>
          </p:txBody>
        </p:sp>
        <p:sp>
          <p:nvSpPr>
            <p:cNvPr id="46" name="Овал 45"/>
            <p:cNvSpPr/>
            <p:nvPr/>
          </p:nvSpPr>
          <p:spPr>
            <a:xfrm>
              <a:off x="3851920" y="429310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63888" y="4635569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Лысьва</a:t>
              </a:r>
            </a:p>
          </p:txBody>
        </p:sp>
        <p:sp>
          <p:nvSpPr>
            <p:cNvPr id="48" name="Овал 47"/>
            <p:cNvSpPr/>
            <p:nvPr/>
          </p:nvSpPr>
          <p:spPr>
            <a:xfrm>
              <a:off x="3491880" y="4653136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635896" y="4365104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Чусовой</a:t>
              </a:r>
            </a:p>
          </p:txBody>
        </p:sp>
        <p:sp>
          <p:nvSpPr>
            <p:cNvPr id="50" name="Овал 49"/>
            <p:cNvSpPr/>
            <p:nvPr/>
          </p:nvSpPr>
          <p:spPr>
            <a:xfrm>
              <a:off x="3563896" y="4365112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771800" y="4005064"/>
              <a:ext cx="64807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Добрянка</a:t>
              </a:r>
            </a:p>
          </p:txBody>
        </p:sp>
        <p:sp>
          <p:nvSpPr>
            <p:cNvPr id="52" name="Овал 51"/>
            <p:cNvSpPr/>
            <p:nvPr/>
          </p:nvSpPr>
          <p:spPr>
            <a:xfrm>
              <a:off x="2699792" y="4221088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491880" y="5157192"/>
              <a:ext cx="72008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Березовка</a:t>
              </a:r>
            </a:p>
          </p:txBody>
        </p:sp>
        <p:sp>
          <p:nvSpPr>
            <p:cNvPr id="54" name="Овал 53"/>
            <p:cNvSpPr/>
            <p:nvPr/>
          </p:nvSpPr>
          <p:spPr>
            <a:xfrm>
              <a:off x="3347864" y="5157192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19872" y="5445224"/>
              <a:ext cx="100811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Усть-Кишерть</a:t>
              </a:r>
            </a:p>
          </p:txBody>
        </p:sp>
        <p:sp>
          <p:nvSpPr>
            <p:cNvPr id="56" name="Овал 55"/>
            <p:cNvSpPr/>
            <p:nvPr/>
          </p:nvSpPr>
          <p:spPr>
            <a:xfrm>
              <a:off x="3275856" y="5517240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491880" y="5661248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Суксун</a:t>
              </a:r>
            </a:p>
          </p:txBody>
        </p:sp>
        <p:sp>
          <p:nvSpPr>
            <p:cNvPr id="58" name="Овал 57"/>
            <p:cNvSpPr/>
            <p:nvPr/>
          </p:nvSpPr>
          <p:spPr>
            <a:xfrm>
              <a:off x="3347864" y="573326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843808" y="5949281"/>
              <a:ext cx="50405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 err="1">
                  <a:solidFill>
                    <a:prstClr val="black"/>
                  </a:solidFill>
                </a:rPr>
                <a:t>Уинское</a:t>
              </a:r>
              <a:endParaRPr lang="ru-RU" sz="1050" dirty="0">
                <a:solidFill>
                  <a:prstClr val="black"/>
                </a:solidFill>
              </a:endParaRPr>
            </a:p>
          </p:txBody>
        </p:sp>
        <p:sp>
          <p:nvSpPr>
            <p:cNvPr id="60" name="Овал 59"/>
            <p:cNvSpPr/>
            <p:nvPr/>
          </p:nvSpPr>
          <p:spPr>
            <a:xfrm>
              <a:off x="2771800" y="5949280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131840" y="6381328"/>
              <a:ext cx="100811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Октябрьский</a:t>
              </a:r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59832" y="6453336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555776" y="6309312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Чернушка</a:t>
              </a:r>
            </a:p>
          </p:txBody>
        </p:sp>
        <p:sp>
          <p:nvSpPr>
            <p:cNvPr id="64" name="Овал 63"/>
            <p:cNvSpPr/>
            <p:nvPr/>
          </p:nvSpPr>
          <p:spPr>
            <a:xfrm>
              <a:off x="2555776" y="6237312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763688" y="6237312"/>
              <a:ext cx="50405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Куеда</a:t>
              </a:r>
            </a:p>
          </p:txBody>
        </p:sp>
        <p:sp>
          <p:nvSpPr>
            <p:cNvPr id="66" name="Овал 65"/>
            <p:cNvSpPr/>
            <p:nvPr/>
          </p:nvSpPr>
          <p:spPr>
            <a:xfrm>
              <a:off x="2123728" y="6309320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627784" y="5427657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Кунгур</a:t>
              </a:r>
            </a:p>
          </p:txBody>
        </p:sp>
        <p:sp>
          <p:nvSpPr>
            <p:cNvPr id="68" name="Овал 67"/>
            <p:cNvSpPr/>
            <p:nvPr/>
          </p:nvSpPr>
          <p:spPr>
            <a:xfrm>
              <a:off x="3059832" y="5445232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591764" y="5134078"/>
              <a:ext cx="64807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Звездный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267744" y="5373216"/>
              <a:ext cx="28803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Оса</a:t>
              </a:r>
            </a:p>
          </p:txBody>
        </p:sp>
        <p:sp>
          <p:nvSpPr>
            <p:cNvPr id="71" name="Овал 70"/>
            <p:cNvSpPr/>
            <p:nvPr/>
          </p:nvSpPr>
          <p:spPr>
            <a:xfrm>
              <a:off x="2267752" y="5589240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699792" y="5733256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Орда</a:t>
              </a:r>
            </a:p>
          </p:txBody>
        </p:sp>
        <p:sp>
          <p:nvSpPr>
            <p:cNvPr id="73" name="Овал 72"/>
            <p:cNvSpPr/>
            <p:nvPr/>
          </p:nvSpPr>
          <p:spPr>
            <a:xfrm>
              <a:off x="3059832" y="573326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835696" y="5013176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Оханск</a:t>
              </a:r>
            </a:p>
          </p:txBody>
        </p:sp>
        <p:sp>
          <p:nvSpPr>
            <p:cNvPr id="75" name="Овал 74"/>
            <p:cNvSpPr/>
            <p:nvPr/>
          </p:nvSpPr>
          <p:spPr>
            <a:xfrm>
              <a:off x="2123736" y="4941168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5576" y="5157192"/>
              <a:ext cx="108012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Большая Соснова</a:t>
              </a:r>
            </a:p>
          </p:txBody>
        </p:sp>
        <p:sp>
          <p:nvSpPr>
            <p:cNvPr id="77" name="Овал 76"/>
            <p:cNvSpPr/>
            <p:nvPr/>
          </p:nvSpPr>
          <p:spPr>
            <a:xfrm>
              <a:off x="1691680" y="5085192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475656" y="4797152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Очер</a:t>
              </a:r>
            </a:p>
          </p:txBody>
        </p:sp>
        <p:sp>
          <p:nvSpPr>
            <p:cNvPr id="79" name="Овал 78"/>
            <p:cNvSpPr/>
            <p:nvPr/>
          </p:nvSpPr>
          <p:spPr>
            <a:xfrm>
              <a:off x="1763688" y="4869160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051720" y="4581128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Нытва</a:t>
              </a:r>
            </a:p>
          </p:txBody>
        </p:sp>
        <p:sp>
          <p:nvSpPr>
            <p:cNvPr id="81" name="Овал 80"/>
            <p:cNvSpPr/>
            <p:nvPr/>
          </p:nvSpPr>
          <p:spPr>
            <a:xfrm>
              <a:off x="2123728" y="4725152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27584" y="4509120"/>
              <a:ext cx="86409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Верещагино</a:t>
              </a:r>
            </a:p>
          </p:txBody>
        </p:sp>
        <p:sp>
          <p:nvSpPr>
            <p:cNvPr id="83" name="Овал 82"/>
            <p:cNvSpPr/>
            <p:nvPr/>
          </p:nvSpPr>
          <p:spPr>
            <a:xfrm>
              <a:off x="1619672" y="4653144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483768" y="4365104"/>
              <a:ext cx="79208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Краснокамск</a:t>
              </a:r>
            </a:p>
          </p:txBody>
        </p:sp>
        <p:sp>
          <p:nvSpPr>
            <p:cNvPr id="85" name="Овал 84"/>
            <p:cNvSpPr/>
            <p:nvPr/>
          </p:nvSpPr>
          <p:spPr>
            <a:xfrm>
              <a:off x="2483776" y="4509120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835696" y="4203521"/>
              <a:ext cx="50405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Карагай</a:t>
              </a:r>
            </a:p>
          </p:txBody>
        </p:sp>
        <p:sp>
          <p:nvSpPr>
            <p:cNvPr id="87" name="Овал 86"/>
            <p:cNvSpPr/>
            <p:nvPr/>
          </p:nvSpPr>
          <p:spPr>
            <a:xfrm>
              <a:off x="1907704" y="436510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331640" y="4149080"/>
              <a:ext cx="36004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Сива</a:t>
              </a:r>
            </a:p>
          </p:txBody>
        </p:sp>
        <p:sp>
          <p:nvSpPr>
            <p:cNvPr id="89" name="Овал 88"/>
            <p:cNvSpPr/>
            <p:nvPr/>
          </p:nvSpPr>
          <p:spPr>
            <a:xfrm>
              <a:off x="1547664" y="4293096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07704" y="3843481"/>
              <a:ext cx="79208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Ильинский</a:t>
              </a:r>
            </a:p>
          </p:txBody>
        </p:sp>
        <p:sp>
          <p:nvSpPr>
            <p:cNvPr id="91" name="Овал 90"/>
            <p:cNvSpPr/>
            <p:nvPr/>
          </p:nvSpPr>
          <p:spPr>
            <a:xfrm>
              <a:off x="2267744" y="4005072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051720" y="3501008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Юсьва</a:t>
              </a:r>
            </a:p>
          </p:txBody>
        </p:sp>
        <p:sp>
          <p:nvSpPr>
            <p:cNvPr id="93" name="Овал 92"/>
            <p:cNvSpPr/>
            <p:nvPr/>
          </p:nvSpPr>
          <p:spPr>
            <a:xfrm>
              <a:off x="2051720" y="364502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115616" y="3573016"/>
              <a:ext cx="64807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Кудымкар</a:t>
              </a:r>
            </a:p>
          </p:txBody>
        </p:sp>
        <p:sp>
          <p:nvSpPr>
            <p:cNvPr id="95" name="Овал 94"/>
            <p:cNvSpPr/>
            <p:nvPr/>
          </p:nvSpPr>
          <p:spPr>
            <a:xfrm>
              <a:off x="1763688" y="3573016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267744" y="3140968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Усолье</a:t>
              </a:r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43808" y="3140968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187624" y="3212976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Юрла</a:t>
              </a:r>
            </a:p>
          </p:txBody>
        </p:sp>
        <p:sp>
          <p:nvSpPr>
            <p:cNvPr id="99" name="Овал 98"/>
            <p:cNvSpPr/>
            <p:nvPr/>
          </p:nvSpPr>
          <p:spPr>
            <a:xfrm>
              <a:off x="1547664" y="328498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187624" y="2708920"/>
              <a:ext cx="50405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Кочево</a:t>
              </a:r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1547672" y="2852936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835696" y="2420888"/>
              <a:ext cx="36004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Коса</a:t>
              </a:r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1979712" y="2564904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99592" y="1916832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Гайны</a:t>
              </a:r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1259632" y="2060848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699800" y="5085184"/>
              <a:ext cx="72000" cy="72000"/>
            </a:xfrm>
            <a:prstGeom prst="ellips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547664" y="5301208"/>
              <a:ext cx="5760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Частые</a:t>
              </a:r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1835704" y="5517232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35696" y="5949280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Елово</a:t>
              </a:r>
            </a:p>
          </p:txBody>
        </p:sp>
        <p:sp>
          <p:nvSpPr>
            <p:cNvPr id="111" name="Овал 110"/>
            <p:cNvSpPr/>
            <p:nvPr/>
          </p:nvSpPr>
          <p:spPr>
            <a:xfrm>
              <a:off x="1907712" y="5877272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267744" y="5949280"/>
              <a:ext cx="43204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50" dirty="0">
                  <a:solidFill>
                    <a:prstClr val="black"/>
                  </a:solidFill>
                </a:rPr>
                <a:t>Барда</a:t>
              </a:r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339760" y="5877272"/>
              <a:ext cx="72000" cy="72000"/>
            </a:xfrm>
            <a:prstGeom prst="ellips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02640" y="6534897"/>
            <a:ext cx="1684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*на 01.01.2017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5" name="Заголовок 1"/>
          <p:cNvSpPr txBox="1">
            <a:spLocks/>
          </p:cNvSpPr>
          <p:nvPr/>
        </p:nvSpPr>
        <p:spPr>
          <a:xfrm>
            <a:off x="0" y="1"/>
            <a:ext cx="9144000" cy="54000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 smtClean="0">
                <a:solidFill>
                  <a:schemeClr val="tx1"/>
                </a:solidFill>
              </a:rPr>
              <a:t>Демографические показатели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3930624" y="5662496"/>
            <a:ext cx="492712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rgbClr val="D32B1C"/>
                </a:solidFill>
              </a:rPr>
              <a:t>2 </a:t>
            </a:r>
            <a:r>
              <a:rPr lang="ru-RU" sz="6600" dirty="0" smtClean="0">
                <a:solidFill>
                  <a:srgbClr val="D32B1C"/>
                </a:solidFill>
              </a:rPr>
              <a:t>632 097 </a:t>
            </a:r>
            <a:r>
              <a:rPr lang="ru-RU" sz="3600" dirty="0" smtClean="0">
                <a:solidFill>
                  <a:srgbClr val="D32B1C"/>
                </a:solidFill>
              </a:rPr>
              <a:t>чел.*</a:t>
            </a:r>
            <a:endParaRPr lang="ru-RU" sz="1400" dirty="0">
              <a:solidFill>
                <a:srgbClr val="D32B1C"/>
              </a:solidFill>
            </a:endParaRPr>
          </a:p>
        </p:txBody>
      </p:sp>
      <p:pic>
        <p:nvPicPr>
          <p:cNvPr id="118" name="Picture 2" descr="E:\картинки\М и Ж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9071"/>
          <a:stretch>
            <a:fillRect/>
          </a:stretch>
        </p:blipFill>
        <p:spPr bwMode="auto">
          <a:xfrm>
            <a:off x="5730248" y="1562045"/>
            <a:ext cx="732200" cy="1051013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</p:spPr>
      </p:pic>
      <p:sp>
        <p:nvSpPr>
          <p:cNvPr id="123" name="Text Box 72"/>
          <p:cNvSpPr txBox="1">
            <a:spLocks noChangeArrowheads="1"/>
          </p:cNvSpPr>
          <p:nvPr/>
        </p:nvSpPr>
        <p:spPr bwMode="auto">
          <a:xfrm>
            <a:off x="5175461" y="2526576"/>
            <a:ext cx="1800200" cy="1046440"/>
          </a:xfrm>
          <a:prstGeom prst="rect">
            <a:avLst/>
          </a:prstGeom>
          <a:noFill/>
          <a:extLst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4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/>
              </a:defRPr>
            </a:lvl1pPr>
          </a:lstStyle>
          <a:p>
            <a:r>
              <a:rPr lang="ru-RU" sz="4000" dirty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54%</a:t>
            </a:r>
            <a:br>
              <a:rPr lang="ru-RU" sz="4000" dirty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</a:br>
            <a:r>
              <a:rPr lang="ru-RU" sz="2800" b="0" dirty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женщин</a:t>
            </a:r>
          </a:p>
        </p:txBody>
      </p:sp>
      <p:pic>
        <p:nvPicPr>
          <p:cNvPr id="125" name="Picture 2" descr="E:\картинки\М и Ж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r="50929"/>
          <a:stretch>
            <a:fillRect/>
          </a:stretch>
        </p:blipFill>
        <p:spPr bwMode="auto">
          <a:xfrm>
            <a:off x="7683224" y="1517652"/>
            <a:ext cx="705490" cy="1083048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</p:spPr>
      </p:pic>
      <p:sp>
        <p:nvSpPr>
          <p:cNvPr id="126" name="Text Box 71"/>
          <p:cNvSpPr txBox="1">
            <a:spLocks noChangeArrowheads="1"/>
          </p:cNvSpPr>
          <p:nvPr/>
        </p:nvSpPr>
        <p:spPr bwMode="auto">
          <a:xfrm>
            <a:off x="7188574" y="2526576"/>
            <a:ext cx="1694791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defRPr sz="2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defRPr>
            </a:lvl1pPr>
          </a:lstStyle>
          <a:p>
            <a:r>
              <a:rPr lang="ru-RU" sz="4000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/>
                <a:latin typeface="Calibri"/>
              </a:rPr>
              <a:t>46%</a:t>
            </a:r>
            <a:br>
              <a:rPr lang="ru-RU" sz="4000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/>
                <a:latin typeface="Calibri"/>
              </a:rPr>
            </a:br>
            <a:r>
              <a:rPr lang="ru-RU" b="0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/>
                <a:latin typeface="Calibri"/>
              </a:rPr>
              <a:t>мужчин</a:t>
            </a:r>
            <a:endParaRPr lang="ru-RU" b="0" dirty="0"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/>
              <a:latin typeface="Calibri"/>
            </a:endParaRPr>
          </a:p>
        </p:txBody>
      </p:sp>
      <p:grpSp>
        <p:nvGrpSpPr>
          <p:cNvPr id="127" name="Группа 153"/>
          <p:cNvGrpSpPr/>
          <p:nvPr/>
        </p:nvGrpSpPr>
        <p:grpSpPr>
          <a:xfrm>
            <a:off x="4988781" y="3821824"/>
            <a:ext cx="1440160" cy="1717667"/>
            <a:chOff x="-16162" y="2087226"/>
            <a:chExt cx="1429493" cy="1350183"/>
          </a:xfrm>
        </p:grpSpPr>
        <p:pic>
          <p:nvPicPr>
            <p:cNvPr id="128" name="Picture 4" descr="E:\картинки\city33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-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34" y="2087226"/>
              <a:ext cx="1058901" cy="859784"/>
            </a:xfrm>
            <a:prstGeom prst="rect">
              <a:avLst/>
            </a:prstGeom>
            <a:noFill/>
            <a:effectLst>
              <a:innerShdw blurRad="63500" dist="25400" dir="18900000">
                <a:prstClr val="black">
                  <a:alpha val="23000"/>
                </a:prstClr>
              </a:innerShdw>
            </a:effectLst>
          </p:spPr>
        </p:pic>
        <p:sp>
          <p:nvSpPr>
            <p:cNvPr id="129" name="Прямоугольник 128"/>
            <p:cNvSpPr/>
            <p:nvPr/>
          </p:nvSpPr>
          <p:spPr>
            <a:xfrm>
              <a:off x="-16162" y="2953550"/>
              <a:ext cx="1429493" cy="4838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ru-RU" altLang="ru-RU" sz="4000" dirty="0" smtClean="0">
                  <a:solidFill>
                    <a:srgbClr val="4F81BD">
                      <a:lumMod val="50000"/>
                    </a:srgbClr>
                  </a:solidFill>
                </a:rPr>
                <a:t>76 % </a:t>
              </a:r>
              <a:endParaRPr lang="ru-RU" altLang="ru-RU" sz="3200" dirty="0" smtClean="0">
                <a:solidFill>
                  <a:srgbClr val="4F81BD">
                    <a:lumMod val="50000"/>
                  </a:srgbClr>
                </a:solidFill>
              </a:endParaRPr>
            </a:p>
          </p:txBody>
        </p:sp>
      </p:grpSp>
      <p:sp>
        <p:nvSpPr>
          <p:cNvPr id="131" name="Прямоугольник 130"/>
          <p:cNvSpPr/>
          <p:nvPr/>
        </p:nvSpPr>
        <p:spPr>
          <a:xfrm>
            <a:off x="7489372" y="4956910"/>
            <a:ext cx="143104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ru-RU" sz="4000" dirty="0" smtClean="0">
                <a:solidFill>
                  <a:srgbClr val="4F81BD">
                    <a:lumMod val="50000"/>
                  </a:srgbClr>
                </a:solidFill>
              </a:rPr>
              <a:t>24% </a:t>
            </a:r>
          </a:p>
        </p:txBody>
      </p:sp>
      <p:pic>
        <p:nvPicPr>
          <p:cNvPr id="133" name="Picture 5" descr="E:\картинки\house112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7683224" y="4186059"/>
            <a:ext cx="786137" cy="802530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7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3"/>
          <p:cNvSpPr txBox="1">
            <a:spLocks noChangeArrowheads="1"/>
          </p:cNvSpPr>
          <p:nvPr/>
        </p:nvSpPr>
        <p:spPr bwMode="auto">
          <a:xfrm>
            <a:off x="0" y="-1"/>
            <a:ext cx="9144000" cy="61200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Медико-демографические  показатели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842905" y="548679"/>
            <a:ext cx="3458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4F81BD">
                    <a:lumMod val="50000"/>
                  </a:srgbClr>
                </a:solidFill>
              </a:rPr>
              <a:t>Структура населения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43203" y="3685560"/>
            <a:ext cx="1579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27E00"/>
                </a:solidFill>
              </a:rPr>
              <a:t>24,0%</a:t>
            </a:r>
            <a:endParaRPr lang="ru-RU" sz="2800" dirty="0">
              <a:solidFill>
                <a:srgbClr val="F27E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43203" y="4190543"/>
            <a:ext cx="150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27E00"/>
                </a:solidFill>
              </a:rPr>
              <a:t>19,7%</a:t>
            </a:r>
            <a:endParaRPr lang="ru-RU" sz="2800" dirty="0">
              <a:solidFill>
                <a:srgbClr val="F27E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40102" y="2852936"/>
            <a:ext cx="1340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27E00"/>
                </a:solidFill>
              </a:rPr>
              <a:t>56,4%</a:t>
            </a:r>
            <a:endParaRPr lang="ru-RU" sz="2800" dirty="0">
              <a:solidFill>
                <a:srgbClr val="F27E00"/>
              </a:solidFill>
            </a:endParaRPr>
          </a:p>
        </p:txBody>
      </p:sp>
      <p:pic>
        <p:nvPicPr>
          <p:cNvPr id="6146" name="Picture 2" descr="C:\Users\Erogova\Desktop\Рисун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13" y="1823410"/>
            <a:ext cx="7058025" cy="429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970" y="2276872"/>
            <a:ext cx="761629" cy="805490"/>
            <a:chOff x="179512" y="2204864"/>
            <a:chExt cx="792088" cy="877498"/>
          </a:xfrm>
        </p:grpSpPr>
        <p:pic>
          <p:nvPicPr>
            <p:cNvPr id="1027" name="Picture 3" descr="D:\PNG\НАБОРЫ\ИКОНКИ ЧЕРНЫЕ\люди бизнес (55)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2204864"/>
              <a:ext cx="396000" cy="877498"/>
            </a:xfrm>
            <a:prstGeom prst="rect">
              <a:avLst/>
            </a:prstGeom>
            <a:noFill/>
            <a:effectLst>
              <a:innerShdw blurRad="63500" dist="25400" dir="18900000">
                <a:prstClr val="black">
                  <a:alpha val="23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PNG\НАБОРЫ\ИКОНКИ ЧЕРНЫЕ\люди трудоспособные (6)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028" y="2204864"/>
              <a:ext cx="368572" cy="877498"/>
            </a:xfrm>
            <a:prstGeom prst="rect">
              <a:avLst/>
            </a:prstGeom>
            <a:noFill/>
            <a:effectLst>
              <a:innerShdw blurRad="63500" dist="25400" dir="18900000">
                <a:prstClr val="black">
                  <a:alpha val="23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9" name="Picture 5" descr="D:\PNG\НАБОРЫ\ИКОНКИ ЧЕРНЫЕ\люди ПОЖИЛЫЕ (25)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15" y="3591156"/>
            <a:ext cx="644855" cy="859960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PNG\НАБОРЫ\ИКОНКИ ЧЕРНЫЕ\люди дети (29)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15" y="4584344"/>
            <a:ext cx="644855" cy="644855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85486" y="5297171"/>
            <a:ext cx="78611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09971" y="4509120"/>
            <a:ext cx="78611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87899" y="3140968"/>
            <a:ext cx="786114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37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9153" y="4145259"/>
            <a:ext cx="268268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r>
              <a:rPr lang="ru-RU" b="0" spc="0" dirty="0">
                <a:ln>
                  <a:noFill/>
                </a:ln>
                <a:solidFill>
                  <a:srgbClr val="D32B1C"/>
                </a:solidFill>
              </a:rPr>
              <a:t>37 294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5026243"/>
            <a:ext cx="1338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spc="50" dirty="0" smtClean="0">
                <a:ln w="11430"/>
                <a:solidFill>
                  <a:srgbClr val="D32B1C"/>
                </a:solidFill>
              </a:rPr>
              <a:t>ребёнка</a:t>
            </a:r>
            <a:endParaRPr lang="ru-RU" sz="2000" b="1" spc="50" dirty="0">
              <a:ln w="11430"/>
              <a:solidFill>
                <a:srgbClr val="D32B1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2044" y="4183786"/>
            <a:ext cx="41233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435100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3200" dirty="0">
                <a:solidFill>
                  <a:schemeClr val="tx1"/>
                </a:solidFill>
              </a:rPr>
              <a:t>12,9 – РФ </a:t>
            </a:r>
            <a:r>
              <a:rPr lang="ru-RU" sz="3200" dirty="0" smtClean="0">
                <a:solidFill>
                  <a:schemeClr val="tx1"/>
                </a:solidFill>
              </a:rPr>
              <a:t>(</a:t>
            </a:r>
            <a:r>
              <a:rPr lang="ru-RU" sz="3200" dirty="0">
                <a:solidFill>
                  <a:schemeClr val="tx1"/>
                </a:solidFill>
              </a:rPr>
              <a:t>17 МЕСТО</a:t>
            </a:r>
            <a:r>
              <a:rPr lang="ru-RU" sz="3200" dirty="0" smtClean="0">
                <a:solidFill>
                  <a:schemeClr val="tx1"/>
                </a:solidFill>
              </a:rPr>
              <a:t>)</a:t>
            </a:r>
          </a:p>
          <a:p>
            <a:endParaRPr lang="ru-RU" sz="3200" dirty="0">
              <a:solidFill>
                <a:schemeClr val="tx1"/>
              </a:solidFill>
            </a:endParaRPr>
          </a:p>
          <a:p>
            <a:r>
              <a:rPr lang="ru-RU" sz="3200" dirty="0">
                <a:solidFill>
                  <a:schemeClr val="tx1"/>
                </a:solidFill>
              </a:rPr>
              <a:t>12,9 – </a:t>
            </a:r>
            <a:r>
              <a:rPr lang="ru-RU" sz="3200" dirty="0" smtClean="0">
                <a:solidFill>
                  <a:schemeClr val="tx1"/>
                </a:solidFill>
              </a:rPr>
              <a:t>ПФО (</a:t>
            </a:r>
            <a:r>
              <a:rPr lang="ru-RU" sz="3200" dirty="0">
                <a:solidFill>
                  <a:schemeClr val="tx1"/>
                </a:solidFill>
              </a:rPr>
              <a:t>2 МЕСТО)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0" y="-1"/>
            <a:ext cx="9144000" cy="61200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Медико-демографические  показатели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07504" y="548680"/>
            <a:ext cx="8952485" cy="2880320"/>
            <a:chOff x="169514" y="548680"/>
            <a:chExt cx="8952485" cy="3420406"/>
          </a:xfrm>
          <a:effectLst/>
        </p:grpSpPr>
        <p:graphicFrame>
          <p:nvGraphicFramePr>
            <p:cNvPr id="3" name="Диаграмма 2"/>
            <p:cNvGraphicFramePr/>
            <p:nvPr>
              <p:extLst>
                <p:ext uri="{D42A27DB-BD31-4B8C-83A1-F6EECF244321}">
                  <p14:modId xmlns:p14="http://schemas.microsoft.com/office/powerpoint/2010/main" val="3083357217"/>
                </p:ext>
              </p:extLst>
            </p:nvPr>
          </p:nvGraphicFramePr>
          <p:xfrm>
            <a:off x="179512" y="548680"/>
            <a:ext cx="8942487" cy="34204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2050" name="Picture 2" descr="D:\PNG\НАБОРЫ\ИКОНКИ ЧЕРНЫЕ\люди дети (30)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5500" y="2691206"/>
              <a:ext cx="823620" cy="823620"/>
            </a:xfrm>
            <a:prstGeom prst="rect">
              <a:avLst/>
            </a:prstGeom>
            <a:noFill/>
            <a:effectLst>
              <a:innerShdw blurRad="63500" dist="25400" dir="18900000">
                <a:prstClr val="black">
                  <a:alpha val="23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D:\PNG\НАБОРЫ\ИКОНКИ ЧЕРНЫЕ\люди ДЕТИ (32)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514" y="2691206"/>
              <a:ext cx="717626" cy="823620"/>
            </a:xfrm>
            <a:prstGeom prst="rect">
              <a:avLst/>
            </a:prstGeom>
            <a:noFill/>
            <a:effectLst>
              <a:innerShdw blurRad="63500" dist="25400" dir="18900000">
                <a:prstClr val="black">
                  <a:alpha val="23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418928" y="548679"/>
            <a:ext cx="23061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4F81BD">
                    <a:lumMod val="50000"/>
                  </a:srgbClr>
                </a:solidFill>
              </a:rPr>
              <a:t>Рождаемость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3518820" y="908720"/>
            <a:ext cx="207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на 1 000 населения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58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5332788"/>
              </p:ext>
            </p:extLst>
          </p:nvPr>
        </p:nvGraphicFramePr>
        <p:xfrm>
          <a:off x="213020" y="3563818"/>
          <a:ext cx="4358980" cy="3049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596077523"/>
              </p:ext>
            </p:extLst>
          </p:nvPr>
        </p:nvGraphicFramePr>
        <p:xfrm>
          <a:off x="225968" y="714531"/>
          <a:ext cx="4346032" cy="3362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0" y="-1"/>
            <a:ext cx="9144000" cy="61200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Медико-демографические  показатели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6690" y="611999"/>
            <a:ext cx="41215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Материнская смертность</a:t>
            </a:r>
          </a:p>
          <a:p>
            <a:pPr algn="ctr"/>
            <a:r>
              <a:rPr lang="ru-RU" dirty="0" smtClean="0"/>
              <a:t>(на 100 000 родившихся живыми)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26690" y="3717031"/>
            <a:ext cx="43433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Младенческая смертность</a:t>
            </a:r>
          </a:p>
          <a:p>
            <a:pPr algn="ctr"/>
            <a:r>
              <a:rPr lang="ru-RU" dirty="0" smtClean="0"/>
              <a:t>(на 1 000 родившихся живыми)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402733" y="2395801"/>
            <a:ext cx="31939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62050">
              <a:defRPr/>
            </a:pPr>
            <a:r>
              <a:rPr lang="ru-RU" sz="2400" dirty="0" smtClean="0"/>
              <a:t>РФ </a:t>
            </a:r>
            <a:r>
              <a:rPr lang="ru-RU" sz="2400" dirty="0"/>
              <a:t>– </a:t>
            </a:r>
            <a:r>
              <a:rPr lang="ru-RU" sz="2400" dirty="0" smtClean="0"/>
              <a:t>7,8  </a:t>
            </a:r>
          </a:p>
          <a:p>
            <a:pPr defTabSz="1162050">
              <a:defRPr/>
            </a:pPr>
            <a:r>
              <a:rPr lang="ru-RU" sz="2400" dirty="0" smtClean="0"/>
              <a:t>ПФО </a:t>
            </a:r>
            <a:r>
              <a:rPr lang="ru-RU" sz="2400" dirty="0"/>
              <a:t>– </a:t>
            </a:r>
            <a:r>
              <a:rPr lang="ru-RU" sz="2400" dirty="0" smtClean="0"/>
              <a:t>5,9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402732" y="4888514"/>
            <a:ext cx="30576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162050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sz="2400" dirty="0">
                <a:solidFill>
                  <a:schemeClr val="tx1"/>
                </a:solidFill>
              </a:rPr>
              <a:t>РФ  – 6,0 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ПФО – 5,7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72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08144463"/>
              </p:ext>
            </p:extLst>
          </p:nvPr>
        </p:nvGraphicFramePr>
        <p:xfrm>
          <a:off x="427500" y="3180947"/>
          <a:ext cx="8716500" cy="3994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50952752"/>
              </p:ext>
            </p:extLst>
          </p:nvPr>
        </p:nvGraphicFramePr>
        <p:xfrm>
          <a:off x="5004048" y="1268760"/>
          <a:ext cx="338437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863791" y="611999"/>
            <a:ext cx="5416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Заболеваемость новорожденных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309887" y="2203143"/>
            <a:ext cx="798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-9</a:t>
            </a:r>
            <a:r>
              <a:rPr lang="ru-RU" sz="24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%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817176" y="1738194"/>
            <a:ext cx="769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524,9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0" y="-1"/>
            <a:ext cx="9144000" cy="61200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Состояние здоровья детского населения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580489" y="1744693"/>
            <a:ext cx="198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021855" y="3212976"/>
            <a:ext cx="54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352024" y="1744753"/>
            <a:ext cx="0" cy="144000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55606" y="973767"/>
            <a:ext cx="21498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на 1 000 детей до года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6481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22" y="188640"/>
            <a:ext cx="6120680" cy="4646100"/>
          </a:xfrm>
          <a:prstGeom prst="rect">
            <a:avLst/>
          </a:prstGeom>
        </p:spPr>
      </p:pic>
      <p:pic>
        <p:nvPicPr>
          <p:cNvPr id="3074" name="Picture 2" descr="C:\Users\egorova.MIAC\Desktop\PNG\ЛЮДИ\Schoolboy-studying-in-his-laptop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46" y="4506377"/>
            <a:ext cx="2088232" cy="14421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172327" y="6165304"/>
            <a:ext cx="175878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cs typeface="Tahoma" pitchFamily="34" charset="0"/>
              </a:rPr>
              <a:t>7-8 лет Сколиоз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660232" y="6165304"/>
            <a:ext cx="175878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cs typeface="Tahoma" pitchFamily="34" charset="0"/>
              </a:rPr>
              <a:t>10-11 лет Миопия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437112"/>
            <a:ext cx="2046818" cy="1511435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0" y="-1"/>
            <a:ext cx="9144000" cy="61200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Состояние здоровья детского населения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45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04863" y="633485"/>
            <a:ext cx="2734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Заболеваемость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393394693"/>
              </p:ext>
            </p:extLst>
          </p:nvPr>
        </p:nvGraphicFramePr>
        <p:xfrm>
          <a:off x="-1062092" y="338510"/>
          <a:ext cx="4787463" cy="4751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" name="Прямоугольник 48"/>
          <p:cNvSpPr/>
          <p:nvPr/>
        </p:nvSpPr>
        <p:spPr>
          <a:xfrm>
            <a:off x="3096855" y="2107510"/>
            <a:ext cx="898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5</a:t>
            </a:r>
            <a:r>
              <a:rPr lang="ru-RU" sz="20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%</a:t>
            </a:r>
            <a:endParaRPr lang="ru-RU" sz="2000" dirty="0"/>
          </a:p>
        </p:txBody>
      </p:sp>
      <p:sp>
        <p:nvSpPr>
          <p:cNvPr id="60" name="Заголовок 1"/>
          <p:cNvSpPr txBox="1">
            <a:spLocks/>
          </p:cNvSpPr>
          <p:nvPr/>
        </p:nvSpPr>
        <p:spPr>
          <a:xfrm>
            <a:off x="0" y="-1"/>
            <a:ext cx="9144000" cy="61200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Состояние здоровья подростков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622303" y="1894628"/>
            <a:ext cx="1245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 smtClean="0">
                <a:ln>
                  <a:noFill/>
                </a:ln>
                <a:solidFill>
                  <a:srgbClr val="F27E00"/>
                </a:solidFill>
              </a:rPr>
              <a:t>35</a:t>
            </a:r>
            <a:r>
              <a:rPr lang="ru-RU" sz="4000" b="0" spc="0" dirty="0" smtClean="0">
                <a:ln>
                  <a:noFill/>
                </a:ln>
                <a:solidFill>
                  <a:srgbClr val="F27E00"/>
                </a:solidFill>
              </a:rPr>
              <a:t>%</a:t>
            </a:r>
            <a:endParaRPr lang="ru-RU" sz="4800" b="0" spc="0" dirty="0">
              <a:ln>
                <a:noFill/>
              </a:ln>
              <a:solidFill>
                <a:srgbClr val="F27E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899262" y="2103280"/>
            <a:ext cx="3425266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органов </a:t>
            </a:r>
            <a:r>
              <a:rPr lang="ru-RU" sz="2400" dirty="0"/>
              <a:t>дыхания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622303" y="2816217"/>
            <a:ext cx="1245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 smtClean="0">
                <a:ln>
                  <a:noFill/>
                </a:ln>
                <a:solidFill>
                  <a:srgbClr val="F27E00"/>
                </a:solidFill>
              </a:rPr>
              <a:t>11</a:t>
            </a:r>
            <a:r>
              <a:rPr lang="ru-RU" sz="4000" b="0" spc="0" dirty="0" smtClean="0">
                <a:ln>
                  <a:noFill/>
                </a:ln>
                <a:solidFill>
                  <a:srgbClr val="F27E00"/>
                </a:solidFill>
              </a:rPr>
              <a:t>%</a:t>
            </a:r>
            <a:endParaRPr lang="ru-RU" sz="4800" b="0" spc="0" dirty="0">
              <a:ln>
                <a:noFill/>
              </a:ln>
              <a:solidFill>
                <a:srgbClr val="F27E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5899262" y="3048748"/>
            <a:ext cx="3425266" cy="365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глаз</a:t>
            </a:r>
            <a:endParaRPr lang="ru-RU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4622303" y="3737806"/>
            <a:ext cx="1245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 smtClean="0">
                <a:ln>
                  <a:noFill/>
                </a:ln>
                <a:solidFill>
                  <a:srgbClr val="F27E00"/>
                </a:solidFill>
              </a:rPr>
              <a:t>10</a:t>
            </a:r>
            <a:r>
              <a:rPr lang="ru-RU" sz="4000" b="0" spc="0" dirty="0" smtClean="0">
                <a:ln>
                  <a:noFill/>
                </a:ln>
                <a:solidFill>
                  <a:srgbClr val="F27E00"/>
                </a:solidFill>
              </a:rPr>
              <a:t>%</a:t>
            </a:r>
            <a:endParaRPr lang="ru-RU" sz="4800" b="0" spc="0" dirty="0">
              <a:ln>
                <a:noFill/>
              </a:ln>
              <a:solidFill>
                <a:srgbClr val="F27E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22303" y="4659394"/>
            <a:ext cx="1245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 smtClean="0">
                <a:ln>
                  <a:noFill/>
                </a:ln>
                <a:solidFill>
                  <a:srgbClr val="F27E00"/>
                </a:solidFill>
              </a:rPr>
              <a:t>7</a:t>
            </a:r>
            <a:r>
              <a:rPr lang="ru-RU" sz="4000" b="0" spc="0" dirty="0" smtClean="0">
                <a:ln>
                  <a:noFill/>
                </a:ln>
                <a:solidFill>
                  <a:srgbClr val="F27E00"/>
                </a:solidFill>
              </a:rPr>
              <a:t>%</a:t>
            </a:r>
            <a:endParaRPr lang="ru-RU" sz="4800" b="0" spc="0" dirty="0">
              <a:ln>
                <a:noFill/>
              </a:ln>
              <a:solidFill>
                <a:srgbClr val="F27E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842537" y="3956439"/>
            <a:ext cx="3425266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органов пищеварения</a:t>
            </a:r>
            <a:endParaRPr lang="ru-RU" sz="24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5879863" y="4920445"/>
            <a:ext cx="3425266" cy="365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травмы и отравления</a:t>
            </a:r>
            <a:endParaRPr lang="ru-RU" sz="24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331640" y="2086343"/>
            <a:ext cx="198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773006" y="2606074"/>
            <a:ext cx="54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108995" y="2086343"/>
            <a:ext cx="0" cy="50400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11322" y="1135398"/>
            <a:ext cx="39051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на 1 000 чел. соответствующего населения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318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-7816" y="-32626"/>
            <a:ext cx="9144000" cy="792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0" dirty="0" smtClean="0">
                <a:solidFill>
                  <a:schemeClr val="tx1"/>
                </a:solidFill>
              </a:rPr>
              <a:t>Состояние здоровья населения</a:t>
            </a:r>
            <a:endParaRPr lang="ru-RU" sz="3600" kern="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94867" y="628370"/>
            <a:ext cx="3870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Общая заболеваемость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971270" y="2121259"/>
            <a:ext cx="3425266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органов </a:t>
            </a:r>
            <a:r>
              <a:rPr lang="ru-RU" sz="2400" dirty="0"/>
              <a:t>дыхания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971270" y="3410488"/>
            <a:ext cx="3413063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</a:t>
            </a:r>
            <a:r>
              <a:rPr lang="ru-RU" sz="2400" dirty="0"/>
              <a:t>сердечно-сосудистой системы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971270" y="4699716"/>
            <a:ext cx="3376076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костно-мышечной системы </a:t>
            </a:r>
            <a:endParaRPr lang="ru-RU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184437" y="1963762"/>
            <a:ext cx="178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 smtClean="0">
                <a:ln>
                  <a:noFill/>
                </a:ln>
                <a:solidFill>
                  <a:srgbClr val="F27E00"/>
                </a:solidFill>
              </a:rPr>
              <a:t>25%</a:t>
            </a:r>
            <a:endParaRPr lang="ru-RU" sz="4800" b="0" spc="0" dirty="0">
              <a:ln>
                <a:noFill/>
              </a:ln>
              <a:solidFill>
                <a:srgbClr val="F27E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11960" y="3252991"/>
            <a:ext cx="17535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 smtClean="0">
                <a:ln>
                  <a:noFill/>
                </a:ln>
                <a:solidFill>
                  <a:srgbClr val="F27E00"/>
                </a:solidFill>
              </a:rPr>
              <a:t>13%</a:t>
            </a:r>
            <a:endParaRPr lang="ru-RU" sz="4800" b="0" spc="0" dirty="0">
              <a:ln>
                <a:noFill/>
              </a:ln>
              <a:solidFill>
                <a:srgbClr val="F27E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11960" y="4542219"/>
            <a:ext cx="17535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 smtClean="0">
                <a:ln>
                  <a:noFill/>
                </a:ln>
                <a:solidFill>
                  <a:srgbClr val="F27E00"/>
                </a:solidFill>
              </a:rPr>
              <a:t>8</a:t>
            </a:r>
            <a:r>
              <a:rPr lang="ru-RU" sz="4000" b="0" spc="0" dirty="0" smtClean="0">
                <a:ln>
                  <a:noFill/>
                </a:ln>
                <a:solidFill>
                  <a:srgbClr val="F27E00"/>
                </a:solidFill>
              </a:rPr>
              <a:t>%</a:t>
            </a:r>
            <a:endParaRPr lang="ru-RU" sz="4800" b="0" spc="0" dirty="0">
              <a:ln>
                <a:noFill/>
              </a:ln>
              <a:solidFill>
                <a:srgbClr val="F27E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79512" y="1481281"/>
            <a:ext cx="4104456" cy="3858413"/>
            <a:chOff x="179512" y="1016134"/>
            <a:chExt cx="4104456" cy="3858413"/>
          </a:xfrm>
        </p:grpSpPr>
        <p:graphicFrame>
          <p:nvGraphicFramePr>
            <p:cNvPr id="58" name="Диаграмма 57"/>
            <p:cNvGraphicFramePr/>
            <p:nvPr>
              <p:extLst>
                <p:ext uri="{D42A27DB-BD31-4B8C-83A1-F6EECF244321}">
                  <p14:modId xmlns:p14="http://schemas.microsoft.com/office/powerpoint/2010/main" val="1721109466"/>
                </p:ext>
              </p:extLst>
            </p:nvPr>
          </p:nvGraphicFramePr>
          <p:xfrm>
            <a:off x="179512" y="1016134"/>
            <a:ext cx="4104456" cy="38584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0" name="Прямоугольник 59"/>
            <p:cNvSpPr/>
            <p:nvPr/>
          </p:nvSpPr>
          <p:spPr>
            <a:xfrm>
              <a:off x="3108995" y="1656112"/>
              <a:ext cx="11652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spc="50" dirty="0" smtClean="0">
                  <a:ln w="11430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-0,1%</a:t>
              </a:r>
              <a:endPara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051720" y="1967319"/>
              <a:ext cx="900000" cy="2196000"/>
            </a:xfrm>
            <a:prstGeom prst="rect">
              <a:avLst/>
            </a:prstGeom>
            <a:solidFill>
              <a:srgbClr val="9FB4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2087984" y="1967319"/>
              <a:ext cx="8274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1935,2</a:t>
              </a:r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1331640" y="1854000"/>
              <a:ext cx="198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771640" y="1974723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>
              <a:off x="3108995" y="1844848"/>
              <a:ext cx="0" cy="14400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79912" y="1156820"/>
            <a:ext cx="18644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на 1 000 населения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4745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 txBox="1">
            <a:spLocks/>
          </p:cNvSpPr>
          <p:nvPr/>
        </p:nvSpPr>
        <p:spPr>
          <a:xfrm>
            <a:off x="-36512" y="-27384"/>
            <a:ext cx="9200762" cy="612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Трудоспособное население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3368400" y="492792"/>
            <a:ext cx="2246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/>
              <a:t>Смертность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83548" y="1381339"/>
            <a:ext cx="3512130" cy="71218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400" dirty="0" smtClean="0"/>
              <a:t>болезни системы кровообращения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83548" y="2332659"/>
            <a:ext cx="3629012" cy="46166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2400" dirty="0" smtClean="0"/>
              <a:t>внешние </a:t>
            </a:r>
            <a:r>
              <a:rPr lang="ru-RU" sz="2400" dirty="0"/>
              <a:t>причины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83548" y="3157846"/>
            <a:ext cx="3541932" cy="46166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2400" dirty="0" smtClean="0"/>
              <a:t>новообразования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937076" y="1280954"/>
            <a:ext cx="2003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defRPr sz="4800" b="0" spc="0">
                <a:ln>
                  <a:noFill/>
                </a:ln>
                <a:solidFill>
                  <a:srgbClr val="F27E00"/>
                </a:solidFill>
              </a:defRPr>
            </a:lvl1pPr>
          </a:lstStyle>
          <a:p>
            <a:r>
              <a:rPr lang="ru-RU" dirty="0" smtClean="0"/>
              <a:t>30%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937076" y="2060848"/>
            <a:ext cx="2003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defRPr sz="4800" b="0" spc="0">
                <a:ln>
                  <a:noFill/>
                </a:ln>
                <a:solidFill>
                  <a:srgbClr val="F27E00"/>
                </a:solidFill>
              </a:defRPr>
            </a:lvl1pPr>
          </a:lstStyle>
          <a:p>
            <a:r>
              <a:rPr lang="ru-RU" dirty="0" smtClean="0"/>
              <a:t>28%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937076" y="2886035"/>
            <a:ext cx="2003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defRPr sz="4800" b="0" spc="0">
                <a:ln>
                  <a:noFill/>
                </a:ln>
                <a:solidFill>
                  <a:srgbClr val="F27E00"/>
                </a:solidFill>
              </a:defRPr>
            </a:lvl1pPr>
          </a:lstStyle>
          <a:p>
            <a:r>
              <a:rPr lang="ru-RU" dirty="0" smtClean="0"/>
              <a:t>12%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65747" y="4644872"/>
            <a:ext cx="1941878" cy="512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1600"/>
              </a:lnSpc>
            </a:pPr>
            <a:r>
              <a:rPr lang="ru-RU" dirty="0"/>
              <a:t>Болезни системы </a:t>
            </a:r>
            <a:br>
              <a:rPr lang="ru-RU" dirty="0"/>
            </a:br>
            <a:r>
              <a:rPr lang="ru-RU" dirty="0"/>
              <a:t>кровообращения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95536" y="5321533"/>
            <a:ext cx="2012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/>
              <a:t>Внешние причины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48434" y="5897597"/>
            <a:ext cx="1959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/>
              <a:t>Новообразования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564703" y="5176523"/>
            <a:ext cx="2890963" cy="51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600"/>
              </a:lnSpc>
            </a:pPr>
            <a:r>
              <a:rPr lang="ru-RU" dirty="0"/>
              <a:t>Болезни системы </a:t>
            </a:r>
            <a:br>
              <a:rPr lang="ru-RU" dirty="0"/>
            </a:br>
            <a:r>
              <a:rPr lang="ru-RU" dirty="0"/>
              <a:t>кровообращения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4468107" y="4712077"/>
            <a:ext cx="2995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Внешние причины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605458" y="5803195"/>
            <a:ext cx="2846862" cy="51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600"/>
              </a:lnSpc>
            </a:pPr>
            <a:r>
              <a:rPr lang="ru-RU" dirty="0"/>
              <a:t>Причины, обусловленные алкоголем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705801" y="908720"/>
            <a:ext cx="3716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на 100 000 соответствующего населения</a:t>
            </a:r>
            <a:endParaRPr lang="ru-R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2456813" y="4623912"/>
            <a:ext cx="111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defRPr sz="6600" b="1" spc="50">
                <a:ln w="11430">
                  <a:noFill/>
                </a:ln>
                <a:solidFill>
                  <a:srgbClr val="00AAE6"/>
                </a:solidFill>
              </a:defRPr>
            </a:lvl1pPr>
          </a:lstStyle>
          <a:p>
            <a:pPr algn="l"/>
            <a:r>
              <a:rPr lang="ru-RU" sz="2800" dirty="0">
                <a:solidFill>
                  <a:srgbClr val="F27E00"/>
                </a:solidFill>
              </a:rPr>
              <a:t>180,5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61320" y="5229200"/>
            <a:ext cx="111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 b="1" spc="50">
                <a:ln w="11430">
                  <a:noFill/>
                </a:ln>
                <a:solidFill>
                  <a:srgbClr val="F27E00"/>
                </a:solidFill>
              </a:defRPr>
            </a:lvl1pPr>
          </a:lstStyle>
          <a:p>
            <a:r>
              <a:rPr lang="ru-RU" dirty="0"/>
              <a:t>155,3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27475" y="5834488"/>
            <a:ext cx="111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 b="1" spc="50">
                <a:ln w="11430">
                  <a:noFill/>
                </a:ln>
                <a:solidFill>
                  <a:srgbClr val="F27E00"/>
                </a:solidFill>
              </a:defRPr>
            </a:lvl1pPr>
          </a:lstStyle>
          <a:p>
            <a:r>
              <a:rPr lang="ru-RU" dirty="0"/>
              <a:t>75,2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15774" y="5171073"/>
            <a:ext cx="1151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 b="1" spc="50">
                <a:ln w="11430">
                  <a:noFill/>
                </a:ln>
                <a:solidFill>
                  <a:srgbClr val="F27E00"/>
                </a:solidFill>
              </a:defRPr>
            </a:lvl1pPr>
          </a:lstStyle>
          <a:p>
            <a:r>
              <a:rPr lang="ru-RU" dirty="0"/>
              <a:t>263,0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40576" y="4635133"/>
            <a:ext cx="1151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 b="1" spc="50">
                <a:ln w="11430">
                  <a:noFill/>
                </a:ln>
                <a:solidFill>
                  <a:srgbClr val="F27E00"/>
                </a:solidFill>
              </a:defRPr>
            </a:lvl1pPr>
          </a:lstStyle>
          <a:p>
            <a:r>
              <a:rPr lang="ru-RU" dirty="0"/>
              <a:t>275,3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40576" y="5786100"/>
            <a:ext cx="1151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 b="1" spc="50">
                <a:ln w="11430">
                  <a:noFill/>
                </a:ln>
                <a:solidFill>
                  <a:srgbClr val="F27E00"/>
                </a:solidFill>
              </a:defRPr>
            </a:lvl1pPr>
          </a:lstStyle>
          <a:p>
            <a:r>
              <a:rPr lang="ru-RU" dirty="0"/>
              <a:t>99,2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9926" y="950021"/>
            <a:ext cx="33123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96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pPr algn="ctr"/>
            <a:r>
              <a:rPr lang="ru-RU" sz="8000" dirty="0"/>
              <a:t>649,9</a:t>
            </a:r>
          </a:p>
        </p:txBody>
      </p:sp>
      <p:pic>
        <p:nvPicPr>
          <p:cNvPr id="29" name="Picture 4" descr="E:\картинки\city33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977441" y="3455229"/>
            <a:ext cx="1072077" cy="1099202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</p:spPr>
      </p:pic>
      <p:pic>
        <p:nvPicPr>
          <p:cNvPr id="30" name="Picture 5" descr="E:\картинки\house112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6324502" y="3789040"/>
            <a:ext cx="936105" cy="955625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83831" y="3851353"/>
            <a:ext cx="16561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96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sz="4800" dirty="0" smtClean="0"/>
              <a:t>598,4</a:t>
            </a:r>
            <a:endParaRPr lang="ru-RU" sz="4800" dirty="0"/>
          </a:p>
        </p:txBody>
      </p:sp>
      <p:sp>
        <p:nvSpPr>
          <p:cNvPr id="33" name="TextBox 32"/>
          <p:cNvSpPr txBox="1"/>
          <p:nvPr/>
        </p:nvSpPr>
        <p:spPr>
          <a:xfrm>
            <a:off x="7264770" y="3937724"/>
            <a:ext cx="16561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96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sz="4800" dirty="0" smtClean="0"/>
              <a:t>818,2</a:t>
            </a:r>
            <a:endParaRPr lang="ru-RU" sz="4800" dirty="0"/>
          </a:p>
        </p:txBody>
      </p:sp>
      <p:sp>
        <p:nvSpPr>
          <p:cNvPr id="34" name="TextBox 33"/>
          <p:cNvSpPr txBox="1"/>
          <p:nvPr/>
        </p:nvSpPr>
        <p:spPr>
          <a:xfrm>
            <a:off x="1018868" y="2147992"/>
            <a:ext cx="31939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62050">
              <a:defRPr/>
            </a:pPr>
            <a:r>
              <a:rPr lang="ru-RU" sz="2800" dirty="0" smtClean="0"/>
              <a:t>РФ </a:t>
            </a:r>
            <a:r>
              <a:rPr lang="ru-RU" sz="2800" dirty="0"/>
              <a:t>– </a:t>
            </a:r>
            <a:r>
              <a:rPr lang="ru-RU" sz="2800" dirty="0" smtClean="0"/>
              <a:t>517,6</a:t>
            </a:r>
          </a:p>
          <a:p>
            <a:pPr defTabSz="1162050">
              <a:defRPr/>
            </a:pPr>
            <a:r>
              <a:rPr lang="ru-RU" sz="2800" dirty="0" smtClean="0"/>
              <a:t>ПФО </a:t>
            </a:r>
            <a:r>
              <a:rPr lang="ru-RU" sz="2800" dirty="0"/>
              <a:t>– </a:t>
            </a:r>
            <a:r>
              <a:rPr lang="ru-RU" sz="2800" dirty="0" smtClean="0"/>
              <a:t>555,1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7322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772000" y="616406"/>
            <a:ext cx="4001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/>
              <a:t>Заболеваемость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-36512" y="0"/>
            <a:ext cx="9200762" cy="54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Трудоспособное население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899262" y="2021939"/>
            <a:ext cx="3425266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органов </a:t>
            </a:r>
            <a:r>
              <a:rPr lang="ru-RU" sz="2400" dirty="0"/>
              <a:t>дыхания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899262" y="3340834"/>
            <a:ext cx="3413063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мочеполовой </a:t>
            </a:r>
            <a:r>
              <a:rPr lang="ru-RU" sz="2400" dirty="0"/>
              <a:t>системы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899262" y="4565914"/>
            <a:ext cx="3376076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dirty="0" smtClean="0"/>
              <a:t>болезни костно-мышечной системы 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4330612" y="1891754"/>
            <a:ext cx="15375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 smtClean="0">
                <a:ln>
                  <a:noFill/>
                </a:ln>
                <a:solidFill>
                  <a:srgbClr val="F27E00"/>
                </a:solidFill>
              </a:rPr>
              <a:t>16%</a:t>
            </a:r>
            <a:endParaRPr lang="ru-RU" sz="4800" b="0" spc="0" dirty="0">
              <a:ln>
                <a:noFill/>
              </a:ln>
              <a:solidFill>
                <a:srgbClr val="F27E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54372" y="3180983"/>
            <a:ext cx="1513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>
                <a:ln>
                  <a:noFill/>
                </a:ln>
                <a:solidFill>
                  <a:srgbClr val="F27E00"/>
                </a:solidFill>
              </a:rPr>
              <a:t>11%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4372" y="4470211"/>
            <a:ext cx="1513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6600" b="1" spc="5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defRPr>
            </a:lvl1pPr>
          </a:lstStyle>
          <a:p>
            <a:pPr algn="r"/>
            <a:r>
              <a:rPr lang="ru-RU" sz="4800" b="0" spc="0" dirty="0">
                <a:ln>
                  <a:noFill/>
                </a:ln>
                <a:solidFill>
                  <a:srgbClr val="F27E00"/>
                </a:solidFill>
              </a:rPr>
              <a:t>10%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-121834" y="1661899"/>
            <a:ext cx="5062029" cy="3355464"/>
            <a:chOff x="-121834" y="1268760"/>
            <a:chExt cx="5062029" cy="3355464"/>
          </a:xfrm>
        </p:grpSpPr>
        <p:graphicFrame>
          <p:nvGraphicFramePr>
            <p:cNvPr id="42" name="Диаграмма 41"/>
            <p:cNvGraphicFramePr/>
            <p:nvPr>
              <p:extLst>
                <p:ext uri="{D42A27DB-BD31-4B8C-83A1-F6EECF244321}">
                  <p14:modId xmlns:p14="http://schemas.microsoft.com/office/powerpoint/2010/main" val="1681667542"/>
                </p:ext>
              </p:extLst>
            </p:nvPr>
          </p:nvGraphicFramePr>
          <p:xfrm>
            <a:off x="-121834" y="1268760"/>
            <a:ext cx="5062029" cy="33554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4" name="Прямоугольник 43"/>
            <p:cNvSpPr/>
            <p:nvPr/>
          </p:nvSpPr>
          <p:spPr>
            <a:xfrm>
              <a:off x="3207735" y="2207516"/>
              <a:ext cx="10801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spc="50" dirty="0">
                  <a:ln w="11430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+7%</a:t>
              </a:r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 flipV="1">
              <a:off x="3203848" y="1743904"/>
              <a:ext cx="0" cy="151200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275269" y="3261708"/>
              <a:ext cx="211644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2591840" y="1728000"/>
              <a:ext cx="79986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30326" y="1136331"/>
            <a:ext cx="35077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на 1 000 соответствующего населения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6991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55319" y="4592626"/>
            <a:ext cx="29867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96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sz="8000" dirty="0"/>
              <a:t>691,9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80528" y="3716870"/>
            <a:ext cx="438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/>
              <a:t>Смертность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-303188" y="908720"/>
            <a:ext cx="438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/>
              <a:t>Заболеваемость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14347" y="1628099"/>
            <a:ext cx="29867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dirty="0">
                <a:solidFill>
                  <a:srgbClr val="9FB43C"/>
                </a:solidFill>
              </a:rPr>
              <a:t>244,6</a:t>
            </a:r>
          </a:p>
        </p:txBody>
      </p:sp>
      <p:grpSp>
        <p:nvGrpSpPr>
          <p:cNvPr id="7" name="Группа 60"/>
          <p:cNvGrpSpPr/>
          <p:nvPr/>
        </p:nvGrpSpPr>
        <p:grpSpPr>
          <a:xfrm>
            <a:off x="5148064" y="4042680"/>
            <a:ext cx="3854015" cy="1653726"/>
            <a:chOff x="5568707" y="4496571"/>
            <a:chExt cx="3724056" cy="1653726"/>
          </a:xfrm>
        </p:grpSpPr>
        <p:sp>
          <p:nvSpPr>
            <p:cNvPr id="65" name="TextBox 64"/>
            <p:cNvSpPr txBox="1"/>
            <p:nvPr/>
          </p:nvSpPr>
          <p:spPr>
            <a:xfrm>
              <a:off x="5620356" y="4496571"/>
              <a:ext cx="3672407" cy="57888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/>
                <a:t>Снижение смертности</a:t>
              </a:r>
              <a:endParaRPr lang="ru-RU" sz="28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568707" y="5503311"/>
              <a:ext cx="3718248" cy="57888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/>
                <a:t>о</a:t>
              </a:r>
              <a:r>
                <a:rPr lang="ru-RU" sz="2800" dirty="0" smtClean="0"/>
                <a:t>т инфарктов</a:t>
              </a:r>
              <a:endParaRPr lang="ru-RU" sz="28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568707" y="4963964"/>
              <a:ext cx="3724056" cy="57888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/>
                <a:t>о</a:t>
              </a:r>
              <a:r>
                <a:rPr lang="ru-RU" sz="2800" dirty="0" smtClean="0"/>
                <a:t>т инсультов</a:t>
              </a:r>
              <a:endParaRPr lang="ru-RU" sz="2800" dirty="0"/>
            </a:p>
          </p:txBody>
        </p:sp>
        <p:sp>
          <p:nvSpPr>
            <p:cNvPr id="68" name="Прямоугольник 50"/>
            <p:cNvSpPr/>
            <p:nvPr/>
          </p:nvSpPr>
          <p:spPr>
            <a:xfrm>
              <a:off x="7777475" y="5503311"/>
              <a:ext cx="1136367" cy="646986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dirty="0" smtClean="0"/>
                <a:t>– 9 %</a:t>
              </a:r>
              <a:endParaRPr lang="ru-RU" sz="3200" dirty="0"/>
            </a:p>
          </p:txBody>
        </p:sp>
        <p:sp>
          <p:nvSpPr>
            <p:cNvPr id="69" name="Прямоугольник 56"/>
            <p:cNvSpPr/>
            <p:nvPr/>
          </p:nvSpPr>
          <p:spPr>
            <a:xfrm>
              <a:off x="7777475" y="4951605"/>
              <a:ext cx="1136367" cy="646986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dirty="0" smtClean="0"/>
                <a:t>– 2 %</a:t>
              </a:r>
              <a:endParaRPr lang="ru-RU" sz="3200" dirty="0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5292080" y="1630725"/>
            <a:ext cx="2304256" cy="105560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2800" b="0" dirty="0">
                <a:solidFill>
                  <a:schemeClr val="tx1"/>
                </a:solidFill>
              </a:rPr>
              <a:t>Выявление  АГ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7646746" y="1655282"/>
            <a:ext cx="1479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9FB43C"/>
                </a:solidFill>
              </a:rPr>
              <a:t>в 1,5 раза</a:t>
            </a:r>
          </a:p>
        </p:txBody>
      </p:sp>
      <p:pic>
        <p:nvPicPr>
          <p:cNvPr id="33" name="Picture 3" descr="C:\Users\egorova.MIAC\Desktop\AI\Human-body-system-collection\кровь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86" y="620688"/>
            <a:ext cx="2458429" cy="612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827577" y="1322289"/>
            <a:ext cx="2131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1 000 населения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856842" y="4140489"/>
            <a:ext cx="2312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100 000 населения</a:t>
            </a:r>
            <a:endParaRPr lang="ru-RU" dirty="0"/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-36512" y="0"/>
            <a:ext cx="9200762" cy="54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Болезни системы кровообращения</a:t>
            </a:r>
          </a:p>
        </p:txBody>
      </p:sp>
      <p:sp>
        <p:nvSpPr>
          <p:cNvPr id="3" name="Стрелка вверх 2"/>
          <p:cNvSpPr/>
          <p:nvPr/>
        </p:nvSpPr>
        <p:spPr>
          <a:xfrm>
            <a:off x="7509875" y="1672152"/>
            <a:ext cx="144016" cy="852102"/>
          </a:xfrm>
          <a:prstGeom prst="upArrow">
            <a:avLst/>
          </a:prstGeom>
          <a:solidFill>
            <a:srgbClr val="9FB400"/>
          </a:solidFill>
          <a:ln>
            <a:solidFill>
              <a:srgbClr val="9F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88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9032" y="5152560"/>
            <a:ext cx="25186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80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dirty="0"/>
              <a:t>195,6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6512" y="4336954"/>
            <a:ext cx="438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F81BD">
                    <a:lumMod val="50000"/>
                  </a:srgbClr>
                </a:solidFill>
              </a:rPr>
              <a:t>Смертность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870761"/>
            <a:ext cx="438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/>
              <a:t>Заболеваемость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25806" y="1771655"/>
            <a:ext cx="19992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dirty="0">
                <a:solidFill>
                  <a:srgbClr val="9FB43C"/>
                </a:solidFill>
              </a:rPr>
              <a:t>53,2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563869" y="870761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F81BD">
                    <a:lumMod val="50000"/>
                  </a:srgbClr>
                </a:solidFill>
              </a:rPr>
              <a:t>5-ти летняя выживаемость,  %</a:t>
            </a:r>
          </a:p>
        </p:txBody>
      </p:sp>
      <p:graphicFrame>
        <p:nvGraphicFramePr>
          <p:cNvPr id="37" name="Диаграмма 36"/>
          <p:cNvGraphicFramePr/>
          <p:nvPr>
            <p:extLst>
              <p:ext uri="{D42A27DB-BD31-4B8C-83A1-F6EECF244321}">
                <p14:modId xmlns:p14="http://schemas.microsoft.com/office/powerpoint/2010/main" val="1909788250"/>
              </p:ext>
            </p:extLst>
          </p:nvPr>
        </p:nvGraphicFramePr>
        <p:xfrm>
          <a:off x="4860032" y="1571087"/>
          <a:ext cx="3479478" cy="2969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Box 13"/>
          <p:cNvSpPr txBox="1"/>
          <p:nvPr/>
        </p:nvSpPr>
        <p:spPr>
          <a:xfrm>
            <a:off x="8181037" y="2489819"/>
            <a:ext cx="1008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z="2400" dirty="0">
                <a:solidFill>
                  <a:srgbClr val="9FB43C"/>
                </a:solidFill>
              </a:rPr>
              <a:t>+0,5%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-36512" y="0"/>
            <a:ext cx="9200762" cy="54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Новообразования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3869" y="4860174"/>
            <a:ext cx="3384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435100"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sz="2800" dirty="0" smtClean="0">
                <a:solidFill>
                  <a:schemeClr val="tx1"/>
                </a:solidFill>
              </a:rPr>
              <a:t>РФ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204,3  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ПФО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195,5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8241435" y="2132101"/>
            <a:ext cx="0" cy="117710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312856" y="3315007"/>
            <a:ext cx="211644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651543" y="2160000"/>
            <a:ext cx="79986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088964" y="1340768"/>
            <a:ext cx="2078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1 000 населения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82488" y="4787860"/>
            <a:ext cx="2312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100 000 населения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45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296" y="1673995"/>
            <a:ext cx="37369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dirty="0">
                <a:solidFill>
                  <a:srgbClr val="9FB43C"/>
                </a:solidFill>
              </a:rPr>
              <a:t>159,4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4176314"/>
            <a:ext cx="43204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80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dirty="0"/>
              <a:t>89,4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102" y="908720"/>
            <a:ext cx="273427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/>
              <a:t>Заболеваемость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89398" y="3350811"/>
            <a:ext cx="438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F81BD">
                    <a:lumMod val="50000"/>
                  </a:srgbClr>
                </a:solidFill>
              </a:rPr>
              <a:t>Смертность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-36512" y="0"/>
            <a:ext cx="9200762" cy="54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Болезни системы пищеварения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0591" y="1247274"/>
            <a:ext cx="2078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1 000 населения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953571" y="3806982"/>
            <a:ext cx="2312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100 000 населения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179493" y="5499753"/>
            <a:ext cx="3384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435100"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sz="2800" dirty="0" smtClean="0">
                <a:solidFill>
                  <a:schemeClr val="tx1"/>
                </a:solidFill>
              </a:rPr>
              <a:t>РФ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67,0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ПФО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73,2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79405" y="5084254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Язва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49876" y="4505615"/>
            <a:ext cx="16201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ru-RU" sz="1100" dirty="0" smtClean="0"/>
              <a:t>Поджелудочная железа</a:t>
            </a:r>
            <a:endParaRPr lang="ru-RU" sz="1100" dirty="0"/>
          </a:p>
        </p:txBody>
      </p:sp>
      <p:graphicFrame>
        <p:nvGraphicFramePr>
          <p:cNvPr id="36" name="Диаграмма 35"/>
          <p:cNvGraphicFramePr/>
          <p:nvPr>
            <p:extLst>
              <p:ext uri="{D42A27DB-BD31-4B8C-83A1-F6EECF244321}">
                <p14:modId xmlns:p14="http://schemas.microsoft.com/office/powerpoint/2010/main" val="837883995"/>
              </p:ext>
            </p:extLst>
          </p:nvPr>
        </p:nvGraphicFramePr>
        <p:xfrm>
          <a:off x="3707958" y="3991648"/>
          <a:ext cx="2560206" cy="241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988061" y="477168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37%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4" name="Выноска 2 43"/>
          <p:cNvSpPr/>
          <p:nvPr/>
        </p:nvSpPr>
        <p:spPr>
          <a:xfrm>
            <a:off x="5868144" y="3103063"/>
            <a:ext cx="1872208" cy="1103556"/>
          </a:xfrm>
          <a:prstGeom prst="borderCallout2">
            <a:avLst>
              <a:gd name="adj1" fmla="val 393"/>
              <a:gd name="adj2" fmla="val -238"/>
              <a:gd name="adj3" fmla="val 100130"/>
              <a:gd name="adj4" fmla="val -395"/>
              <a:gd name="adj5" fmla="val 132052"/>
              <a:gd name="adj6" fmla="val -17205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циррозы, вызванные суррогатными отравлениями,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хроническим алкоголизмом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7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1" name="TextBox 4"/>
          <p:cNvSpPr txBox="1">
            <a:spLocks noChangeArrowheads="1"/>
          </p:cNvSpPr>
          <p:nvPr/>
        </p:nvSpPr>
        <p:spPr bwMode="auto">
          <a:xfrm>
            <a:off x="437458" y="980699"/>
            <a:ext cx="8593628" cy="707886"/>
          </a:xfrm>
          <a:prstGeom prst="rect">
            <a:avLst/>
          </a:prstGeom>
          <a:solidFill>
            <a:srgbClr val="FF0000">
              <a:alpha val="8000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solidFill>
                  <a:prstClr val="black"/>
                </a:solidFill>
              </a:rPr>
              <a:t>Незаконный оборот </a:t>
            </a:r>
            <a:r>
              <a:rPr lang="ru-RU" altLang="ru-RU" sz="2000" b="1" dirty="0" smtClean="0">
                <a:solidFill>
                  <a:srgbClr val="FF0000"/>
                </a:solidFill>
              </a:rPr>
              <a:t>наркотических и </a:t>
            </a:r>
            <a:r>
              <a:rPr lang="ru-RU" altLang="ru-RU" sz="2000" b="1" dirty="0" err="1" smtClean="0">
                <a:solidFill>
                  <a:srgbClr val="FF0000"/>
                </a:solidFill>
              </a:rPr>
              <a:t>психоактивных</a:t>
            </a:r>
            <a:r>
              <a:rPr lang="ru-RU" altLang="ru-RU" sz="2000" b="1" dirty="0" smtClean="0">
                <a:solidFill>
                  <a:srgbClr val="FF0000"/>
                </a:solidFill>
              </a:rPr>
              <a:t> </a:t>
            </a:r>
            <a:r>
              <a:rPr lang="ru-RU" altLang="ru-RU" sz="2000" dirty="0" smtClean="0">
                <a:solidFill>
                  <a:prstClr val="black"/>
                </a:solidFill>
              </a:rPr>
              <a:t>веществ на территории Пермского края, 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91006" y="1258897"/>
            <a:ext cx="8707429" cy="429688"/>
          </a:xfrm>
          <a:prstGeom prst="rect">
            <a:avLst/>
          </a:prstGeom>
        </p:spPr>
        <p:txBody>
          <a:bodyPr vert="horz" lIns="91427" tIns="45713" rIns="91427" bIns="45713" rtlCol="0" anchor="ctr">
            <a:noAutofit/>
          </a:bodyPr>
          <a:lstStyle>
            <a:lvl1pPr algn="ctr" defTabSz="91427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i="1" dirty="0">
              <a:solidFill>
                <a:prstClr val="black"/>
              </a:solidFill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323578" y="4136721"/>
            <a:ext cx="8593628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dirty="0" smtClean="0">
              <a:solidFill>
                <a:prstClr val="black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FF0000"/>
                </a:solidFill>
              </a:rPr>
              <a:t>2)</a:t>
            </a:r>
            <a:r>
              <a:rPr lang="ru-RU" altLang="ru-RU" sz="2000" dirty="0" smtClean="0">
                <a:solidFill>
                  <a:prstClr val="black"/>
                </a:solidFill>
              </a:rPr>
              <a:t> Заболеваемость </a:t>
            </a:r>
            <a:r>
              <a:rPr lang="ru-RU" altLang="ru-RU" sz="2000" b="1" dirty="0" smtClean="0">
                <a:solidFill>
                  <a:srgbClr val="FF0000"/>
                </a:solidFill>
              </a:rPr>
              <a:t>ВИЧ-инфекцией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 smtClean="0"/>
              <a:t>ПК- 122,2, РФ – 70,6, ПФО – 68,7 </a:t>
            </a:r>
            <a:endParaRPr lang="ru-RU" altLang="ru-RU" sz="2000" i="1" dirty="0"/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323529" y="5355924"/>
            <a:ext cx="8574906" cy="132343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dirty="0" smtClean="0">
              <a:solidFill>
                <a:prstClr val="black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prstClr val="black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FF0000"/>
                </a:solidFill>
              </a:rPr>
              <a:t>3)</a:t>
            </a:r>
            <a:r>
              <a:rPr lang="ru-RU" altLang="ru-RU" sz="2000" dirty="0" smtClean="0">
                <a:solidFill>
                  <a:prstClr val="black"/>
                </a:solidFill>
              </a:rPr>
              <a:t> Заболеваемость </a:t>
            </a:r>
            <a:r>
              <a:rPr lang="ru-RU" altLang="ru-RU" sz="2000" b="1" dirty="0" smtClean="0">
                <a:solidFill>
                  <a:srgbClr val="FF0000"/>
                </a:solidFill>
              </a:rPr>
              <a:t>туберкулезом ВИЧ-инфицированных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2000" i="1" dirty="0"/>
              <a:t>ПК- </a:t>
            </a:r>
            <a:r>
              <a:rPr lang="ru-RU" altLang="ru-RU" sz="2000" i="1" dirty="0" smtClean="0"/>
              <a:t>24,4, </a:t>
            </a:r>
            <a:r>
              <a:rPr lang="ru-RU" altLang="ru-RU" sz="2000" i="1" dirty="0"/>
              <a:t>РФ – </a:t>
            </a:r>
            <a:r>
              <a:rPr lang="ru-RU" altLang="ru-RU" sz="2000" i="1" dirty="0" smtClean="0"/>
              <a:t>8,8, </a:t>
            </a:r>
            <a:r>
              <a:rPr lang="ru-RU" altLang="ru-RU" sz="2000" i="1" dirty="0"/>
              <a:t>ПФО – </a:t>
            </a:r>
            <a:r>
              <a:rPr lang="ru-RU" altLang="ru-RU" sz="2000" i="1" dirty="0" smtClean="0"/>
              <a:t>19,1 </a:t>
            </a:r>
            <a:endParaRPr lang="ru-RU" altLang="ru-RU" sz="2000" i="1" dirty="0"/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3170788" y="3834824"/>
            <a:ext cx="2193474" cy="504825"/>
          </a:xfrm>
          <a:prstGeom prst="downArrow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 Через 1 </a:t>
            </a:r>
            <a:r>
              <a:rPr lang="ru-RU" sz="1600" b="1" dirty="0">
                <a:solidFill>
                  <a:prstClr val="black"/>
                </a:solidFill>
                <a:cs typeface="Arial" panose="020B0604020202020204" pitchFamily="34" charset="0"/>
              </a:rPr>
              <a:t>год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3187167" y="5373216"/>
            <a:ext cx="2193474" cy="503238"/>
          </a:xfrm>
          <a:prstGeom prst="downArrow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Через 6,4 </a:t>
            </a:r>
            <a:r>
              <a:rPr lang="ru-RU" sz="1600" b="1" dirty="0">
                <a:solidFill>
                  <a:prstClr val="black"/>
                </a:solidFill>
                <a:cs typeface="Arial" panose="020B0604020202020204" pitchFamily="34" charset="0"/>
              </a:rPr>
              <a:t>года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071596" y="1748664"/>
            <a:ext cx="341943" cy="54565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4112933" y="5049289"/>
            <a:ext cx="341943" cy="32392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6512" y="0"/>
            <a:ext cx="9036496" cy="980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300" kern="0" dirty="0">
                <a:solidFill>
                  <a:schemeClr val="tx1"/>
                </a:solidFill>
              </a:rPr>
              <a:t>На территории Пермского края установлено временное соотношение ведущих эпидемических процессов социально-значимых заболеваний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323528" y="2420888"/>
            <a:ext cx="8574907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 dirty="0" smtClean="0">
              <a:solidFill>
                <a:prstClr val="black"/>
              </a:solidFill>
            </a:endParaRPr>
          </a:p>
          <a:p>
            <a:pPr algn="ctr" eaLnBrk="1" hangingPunct="1">
              <a:spcBef>
                <a:spcPct val="0"/>
              </a:spcBef>
              <a:buClr>
                <a:srgbClr val="C00000"/>
              </a:buClr>
              <a:buNone/>
            </a:pPr>
            <a:r>
              <a:rPr lang="ru-RU" altLang="ru-RU" sz="2000" b="1" dirty="0" smtClean="0">
                <a:solidFill>
                  <a:srgbClr val="FF0000"/>
                </a:solidFill>
              </a:rPr>
              <a:t>1) </a:t>
            </a:r>
            <a:r>
              <a:rPr lang="ru-RU" altLang="ru-RU" sz="2000" dirty="0" smtClean="0">
                <a:solidFill>
                  <a:prstClr val="black"/>
                </a:solidFill>
              </a:rPr>
              <a:t>Заболеваемость </a:t>
            </a:r>
            <a:r>
              <a:rPr lang="ru-RU" altLang="ru-RU" sz="2000" b="1" dirty="0" smtClean="0">
                <a:solidFill>
                  <a:srgbClr val="FF0000"/>
                </a:solidFill>
              </a:rPr>
              <a:t>наркоманией</a:t>
            </a:r>
          </a:p>
          <a:p>
            <a:pPr algn="ctr" eaLnBrk="1" hangingPunct="1">
              <a:spcBef>
                <a:spcPct val="0"/>
              </a:spcBef>
              <a:buClr>
                <a:srgbClr val="C00000"/>
              </a:buClr>
              <a:buNone/>
            </a:pPr>
            <a:r>
              <a:rPr lang="ru-RU" altLang="ru-RU" sz="2000" dirty="0" smtClean="0"/>
              <a:t>ПК – 1818,7 ; РФ - 1642,3; ПФО – 1965,4</a:t>
            </a:r>
            <a:endParaRPr lang="ru-RU" altLang="ru-RU" sz="2000" dirty="0"/>
          </a:p>
        </p:txBody>
      </p:sp>
      <p:sp>
        <p:nvSpPr>
          <p:cNvPr id="15" name="Выноска со стрелкой вниз 14"/>
          <p:cNvSpPr/>
          <p:nvPr/>
        </p:nvSpPr>
        <p:spPr>
          <a:xfrm>
            <a:off x="3170788" y="2348111"/>
            <a:ext cx="2193474" cy="504825"/>
          </a:xfrm>
          <a:prstGeom prst="downArrow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 Через 6 месяцев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4071597" y="3474784"/>
            <a:ext cx="341943" cy="36004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53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36920853"/>
              </p:ext>
            </p:extLst>
          </p:nvPr>
        </p:nvGraphicFramePr>
        <p:xfrm>
          <a:off x="-5928" y="566828"/>
          <a:ext cx="9149928" cy="3150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54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Социально-значимые заболевания. Туберкулез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3986" y="504451"/>
            <a:ext cx="281602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/>
              <a:t>Заболеваемость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15593" y="908720"/>
            <a:ext cx="2312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100 000 населения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27572" y="3758263"/>
            <a:ext cx="2000869" cy="52322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 smtClean="0"/>
              <a:t>Смертность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963042" y="4684493"/>
            <a:ext cx="25922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80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dirty="0"/>
              <a:t>8,3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02780" y="4286498"/>
            <a:ext cx="2312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100 000 населения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139952" y="4869160"/>
            <a:ext cx="3384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435100"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РФ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7,8  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   ПФО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5,9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4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715344" y="556065"/>
            <a:ext cx="273427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/>
              <a:t>Заболеваемость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8688"/>
            <a:ext cx="9144000" cy="54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Социально-значимые заболевания</a:t>
            </a:r>
            <a:r>
              <a:rPr lang="ru-RU" dirty="0" smtClean="0">
                <a:solidFill>
                  <a:schemeClr val="tx1"/>
                </a:solidFill>
              </a:rPr>
              <a:t>. ВИЧ-инфекция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5385" y="1268760"/>
            <a:ext cx="23164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96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sz="7200" dirty="0">
                <a:solidFill>
                  <a:srgbClr val="9FB400"/>
                </a:solidFill>
              </a:rPr>
              <a:t>122,2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26074" y="1040553"/>
            <a:ext cx="2312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100 000 населения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823636" y="1291262"/>
            <a:ext cx="34777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средний возраст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408270" y="1052736"/>
            <a:ext cx="2415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4800" dirty="0">
                <a:solidFill>
                  <a:srgbClr val="F27E00"/>
                </a:solidFill>
              </a:rPr>
              <a:t> 34 года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2060703"/>
            <a:ext cx="36449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неработающее </a:t>
            </a:r>
            <a:r>
              <a:rPr lang="ru-RU" sz="2400" dirty="0"/>
              <a:t>население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580112" y="2686280"/>
            <a:ext cx="13088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женщин</a:t>
            </a:r>
            <a:endParaRPr lang="ru-RU" sz="2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131840" y="1792564"/>
            <a:ext cx="2415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4800" dirty="0" smtClean="0">
                <a:solidFill>
                  <a:srgbClr val="F27E00"/>
                </a:solidFill>
              </a:rPr>
              <a:t>53%</a:t>
            </a:r>
            <a:endParaRPr lang="ru-RU" sz="4800" dirty="0">
              <a:solidFill>
                <a:srgbClr val="F27E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31840" y="2532392"/>
            <a:ext cx="2415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4800" dirty="0">
                <a:solidFill>
                  <a:srgbClr val="F27E00"/>
                </a:solidFill>
              </a:rPr>
              <a:t> </a:t>
            </a:r>
            <a:r>
              <a:rPr lang="ru-RU" sz="4800" dirty="0" smtClean="0">
                <a:solidFill>
                  <a:srgbClr val="F27E00"/>
                </a:solidFill>
              </a:rPr>
              <a:t>40% </a:t>
            </a:r>
            <a:endParaRPr lang="ru-RU" sz="4800" dirty="0">
              <a:solidFill>
                <a:srgbClr val="F27E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82045" y="3750994"/>
            <a:ext cx="2000869" cy="52322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F81BD">
                    <a:lumMod val="50000"/>
                  </a:srgbClr>
                </a:solidFill>
              </a:defRPr>
            </a:lvl1pPr>
          </a:lstStyle>
          <a:p>
            <a:r>
              <a:rPr lang="ru-RU" sz="2800" dirty="0" smtClean="0"/>
              <a:t>Смертность</a:t>
            </a:r>
            <a:endParaRPr lang="ru-RU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857331" y="4465095"/>
            <a:ext cx="25922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80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dirty="0" smtClean="0"/>
              <a:t>44,2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971599" y="4280429"/>
            <a:ext cx="2312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100 000 населения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131840" y="4649762"/>
            <a:ext cx="3384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435100"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РФ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20,8  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   ПФО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28,2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894" y="2409282"/>
            <a:ext cx="3384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435100"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РФ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70,6  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   ПФО </a:t>
            </a:r>
            <a:r>
              <a:rPr lang="ru-RU" sz="2800" dirty="0">
                <a:solidFill>
                  <a:schemeClr val="tx1"/>
                </a:solidFill>
              </a:rPr>
              <a:t>–</a:t>
            </a:r>
            <a:r>
              <a:rPr lang="ru-RU" sz="2800" dirty="0" smtClean="0">
                <a:solidFill>
                  <a:schemeClr val="tx1"/>
                </a:solidFill>
              </a:rPr>
              <a:t> 68,7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20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05366" y="1204530"/>
            <a:ext cx="19575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80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dirty="0"/>
              <a:t>90%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99802" y="2487247"/>
            <a:ext cx="19575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80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dirty="0"/>
              <a:t>90%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0111" y="3429000"/>
            <a:ext cx="19575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80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dirty="0"/>
              <a:t>90%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542" y="2378571"/>
            <a:ext cx="2897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диагностированных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3663315"/>
            <a:ext cx="32195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на лечении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68313" y="4512735"/>
            <a:ext cx="28973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 подавленной вирусной нагрузкой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8688"/>
            <a:ext cx="9144000" cy="54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Социально-значимые заболевания. ВИЧ-инфекция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26676770"/>
              </p:ext>
            </p:extLst>
          </p:nvPr>
        </p:nvGraphicFramePr>
        <p:xfrm>
          <a:off x="18256" y="847541"/>
          <a:ext cx="3619164" cy="200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5148064" y="950907"/>
            <a:ext cx="504056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dirty="0" smtClean="0">
                <a:ea typeface="Calibri" pitchFamily="34" charset="0"/>
                <a:cs typeface="Times New Roman" pitchFamily="18" charset="0"/>
              </a:rPr>
              <a:t>лиц старше трудоспособного</a:t>
            </a:r>
          </a:p>
          <a:p>
            <a:pPr fontAlgn="base">
              <a:spcBef>
                <a:spcPct val="0"/>
              </a:spcBef>
            </a:pPr>
            <a:r>
              <a:rPr lang="ru-RU" dirty="0">
                <a:ea typeface="Calibri" pitchFamily="34" charset="0"/>
                <a:cs typeface="Times New Roman" pitchFamily="18" charset="0"/>
              </a:rPr>
              <a:t>в</a:t>
            </a:r>
            <a:r>
              <a:rPr lang="ru-RU" dirty="0" smtClean="0">
                <a:ea typeface="Calibri" pitchFamily="34" charset="0"/>
                <a:cs typeface="Times New Roman" pitchFamily="18" charset="0"/>
              </a:rPr>
              <a:t>озраста</a:t>
            </a:r>
          </a:p>
          <a:p>
            <a:pPr fontAlgn="base">
              <a:spcBef>
                <a:spcPct val="0"/>
              </a:spcBef>
            </a:pPr>
            <a:endParaRPr lang="ru-RU" dirty="0" smtClean="0"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ts val="2400"/>
              </a:spcAft>
            </a:pPr>
            <a:r>
              <a:rPr lang="ru-RU" dirty="0" smtClean="0">
                <a:ea typeface="Calibri" pitchFamily="34" charset="0"/>
                <a:cs typeface="Times New Roman" pitchFamily="18" charset="0"/>
              </a:rPr>
              <a:t>лиц трудоспособного возраста </a:t>
            </a:r>
          </a:p>
          <a:p>
            <a:pPr fontAlgn="base">
              <a:spcBef>
                <a:spcPct val="0"/>
              </a:spcBef>
              <a:spcAft>
                <a:spcPts val="2400"/>
              </a:spcAft>
            </a:pPr>
            <a:r>
              <a:rPr lang="ru-RU" dirty="0" smtClean="0">
                <a:ea typeface="Calibri" pitchFamily="34" charset="0"/>
                <a:cs typeface="Times New Roman" pitchFamily="18" charset="0"/>
              </a:rPr>
              <a:t>детей в возрасте до 18 лет</a:t>
            </a:r>
            <a:endParaRPr lang="ru-RU" b="1" dirty="0" smtClean="0"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54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r>
              <a:rPr lang="ru-RU" sz="3600" dirty="0">
                <a:solidFill>
                  <a:schemeClr val="tx1"/>
                </a:solidFill>
              </a:rPr>
              <a:t>Инвалидность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05252" y="908720"/>
            <a:ext cx="8883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dirty="0">
                <a:solidFill>
                  <a:srgbClr val="F27E00"/>
                </a:solidFill>
                <a:ea typeface="Calibri" pitchFamily="34" charset="0"/>
                <a:cs typeface="Times New Roman" pitchFamily="18" charset="0"/>
              </a:rPr>
              <a:t>53% </a:t>
            </a:r>
            <a:endParaRPr lang="ru-RU" dirty="0">
              <a:solidFill>
                <a:srgbClr val="F27E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1734488"/>
            <a:ext cx="8883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dirty="0">
                <a:solidFill>
                  <a:srgbClr val="F27E00"/>
                </a:solidFill>
                <a:ea typeface="Calibri" pitchFamily="34" charset="0"/>
                <a:cs typeface="Times New Roman" pitchFamily="18" charset="0"/>
              </a:rPr>
              <a:t>39% </a:t>
            </a:r>
            <a:endParaRPr lang="ru-RU" dirty="0">
              <a:solidFill>
                <a:srgbClr val="F27E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58447" y="2329716"/>
            <a:ext cx="7056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dirty="0">
                <a:solidFill>
                  <a:srgbClr val="F27E00"/>
                </a:solidFill>
                <a:ea typeface="Calibri" pitchFamily="34" charset="0"/>
                <a:cs typeface="Times New Roman" pitchFamily="18" charset="0"/>
              </a:rPr>
              <a:t>8% </a:t>
            </a:r>
            <a:endParaRPr lang="ru-RU" dirty="0">
              <a:solidFill>
                <a:srgbClr val="F27E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32882" y="847541"/>
            <a:ext cx="898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-7</a:t>
            </a:r>
            <a:r>
              <a:rPr lang="ru-RU" sz="24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%</a:t>
            </a:r>
            <a:endParaRPr lang="ru-RU" sz="2400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1907704" y="5638980"/>
            <a:ext cx="57744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000" dirty="0" smtClean="0">
                <a:latin typeface="Calibri" pitchFamily="34" charset="0"/>
              </a:rPr>
              <a:t>психические </a:t>
            </a:r>
            <a:r>
              <a:rPr lang="ru-RU" sz="2000" dirty="0">
                <a:latin typeface="Calibri" pitchFamily="34" charset="0"/>
              </a:rPr>
              <a:t>расстройства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1907058" y="4413094"/>
            <a:ext cx="5977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000" dirty="0" smtClean="0">
                <a:latin typeface="Calibri" pitchFamily="34" charset="0"/>
              </a:rPr>
              <a:t>болезни </a:t>
            </a:r>
            <a:r>
              <a:rPr lang="ru-RU" sz="2000" dirty="0">
                <a:latin typeface="Calibri" pitchFamily="34" charset="0"/>
              </a:rPr>
              <a:t>системы кровообращения</a:t>
            </a: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4417074" y="4748177"/>
            <a:ext cx="2438400" cy="830997"/>
          </a:xfrm>
          <a:prstGeom prst="rect">
            <a:avLst/>
          </a:prstGeom>
          <a:noFill/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66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sz="4800" dirty="0" smtClean="0"/>
              <a:t>29%</a:t>
            </a:r>
            <a:endParaRPr lang="ru-RU" sz="4800" dirty="0"/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1922455" y="3111932"/>
            <a:ext cx="59234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000" dirty="0" smtClean="0">
                <a:latin typeface="Calibri" pitchFamily="34" charset="0"/>
              </a:rPr>
              <a:t>злокачественные </a:t>
            </a:r>
            <a:r>
              <a:rPr lang="ru-RU" sz="2000" dirty="0">
                <a:latin typeface="Calibri" pitchFamily="34" charset="0"/>
              </a:rPr>
              <a:t>новообразования </a:t>
            </a: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4324529" y="3345188"/>
            <a:ext cx="2438400" cy="830997"/>
          </a:xfrm>
          <a:prstGeom prst="rect">
            <a:avLst/>
          </a:prstGeom>
          <a:noFill/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80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sz="4800" dirty="0" smtClean="0"/>
              <a:t>33%</a:t>
            </a:r>
            <a:endParaRPr lang="ru-RU" sz="4800" dirty="0"/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4438577" y="6014354"/>
            <a:ext cx="2438400" cy="830997"/>
          </a:xfrm>
          <a:prstGeom prst="rect">
            <a:avLst/>
          </a:prstGeom>
          <a:noFill/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6600" b="0" spc="0">
                <a:ln>
                  <a:noFill/>
                </a:ln>
                <a:solidFill>
                  <a:srgbClr val="D32B1C"/>
                </a:solidFill>
              </a:defRPr>
            </a:lvl1pPr>
          </a:lstStyle>
          <a:p>
            <a:r>
              <a:rPr lang="ru-RU" sz="4800" dirty="0" smtClean="0"/>
              <a:t>5%</a:t>
            </a:r>
            <a:endParaRPr lang="ru-RU" sz="4800" dirty="0"/>
          </a:p>
        </p:txBody>
      </p:sp>
      <p:pic>
        <p:nvPicPr>
          <p:cNvPr id="25" name="Picture 78" descr="C:\Users\egorova.MIAC\Desktop\PNG\ОРГАНЫ и БОЛЕЗНИ\сердце (1)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180" y="4413094"/>
            <a:ext cx="634588" cy="844528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1" descr="C:\Users\egorova.MIAC\Desktop\PNG\ОРГАНЫ и БОЛЕЗНИ\tumor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68" y="3213710"/>
            <a:ext cx="604417" cy="604417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Y:\для батуевой\ОРГАНЫ И БОЛЕЗНИ (95)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68" y="5756670"/>
            <a:ext cx="761442" cy="935851"/>
          </a:xfrm>
          <a:prstGeom prst="rect">
            <a:avLst/>
          </a:prstGeom>
          <a:noFill/>
          <a:effectLst>
            <a:innerShdw blurRad="63500" dist="25400" dir="18900000">
              <a:prstClr val="black">
                <a:alpha val="23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188908" y="2780928"/>
            <a:ext cx="16115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F27E00"/>
                </a:solidFill>
                <a:latin typeface="Calibri" pitchFamily="34" charset="0"/>
              </a:rPr>
              <a:t>1</a:t>
            </a:r>
            <a:r>
              <a:rPr lang="ru-RU" sz="4000" b="1" dirty="0">
                <a:solidFill>
                  <a:srgbClr val="F27E00"/>
                </a:solidFill>
                <a:latin typeface="Calibri" pitchFamily="34" charset="0"/>
              </a:rPr>
              <a:t> </a:t>
            </a:r>
            <a:r>
              <a:rPr lang="ru-RU" sz="2800" b="1" dirty="0">
                <a:solidFill>
                  <a:srgbClr val="F27E00"/>
                </a:solidFill>
                <a:latin typeface="Calibri" pitchFamily="34" charset="0"/>
              </a:rPr>
              <a:t>место</a:t>
            </a:r>
            <a:r>
              <a:rPr lang="ru-RU" sz="3200" b="1" dirty="0">
                <a:solidFill>
                  <a:srgbClr val="F27E00"/>
                </a:solidFill>
                <a:latin typeface="Calibri" pitchFamily="34" charset="0"/>
              </a:rPr>
              <a:t> </a:t>
            </a:r>
            <a:endParaRPr lang="ru-RU" sz="2000" dirty="0">
              <a:solidFill>
                <a:srgbClr val="F27E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89058" y="4077072"/>
            <a:ext cx="16468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F27E00"/>
                </a:solidFill>
                <a:latin typeface="Calibri" pitchFamily="34" charset="0"/>
              </a:rPr>
              <a:t>2 </a:t>
            </a:r>
            <a:r>
              <a:rPr lang="ru-RU" sz="2800" b="1" dirty="0">
                <a:solidFill>
                  <a:srgbClr val="F27E00"/>
                </a:solidFill>
                <a:latin typeface="Calibri" pitchFamily="34" charset="0"/>
              </a:rPr>
              <a:t>место</a:t>
            </a:r>
            <a:r>
              <a:rPr lang="ru-RU" sz="3600" b="1" dirty="0">
                <a:solidFill>
                  <a:srgbClr val="F27E00"/>
                </a:solidFill>
                <a:latin typeface="Calibri" pitchFamily="34" charset="0"/>
              </a:rPr>
              <a:t> </a:t>
            </a:r>
            <a:endParaRPr lang="ru-RU" sz="2000" dirty="0">
              <a:solidFill>
                <a:srgbClr val="F27E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79512" y="5301208"/>
            <a:ext cx="16580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F27E00"/>
                </a:solidFill>
                <a:latin typeface="Calibri" pitchFamily="34" charset="0"/>
              </a:rPr>
              <a:t>3 </a:t>
            </a:r>
            <a:r>
              <a:rPr lang="ru-RU" sz="2800" b="1" dirty="0">
                <a:solidFill>
                  <a:srgbClr val="F27E00"/>
                </a:solidFill>
                <a:latin typeface="Calibri" pitchFamily="34" charset="0"/>
              </a:rPr>
              <a:t>место</a:t>
            </a:r>
            <a:r>
              <a:rPr lang="ru-RU" sz="3600" b="1" dirty="0">
                <a:solidFill>
                  <a:srgbClr val="F27E00"/>
                </a:solidFill>
                <a:latin typeface="Calibri" pitchFamily="34" charset="0"/>
              </a:rPr>
              <a:t> </a:t>
            </a:r>
            <a:endParaRPr lang="ru-RU" sz="2000" dirty="0">
              <a:solidFill>
                <a:srgbClr val="F27E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51076-FDEC-43C6-ADBA-B31AE46FAA7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340679" y="478209"/>
            <a:ext cx="2195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на 10 000 населения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80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F943F32-F51D-C842-A383-89FEE0CCC0E4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21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11267" name="Picture 9" descr="Фо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10"/>
          <p:cNvSpPr txBox="1">
            <a:spLocks noChangeArrowheads="1"/>
          </p:cNvSpPr>
          <p:nvPr/>
        </p:nvSpPr>
        <p:spPr bwMode="auto">
          <a:xfrm>
            <a:off x="1403649" y="188913"/>
            <a:ext cx="69847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FFFF"/>
                </a:solidFill>
                <a:latin typeface="+mn-lt"/>
                <a:ea typeface="Tahoma" charset="0"/>
                <a:cs typeface="Tahoma" charset="0"/>
              </a:rPr>
              <a:t>Санитарно-эпидемиологическое </a:t>
            </a:r>
            <a:endParaRPr lang="ru-RU" altLang="ru-RU" sz="3200" dirty="0">
              <a:solidFill>
                <a:srgbClr val="FFFFFF"/>
              </a:solidFill>
              <a:latin typeface="+mn-lt"/>
              <a:ea typeface="Tahoma" charset="0"/>
              <a:cs typeface="Tahoma" charset="0"/>
            </a:endParaRPr>
          </a:p>
          <a:p>
            <a:pPr algn="ctr" eaLnBrk="1" hangingPunct="1"/>
            <a:r>
              <a:rPr lang="ru-RU" altLang="ru-RU" sz="3200" dirty="0" smtClean="0">
                <a:solidFill>
                  <a:srgbClr val="FFFFFF"/>
                </a:solidFill>
                <a:latin typeface="+mn-lt"/>
                <a:ea typeface="Tahoma" charset="0"/>
                <a:cs typeface="Tahoma" charset="0"/>
              </a:rPr>
              <a:t>благополучие</a:t>
            </a:r>
            <a:endParaRPr lang="ru-RU" altLang="ru-RU" sz="3200" dirty="0">
              <a:solidFill>
                <a:srgbClr val="FFFFFF"/>
              </a:solidFill>
              <a:latin typeface="+mn-lt"/>
              <a:ea typeface="Tahoma" charset="0"/>
              <a:cs typeface="Tahoma" charset="0"/>
            </a:endParaRPr>
          </a:p>
        </p:txBody>
      </p:sp>
      <p:sp>
        <p:nvSpPr>
          <p:cNvPr id="11269" name="Прямоугольник 15"/>
          <p:cNvSpPr>
            <a:spLocks noChangeArrowheads="1"/>
          </p:cNvSpPr>
          <p:nvPr/>
        </p:nvSpPr>
        <p:spPr bwMode="auto">
          <a:xfrm>
            <a:off x="180975" y="1484313"/>
            <a:ext cx="87471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C00000"/>
              </a:buClr>
              <a:buSzPct val="130000"/>
            </a:pPr>
            <a:r>
              <a:rPr lang="ru-RU" altLang="ru-RU" sz="2000" dirty="0">
                <a:solidFill>
                  <a:srgbClr val="00B050"/>
                </a:solidFill>
                <a:latin typeface="+mn-lt"/>
                <a:ea typeface="Tahoma" charset="0"/>
                <a:cs typeface="Tahoma" charset="0"/>
              </a:rPr>
              <a:t>Не зарегистрированы случаи брюшного тифа, полиомиелита, дифтерии, краснухи, кори, туляремии, </a:t>
            </a:r>
            <a:r>
              <a:rPr lang="ru-RU" altLang="ru-RU" sz="2000" dirty="0">
                <a:solidFill>
                  <a:srgbClr val="00B050"/>
                </a:solidFill>
                <a:latin typeface="+mn-lt"/>
              </a:rPr>
              <a:t>сибирской язвы, </a:t>
            </a:r>
            <a:r>
              <a:rPr lang="ru-RU" altLang="ru-RU" sz="2000" dirty="0" smtClean="0">
                <a:solidFill>
                  <a:srgbClr val="00B050"/>
                </a:solidFill>
                <a:latin typeface="+mn-lt"/>
              </a:rPr>
              <a:t>бруцеллеза</a:t>
            </a:r>
            <a:endParaRPr lang="ru-RU" altLang="ru-RU" sz="2000" dirty="0">
              <a:solidFill>
                <a:srgbClr val="00B050"/>
              </a:solidFill>
              <a:latin typeface="+mn-lt"/>
              <a:ea typeface="Tahoma" charset="0"/>
              <a:cs typeface="Tahoma" charset="0"/>
            </a:endParaRPr>
          </a:p>
        </p:txBody>
      </p:sp>
      <p:graphicFrame>
        <p:nvGraphicFramePr>
          <p:cNvPr id="9225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717884"/>
              </p:ext>
            </p:extLst>
          </p:nvPr>
        </p:nvGraphicFramePr>
        <p:xfrm>
          <a:off x="179388" y="2806807"/>
          <a:ext cx="8748712" cy="1697040"/>
        </p:xfrm>
        <a:graphic>
          <a:graphicData uri="http://schemas.openxmlformats.org/drawingml/2006/table">
            <a:tbl>
              <a:tblPr/>
              <a:tblGrid>
                <a:gridCol w="2332037"/>
                <a:gridCol w="1601788"/>
                <a:gridCol w="1457325"/>
                <a:gridCol w="2058987"/>
                <a:gridCol w="1298575"/>
              </a:tblGrid>
              <a:tr h="287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charset="0"/>
                        </a:rPr>
                        <a:t>Нозоформа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charset="0"/>
                        </a:rPr>
                        <a:t>2016 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charset="0"/>
                        </a:rPr>
                        <a:t> 2015 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1076325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tabLst>
                          <a:tab pos="1076325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tabLst>
                          <a:tab pos="10763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tabLst>
                          <a:tab pos="1076325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tabLst>
                          <a:tab pos="1076325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076325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076325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076325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076325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6325" algn="l"/>
                        </a:tabLst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charset="0"/>
                        </a:rPr>
                        <a:t>Снижение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charset="0"/>
                        </a:rPr>
                        <a:t>РФ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77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Коклюш</a:t>
                      </a: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180000"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3,6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6,0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в 1,7 раза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5,6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Острый ВГС </a:t>
                      </a:r>
                    </a:p>
                  </a:txBody>
                  <a:tcPr marL="180000"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0,6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1,3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в 2,1 раза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1,2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7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Клещевой энцефалит </a:t>
                      </a:r>
                    </a:p>
                  </a:txBody>
                  <a:tcPr marL="180000"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6,4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9,1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в 1,4 раза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1,4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Болезнь Лайма </a:t>
                      </a:r>
                    </a:p>
                  </a:txBody>
                  <a:tcPr marL="180000"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10,8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15,1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в 1,4 раза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4,2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Туберкулез</a:t>
                      </a:r>
                    </a:p>
                  </a:txBody>
                  <a:tcPr marL="180000"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65,4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72,3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в 1,1 раза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Times New Roman" charset="0"/>
                          <a:cs typeface="Times New Roman" charset="0"/>
                        </a:rPr>
                        <a:t>49,7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39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C:\Users\egorova.MIAC\Desktop\AI\Colorful-banners-infographic\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4936088"/>
            <a:ext cx="5426214" cy="183354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egorova.MIAC\Desktop\AI\Colorful-banners-infographic\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120" y="2438178"/>
            <a:ext cx="5578736" cy="18865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egorova.MIAC\Desktop\AI\Colorful-banners-infographic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8" y="998388"/>
            <a:ext cx="5031513" cy="171053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egorova.MIAC\Desktop\AI\Colorful-banners-infographic\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8" y="3469483"/>
            <a:ext cx="5031512" cy="171053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egorova.MIAC\Desktop\PNG\ИКОНКИ\213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53" y="1718468"/>
            <a:ext cx="496183" cy="43620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3995936" y="2564904"/>
            <a:ext cx="698275" cy="484470"/>
            <a:chOff x="3966443" y="1791196"/>
            <a:chExt cx="698275" cy="484470"/>
          </a:xfrm>
        </p:grpSpPr>
        <p:pic>
          <p:nvPicPr>
            <p:cNvPr id="7179" name="Picture 11" descr="C:\Users\egorova.MIAC\Desktop\PNG\ИНСТРУМЕНТЫ\medical8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6443" y="1905927"/>
              <a:ext cx="369739" cy="369739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0" name="Picture 12" descr="C:\Users\egorova.MIAC\Desktop\PNG\ИНСТРУМЕНТЫ\medical14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9058" y="1791196"/>
              <a:ext cx="465660" cy="465660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182" name="Picture 14" descr="C:\Users\egorova.MIAC\Desktop\PNG\Business-icons-collection\портфель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808" y="4995615"/>
            <a:ext cx="404216" cy="37760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C:\Users\egorova.MIAC\Desktop\PNG\ИКОНКИ\hous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652" y="4072720"/>
            <a:ext cx="504056" cy="50405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-44227" y="36630"/>
            <a:ext cx="9144000" cy="80008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3200" kern="0">
                <a:solidFill>
                  <a:srgbClr val="008ACB"/>
                </a:solidFill>
                <a:effectLst/>
              </a:defRPr>
            </a:lvl1pPr>
            <a:lvl2pPr marL="742950" indent="-285750" eaLnBrk="0" hangingPunct="0">
              <a:defRPr sz="2800">
                <a:latin typeface="Arial" pitchFamily="34" charset="0"/>
              </a:defRPr>
            </a:lvl2pPr>
            <a:lvl3pPr marL="1143000" indent="-228600" eaLnBrk="0" hangingPunct="0">
              <a:defRPr sz="2800">
                <a:latin typeface="Arial" pitchFamily="34" charset="0"/>
              </a:defRPr>
            </a:lvl3pPr>
            <a:lvl4pPr marL="1600200" indent="-228600" eaLnBrk="0" hangingPunct="0">
              <a:defRPr sz="2800">
                <a:latin typeface="Arial" pitchFamily="34" charset="0"/>
              </a:defRPr>
            </a:lvl4pPr>
            <a:lvl5pPr marL="2057400" indent="-228600" eaLnBrk="0" hangingPunct="0">
              <a:defRPr sz="2800"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latin typeface="Arial" pitchFamily="34" charset="0"/>
              </a:defRPr>
            </a:lvl9pPr>
          </a:lstStyle>
          <a:p>
            <a:pPr>
              <a:lnSpc>
                <a:spcPts val="2600"/>
              </a:lnSpc>
            </a:pPr>
            <a:r>
              <a:rPr lang="ru-RU" sz="3600" dirty="0" smtClean="0">
                <a:solidFill>
                  <a:schemeClr val="tx1"/>
                </a:solidFill>
              </a:rPr>
              <a:t>Основные задачи по </a:t>
            </a:r>
            <a:r>
              <a:rPr lang="ru-RU" sz="3600" dirty="0" smtClean="0">
                <a:solidFill>
                  <a:schemeClr val="tx1"/>
                </a:solidFill>
              </a:rPr>
              <a:t>контролю</a:t>
            </a:r>
            <a:endParaRPr lang="ru-RU" sz="3600" dirty="0">
              <a:solidFill>
                <a:schemeClr val="tx1"/>
              </a:solidFill>
            </a:endParaRPr>
          </a:p>
          <a:p>
            <a:pPr>
              <a:lnSpc>
                <a:spcPts val="2600"/>
              </a:lnSpc>
            </a:pPr>
            <a:r>
              <a:rPr lang="ru-RU" sz="3600" dirty="0">
                <a:solidFill>
                  <a:schemeClr val="tx1"/>
                </a:solidFill>
              </a:rPr>
              <a:t>неинфекционных заболеваний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0D21-69AD-449B-AA3A-2865952C9F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00361" y="2924944"/>
            <a:ext cx="449617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000" dirty="0">
                <a:solidFill>
                  <a:prstClr val="white"/>
                </a:solidFill>
              </a:rPr>
              <a:t>Переформатирование системы здравоохранения с акцентом на раннюю диагностику заболеваний </a:t>
            </a:r>
            <a:r>
              <a:rPr lang="ru-RU" sz="2000" dirty="0" smtClean="0">
                <a:solidFill>
                  <a:prstClr val="white"/>
                </a:solidFill>
              </a:rPr>
              <a:t>и качественное диспансерное наблюдение</a:t>
            </a: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95536" y="1391292"/>
            <a:ext cx="30963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000" dirty="0" smtClean="0">
                <a:solidFill>
                  <a:srgbClr val="1F497D">
                    <a:lumMod val="75000"/>
                  </a:srgbClr>
                </a:solidFill>
                <a:cs typeface="Tahoma" pitchFamily="34" charset="0"/>
              </a:rPr>
              <a:t>Создание благоприятной среды обитания, ведение здорового образа жизни</a:t>
            </a:r>
            <a:endParaRPr lang="ru-RU" sz="2000" dirty="0">
              <a:solidFill>
                <a:srgbClr val="1F497D">
                  <a:lumMod val="75000"/>
                </a:srgbClr>
              </a:solidFill>
              <a:cs typeface="Tahom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1520" y="3609020"/>
            <a:ext cx="3384376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000" dirty="0" smtClean="0">
                <a:solidFill>
                  <a:prstClr val="white"/>
                </a:solidFill>
                <a:cs typeface="Tahoma" pitchFamily="34" charset="0"/>
              </a:rPr>
              <a:t>Усиление ответственности пациента за свое здоровье</a:t>
            </a:r>
            <a:endParaRPr lang="ru-RU" sz="2000" dirty="0">
              <a:solidFill>
                <a:prstClr val="white"/>
              </a:solidFill>
              <a:cs typeface="Tahom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111227" y="5013373"/>
            <a:ext cx="3604399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 smtClean="0">
                <a:solidFill>
                  <a:prstClr val="white"/>
                </a:solidFill>
              </a:rPr>
              <a:t>Мотивация работодателей на сохранение здоровья (в том числе  на раннее выявление заболеваний)</a:t>
            </a:r>
            <a:endParaRPr lang="ru-RU" sz="2000" dirty="0">
              <a:solidFill>
                <a:prstClr val="white"/>
              </a:solidFill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708920"/>
            <a:ext cx="807524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/>
              <a:t> Спасибо за внимание!</a:t>
            </a:r>
            <a:endParaRPr lang="ru-RU" sz="6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9243B-1A14-43F6-9F5D-74127691C4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5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4071</TotalTime>
  <Words>962</Words>
  <Application>Microsoft Office PowerPoint</Application>
  <PresentationFormat>Экран (4:3)</PresentationFormat>
  <Paragraphs>396</Paragraphs>
  <Slides>23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Назукина Мария</dc:creator>
  <cp:lastModifiedBy>Калина Янина Владимировна</cp:lastModifiedBy>
  <cp:revision>526</cp:revision>
  <cp:lastPrinted>2017-09-20T09:57:16Z</cp:lastPrinted>
  <dcterms:created xsi:type="dcterms:W3CDTF">2016-08-02T09:58:15Z</dcterms:created>
  <dcterms:modified xsi:type="dcterms:W3CDTF">2017-09-21T04:47:58Z</dcterms:modified>
</cp:coreProperties>
</file>