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2" r:id="rId4"/>
    <p:sldId id="262" r:id="rId5"/>
    <p:sldId id="260" r:id="rId6"/>
    <p:sldId id="267" r:id="rId7"/>
    <p:sldId id="268" r:id="rId8"/>
    <p:sldId id="269" r:id="rId9"/>
    <p:sldId id="270" r:id="rId10"/>
    <p:sldId id="263" r:id="rId11"/>
    <p:sldId id="264" r:id="rId12"/>
    <p:sldId id="273" r:id="rId13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631" autoAdjust="0"/>
  </p:normalViewPr>
  <p:slideViewPr>
    <p:cSldViewPr>
      <p:cViewPr varScale="1">
        <p:scale>
          <a:sx n="87" d="100"/>
          <a:sy n="87" d="100"/>
        </p:scale>
        <p:origin x="-97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1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222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333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444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sz="1400" b="0" dirty="0">
                <a:latin typeface="Times New Roman" pitchFamily="18" charset="0"/>
                <a:cs typeface="Times New Roman" pitchFamily="18" charset="0"/>
              </a:rPr>
              <a:t>Принято </a:t>
            </a: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актов</a:t>
            </a:r>
            <a:br>
              <a:rPr lang="ru-RU" sz="14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в 2013г</a:t>
            </a:r>
            <a:r>
              <a:rPr lang="ru-RU" sz="1400" b="0" dirty="0">
                <a:latin typeface="Times New Roman" pitchFamily="18" charset="0"/>
                <a:cs typeface="Times New Roman" pitchFamily="18" charset="0"/>
              </a:rPr>
              <a:t>.</a:t>
            </a:r>
          </a:p>
        </c:rich>
      </c:tx>
      <c:layout>
        <c:manualLayout>
          <c:xMode val="edge"/>
          <c:yMode val="edge"/>
          <c:x val="3.5349370903233153E-2"/>
          <c:y val="3.6216592332348543E-2"/>
        </c:manualLayout>
      </c:layout>
    </c:title>
    <c:plotArea>
      <c:layout>
        <c:manualLayout>
          <c:layoutTarget val="inner"/>
          <c:xMode val="edge"/>
          <c:yMode val="edge"/>
          <c:x val="0"/>
          <c:y val="0.16920277869665895"/>
          <c:w val="0.68632434937784692"/>
          <c:h val="0.7516449557226018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Принято актов в 2012г.</c:v>
                </c:pt>
              </c:strCache>
            </c:strRef>
          </c:tx>
          <c:dPt>
            <c:idx val="0"/>
            <c:spPr>
              <a:solidFill>
                <a:srgbClr val="00B050"/>
              </a:solidFill>
            </c:spPr>
          </c:dPt>
          <c:cat>
            <c:strRef>
              <c:f>Лист1!$A$2:$A$3</c:f>
              <c:strCache>
                <c:ptCount val="2"/>
                <c:pt idx="0">
                  <c:v>36 МО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36</c:v>
                </c:pt>
                <c:pt idx="1">
                  <c:v>20</c:v>
                </c:pt>
              </c:numCache>
            </c:numRef>
          </c:val>
        </c:ser>
        <c:firstSliceAng val="0"/>
      </c:pieChart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33083407990145547"/>
          <c:y val="0.42015787249416431"/>
          <c:w val="0.54018986160493476"/>
          <c:h val="0.31568996062992338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400" b="0">
                <a:latin typeface="Times New Roman" pitchFamily="18" charset="0"/>
                <a:cs typeface="Times New Roman" pitchFamily="18" charset="0"/>
              </a:defRPr>
            </a:pPr>
            <a:r>
              <a:rPr lang="ru-RU" dirty="0"/>
              <a:t>Принято </a:t>
            </a:r>
            <a:r>
              <a:rPr lang="ru-RU" dirty="0" smtClean="0"/>
              <a:t>актов</a:t>
            </a:r>
            <a:br>
              <a:rPr lang="ru-RU" dirty="0" smtClean="0"/>
            </a:br>
            <a:r>
              <a:rPr lang="ru-RU" dirty="0" smtClean="0"/>
              <a:t>в 2015г</a:t>
            </a:r>
            <a:r>
              <a:rPr lang="ru-RU" dirty="0"/>
              <a:t>.</a:t>
            </a:r>
          </a:p>
        </c:rich>
      </c:tx>
      <c:layout>
        <c:manualLayout>
          <c:xMode val="edge"/>
          <c:yMode val="edge"/>
          <c:x val="0.25498356797548094"/>
          <c:y val="8.7679176348721952E-2"/>
        </c:manualLayout>
      </c:layout>
    </c:title>
    <c:plotArea>
      <c:layout>
        <c:manualLayout>
          <c:layoutTarget val="inner"/>
          <c:xMode val="edge"/>
          <c:yMode val="edge"/>
          <c:x val="9.2732090614270526E-2"/>
          <c:y val="0.1906971274025108"/>
          <c:w val="0.54713767183762907"/>
          <c:h val="0.6497259853071917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Принято актов в 2013г.</c:v>
                </c:pt>
              </c:strCache>
            </c:strRef>
          </c:tx>
          <c:dPt>
            <c:idx val="0"/>
            <c:spPr>
              <a:solidFill>
                <a:srgbClr val="00B050"/>
              </a:solidFill>
            </c:spPr>
          </c:dPt>
          <c:cat>
            <c:strRef>
              <c:f>Лист1!$A$2:$A$3</c:f>
              <c:strCache>
                <c:ptCount val="2"/>
                <c:pt idx="0">
                  <c:v>42 МО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42</c:v>
                </c:pt>
                <c:pt idx="1">
                  <c:v>12</c:v>
                </c:pt>
              </c:numCache>
            </c:numRef>
          </c:val>
        </c:ser>
        <c:firstSliceAng val="0"/>
      </c:pieChart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31512233933508066"/>
          <c:y val="0.46459750646248027"/>
          <c:w val="0.46907807501114512"/>
          <c:h val="0.15297388831796557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400" b="0">
                <a:latin typeface="Times New Roman" pitchFamily="18" charset="0"/>
                <a:cs typeface="Times New Roman" pitchFamily="18" charset="0"/>
              </a:defRPr>
            </a:pPr>
            <a:r>
              <a:rPr lang="ru-RU" dirty="0"/>
              <a:t>Принято актов в </a:t>
            </a:r>
            <a:r>
              <a:rPr lang="ru-RU" dirty="0" smtClean="0"/>
              <a:t>2013 </a:t>
            </a:r>
            <a:r>
              <a:rPr lang="ru-RU" dirty="0"/>
              <a:t>г.</a:t>
            </a:r>
          </a:p>
        </c:rich>
      </c:tx>
      <c:layout>
        <c:manualLayout>
          <c:xMode val="edge"/>
          <c:yMode val="edge"/>
          <c:x val="6.8042376670475427E-2"/>
          <c:y val="5.9348013009832404E-2"/>
        </c:manualLayout>
      </c:layout>
    </c:title>
    <c:plotArea>
      <c:layout>
        <c:manualLayout>
          <c:layoutTarget val="inner"/>
          <c:xMode val="edge"/>
          <c:yMode val="edge"/>
          <c:x val="3.2860963452398695E-2"/>
          <c:y val="0.27365312584316026"/>
          <c:w val="0.60509350108467064"/>
          <c:h val="0.5799320908787916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Принято актов в 2012 г.</c:v>
                </c:pt>
              </c:strCache>
            </c:strRef>
          </c:tx>
          <c:dPt>
            <c:idx val="0"/>
            <c:spPr>
              <a:solidFill>
                <a:srgbClr val="00B050"/>
              </a:solidFill>
            </c:spPr>
          </c:dPt>
          <c:cat>
            <c:strRef>
              <c:f>Лист1!$A$2:$A$3</c:f>
              <c:strCache>
                <c:ptCount val="2"/>
                <c:pt idx="0">
                  <c:v>32 МО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32</c:v>
                </c:pt>
                <c:pt idx="1">
                  <c:v>20</c:v>
                </c:pt>
              </c:numCache>
            </c:numRef>
          </c:val>
        </c:ser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800"/>
            </a:pPr>
            <a:endParaRPr lang="ru-RU"/>
          </a:p>
        </c:txPr>
      </c:legendEntry>
      <c:legendEntry>
        <c:idx val="1"/>
        <c:delete val="1"/>
      </c:legendEntry>
      <c:layout>
        <c:manualLayout>
          <c:xMode val="edge"/>
          <c:yMode val="edge"/>
          <c:x val="0.55251595956083266"/>
          <c:y val="0.65723796528219125"/>
          <c:w val="0.39893097362663293"/>
          <c:h val="0.34276203471780881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400" b="0">
                <a:latin typeface="Times New Roman" pitchFamily="18" charset="0"/>
                <a:cs typeface="Times New Roman" pitchFamily="18" charset="0"/>
              </a:defRPr>
            </a:pPr>
            <a:r>
              <a:rPr lang="ru-RU" dirty="0"/>
              <a:t>Принято актов в </a:t>
            </a:r>
            <a:r>
              <a:rPr lang="ru-RU" dirty="0" smtClean="0"/>
              <a:t>2015г</a:t>
            </a:r>
            <a:endParaRPr lang="ru-RU" dirty="0"/>
          </a:p>
        </c:rich>
      </c:tx>
      <c:layout>
        <c:manualLayout>
          <c:xMode val="edge"/>
          <c:yMode val="edge"/>
          <c:x val="0.23787354758907461"/>
          <c:y val="3.0924639325789198E-2"/>
        </c:manualLayout>
      </c:layout>
    </c:title>
    <c:plotArea>
      <c:layout>
        <c:manualLayout>
          <c:layoutTarget val="inner"/>
          <c:xMode val="edge"/>
          <c:yMode val="edge"/>
          <c:x val="0"/>
          <c:y val="0.24594241512847892"/>
          <c:w val="0.60397759920695837"/>
          <c:h val="0.5463544725189287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Принято актов в 2013г</c:v>
                </c:pt>
              </c:strCache>
            </c:strRef>
          </c:tx>
          <c:dPt>
            <c:idx val="0"/>
            <c:spPr>
              <a:solidFill>
                <a:srgbClr val="00B050"/>
              </a:solidFill>
            </c:spPr>
          </c:dPt>
          <c:cat>
            <c:strRef>
              <c:f>Лист1!$A$2:$A$3</c:f>
              <c:strCache>
                <c:ptCount val="2"/>
                <c:pt idx="0">
                  <c:v>39 МО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32</c:v>
                </c:pt>
                <c:pt idx="1">
                  <c:v>16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51454055784861152"/>
          <c:y val="0.63955145856810092"/>
          <c:w val="0.40886381879350658"/>
          <c:h val="0.2796913858820933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8AE12-F9A4-449D-8E29-980211689C28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CD57-0D4F-4F86-BB87-694DD84DF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8AE12-F9A4-449D-8E29-980211689C28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CD57-0D4F-4F86-BB87-694DD84DF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8AE12-F9A4-449D-8E29-980211689C28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CD57-0D4F-4F86-BB87-694DD84DF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8AE12-F9A4-449D-8E29-980211689C28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CD57-0D4F-4F86-BB87-694DD84DF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8AE12-F9A4-449D-8E29-980211689C28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CD57-0D4F-4F86-BB87-694DD84DF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8AE12-F9A4-449D-8E29-980211689C28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CD57-0D4F-4F86-BB87-694DD84DF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8AE12-F9A4-449D-8E29-980211689C28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CD57-0D4F-4F86-BB87-694DD84DF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8AE12-F9A4-449D-8E29-980211689C28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CD57-0D4F-4F86-BB87-694DD84DF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8AE12-F9A4-449D-8E29-980211689C28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CD57-0D4F-4F86-BB87-694DD84DF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8AE12-F9A4-449D-8E29-980211689C28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CD57-0D4F-4F86-BB87-694DD84DF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8AE12-F9A4-449D-8E29-980211689C28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CD57-0D4F-4F86-BB87-694DD84DF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8AE12-F9A4-449D-8E29-980211689C28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4CD57-0D4F-4F86-BB87-694DD84DF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10AE0FE4E6D9BA9926A136D7F388E742755417BE0F99672FCC19F9091B7ECE39111BC57CD16CC6CF15C906U1pDI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C8218866C4A2D4638D1B3C7799C1A9CF31E8E90D09AB3A91DF10F33F799BEE7DFD1C982E483B52C551CB0CbErCI" TargetMode="External"/><Relationship Id="rId2" Type="http://schemas.openxmlformats.org/officeDocument/2006/relationships/hyperlink" Target="consultantplus://offline/ref=3419D297A0FF2B53A461241063908B0046F69E6F4CF101A6D887E28BBCJEr2I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consultantplus://offline/ref=32CC48F3C5B77AE486E9043C5E941DDB3960B190A8846B8F4F10AD934D986C59C22DD4532C98430551E0FAPBs0I" TargetMode="External"/><Relationship Id="rId4" Type="http://schemas.openxmlformats.org/officeDocument/2006/relationships/hyperlink" Target="consultantplus://offline/ref=7229886BBC60DCF9462FFA364236EAD79EF41C6475B721A80C8D24D5B95FrDI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02DD92159D29221467054F5F4C41076189CEC6FE6CAB9FC536C510D7C447E11FPBt9I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620688"/>
            <a:ext cx="8928992" cy="3744416"/>
          </a:xfrm>
        </p:spPr>
        <p:txBody>
          <a:bodyPr>
            <a:noAutofit/>
          </a:bodyPr>
          <a:lstStyle/>
          <a:p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О подходах к установлению представительным органом порядка и критериев оценки результативности деятельности органов местного самоуправления, применяемых по итогам заслушивания ежегодных отчетов главы муниципального образования, главы местной администрации </a:t>
            </a:r>
            <a:br>
              <a:rPr lang="ru-RU" sz="2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(практика муниципальных образований Пермского края)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4797152"/>
            <a:ext cx="8856984" cy="1512168"/>
          </a:xfrm>
        </p:spPr>
        <p:txBody>
          <a:bodyPr anchor="ctr"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С.А. Ветошкин, начальник управления по взаимодействию с органами местного самоуправления аппарата Законодательного Собрания Пермского края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6433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6633"/>
            <a:ext cx="8280920" cy="648071"/>
          </a:xfrm>
        </p:spPr>
        <p:txBody>
          <a:bodyPr>
            <a:norm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Влияние на повышение эффективности деятельности ОМС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764704"/>
            <a:ext cx="8928992" cy="5904656"/>
          </a:xfrm>
        </p:spPr>
        <p:txBody>
          <a:bodyPr/>
          <a:lstStyle/>
          <a:p>
            <a:endParaRPr lang="ru-RU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3" name="Стрелка вправо 22"/>
          <p:cNvSpPr/>
          <p:nvPr/>
        </p:nvSpPr>
        <p:spPr>
          <a:xfrm rot="5400000">
            <a:off x="1043608" y="2420888"/>
            <a:ext cx="2160240" cy="1008112"/>
          </a:xfrm>
          <a:prstGeom prst="right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79512" y="4149080"/>
            <a:ext cx="4248472" cy="93610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Поощрение (выделение грантов) МО в случае достижения наилучших значений показателей деятельности ОМС МР и ГО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5" name="Стрелка вниз 34"/>
          <p:cNvSpPr/>
          <p:nvPr/>
        </p:nvSpPr>
        <p:spPr>
          <a:xfrm>
            <a:off x="6732240" y="1844824"/>
            <a:ext cx="1008112" cy="2160240"/>
          </a:xfrm>
          <a:prstGeom prst="down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932040" y="4149080"/>
            <a:ext cx="4032448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Удаление главы МО в отставку в случае неудовлетворительной оценки деятельности, данной 2 раза подряд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67544" y="836712"/>
            <a:ext cx="3240360" cy="914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Органы государственной власти субъекта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508104" y="836712"/>
            <a:ext cx="3240360" cy="914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ОМС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6480720" cy="720080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Проблемы в правовом регулировании на муниципальном уровне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23528" y="1124744"/>
            <a:ext cx="3096344" cy="108012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урегулирование процедурных вопросов 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3707904" y="141277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004048" y="1124744"/>
            <a:ext cx="3168352" cy="108012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Судебные прецеденты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23528" y="2636912"/>
            <a:ext cx="3096344" cy="122413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Отсутствие критериев результативности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деятельности ОМС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3707904" y="299695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04048" y="2636912"/>
            <a:ext cx="3168352" cy="122413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Необъективная оценка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Тройная стрелка влево/вправо/вверх 19"/>
          <p:cNvSpPr/>
          <p:nvPr/>
        </p:nvSpPr>
        <p:spPr>
          <a:xfrm rot="10800000">
            <a:off x="3563888" y="3717032"/>
            <a:ext cx="1216152" cy="850392"/>
          </a:xfrm>
          <a:prstGeom prst="leftRightUpArrow">
            <a:avLst>
              <a:gd name="adj1" fmla="val 25000"/>
              <a:gd name="adj2" fmla="val 25000"/>
              <a:gd name="adj3" fmla="val 25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23528" y="4869160"/>
            <a:ext cx="7848872" cy="136815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Советом ПО МО ПК подготовлены рекомендации</a:t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 установлении нормативными правовыми актами ПО МР и ГО порядка (процедуры) заслушивания ежегодных отчетов главы МО о результатах его деятельности и показателей, применяемых при оценке результативности деятельности главы МО.</a:t>
            </a:r>
          </a:p>
          <a:p>
            <a:pPr algn="ctr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Советом ПО МО ПК проводится мониторинг применения рекомендаций в ОМСУ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57606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Регулирование вопроса на федеральном уровне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692696"/>
            <a:ext cx="2520280" cy="151216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Федеральный Закон </a:t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«Об общих принципах организации местного самоуправления в РФ»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59832" y="692696"/>
            <a:ext cx="2880320" cy="151216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Указ Президента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28 апреля 2008 года</a:t>
            </a:r>
          </a:p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 607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«Об оценке эффективности деятельности ОМС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МР и ГО»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12160" y="692696"/>
            <a:ext cx="2664296" cy="151216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Постановление Правительства РФ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17.12.2012 №1317 </a:t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 мерах по реализации Указа Президента РФ…»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1475656" y="2204864"/>
            <a:ext cx="288032" cy="288032"/>
          </a:xfrm>
          <a:prstGeom prst="down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2492896"/>
            <a:ext cx="2520280" cy="10584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Статья 18.1. «Оценка эффективности деятельности ОМС» 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трелка вниз 26"/>
          <p:cNvSpPr/>
          <p:nvPr/>
        </p:nvSpPr>
        <p:spPr>
          <a:xfrm>
            <a:off x="4355976" y="2204864"/>
            <a:ext cx="262888" cy="288032"/>
          </a:xfrm>
          <a:prstGeom prst="down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3491880" y="2492896"/>
            <a:ext cx="2016224" cy="10801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Включает в себя </a:t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показателей</a:t>
            </a:r>
            <a:endParaRPr lang="ru-RU" sz="1600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012160" y="2492896"/>
            <a:ext cx="2664296" cy="10801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Включает в себя</a:t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27 показателей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из 8 блоков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Стрелка вниз 31"/>
          <p:cNvSpPr/>
          <p:nvPr/>
        </p:nvSpPr>
        <p:spPr>
          <a:xfrm>
            <a:off x="7236296" y="2204864"/>
            <a:ext cx="248072" cy="288032"/>
          </a:xfrm>
          <a:prstGeom prst="down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9" name="Прямая соединительная линия 48"/>
          <p:cNvCxnSpPr>
            <a:stCxn id="10" idx="1"/>
          </p:cNvCxnSpPr>
          <p:nvPr/>
        </p:nvCxnSpPr>
        <p:spPr>
          <a:xfrm flipH="1">
            <a:off x="273176" y="3022104"/>
            <a:ext cx="194368" cy="113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251520" y="2996952"/>
            <a:ext cx="0" cy="273630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>
            <a:off x="323528" y="4365104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>
            <a:off x="251520" y="5733256"/>
            <a:ext cx="47091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755576" y="4221088"/>
            <a:ext cx="20162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Президент РФ: утверждает порядок утверждения перечня показателей эффективности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55576" y="5517232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Губернатор: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выделяет гранты и (или) поощряет МО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 flipV="1">
            <a:off x="8715404" y="3000372"/>
            <a:ext cx="275520" cy="57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>
            <a:off x="8964488" y="2996952"/>
            <a:ext cx="0" cy="34563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/>
          <p:nvPr/>
        </p:nvCxnSpPr>
        <p:spPr>
          <a:xfrm flipH="1">
            <a:off x="8532440" y="3789040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5724128" y="3645024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1. Экономическое развитие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5" name="Прямая со стрелкой 94"/>
          <p:cNvCxnSpPr/>
          <p:nvPr/>
        </p:nvCxnSpPr>
        <p:spPr>
          <a:xfrm flipH="1">
            <a:off x="8532440" y="4077072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5724128" y="3933056"/>
            <a:ext cx="2777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2. Дошкольное образование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0" name="Прямая со стрелкой 99"/>
          <p:cNvCxnSpPr/>
          <p:nvPr/>
        </p:nvCxnSpPr>
        <p:spPr>
          <a:xfrm flipH="1">
            <a:off x="8532440" y="4437112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5724128" y="4221088"/>
            <a:ext cx="2777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3. Общее и дополнительное    образование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3" name="Прямая со стрелкой 102"/>
          <p:cNvCxnSpPr/>
          <p:nvPr/>
        </p:nvCxnSpPr>
        <p:spPr>
          <a:xfrm flipH="1">
            <a:off x="8532440" y="4869160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5724128" y="4725144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4. Культура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7" name="Прямая со стрелкой 106"/>
          <p:cNvCxnSpPr/>
          <p:nvPr/>
        </p:nvCxnSpPr>
        <p:spPr>
          <a:xfrm flipH="1">
            <a:off x="8532440" y="5157192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5724128" y="5013176"/>
            <a:ext cx="2777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5. Физическая культура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0" name="Прямая со стрелкой 109"/>
          <p:cNvCxnSpPr/>
          <p:nvPr/>
        </p:nvCxnSpPr>
        <p:spPr>
          <a:xfrm flipH="1">
            <a:off x="8532440" y="5589240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5724128" y="5301208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6. Жилищное строительство и обеспечение граждан жильем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8" name="Прямая со стрелкой 117"/>
          <p:cNvCxnSpPr/>
          <p:nvPr/>
        </p:nvCxnSpPr>
        <p:spPr>
          <a:xfrm flipH="1">
            <a:off x="8532440" y="6021288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5724128" y="5805264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7. Жилищно-коммунальное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2" name="Прямая со стрелкой 121"/>
          <p:cNvCxnSpPr/>
          <p:nvPr/>
        </p:nvCxnSpPr>
        <p:spPr>
          <a:xfrm flipH="1">
            <a:off x="8532440" y="6453336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4" name="TextBox 123"/>
          <p:cNvSpPr txBox="1"/>
          <p:nvPr/>
        </p:nvSpPr>
        <p:spPr>
          <a:xfrm>
            <a:off x="5724128" y="6165304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8. Организация муниципального управления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>
            <a:off x="3286116" y="400050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5400000">
            <a:off x="2178827" y="4107661"/>
            <a:ext cx="221457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H="1">
            <a:off x="3286116" y="3000372"/>
            <a:ext cx="194368" cy="113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3286116" y="442913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3286116" y="478632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3286116" y="521495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3571868" y="3786190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….</a:t>
            </a:r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3571868" y="421481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….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3571868" y="457200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….</a:t>
            </a:r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3571868" y="5000636"/>
            <a:ext cx="1643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Оценка населением</a:t>
            </a:r>
            <a:endParaRPr lang="ru-RU" sz="1400" b="1" i="1" dirty="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024" y="142852"/>
            <a:ext cx="8784976" cy="288032"/>
          </a:xfrm>
        </p:spPr>
        <p:txBody>
          <a:bodyPr anchor="ctr">
            <a:normAutofit fontScale="90000"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Регулирование вопроса на региональном уровне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5" y="571481"/>
          <a:ext cx="8837957" cy="5306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811"/>
                <a:gridCol w="1126596"/>
                <a:gridCol w="116840"/>
                <a:gridCol w="2264030"/>
                <a:gridCol w="2293396"/>
                <a:gridCol w="1704284"/>
              </a:tblGrid>
              <a:tr h="21374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Устав Пермского края (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приоритетные направления развития Пермского края)</a:t>
                      </a: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Стратегия СЭР ПК</a:t>
                      </a:r>
                      <a:r>
                        <a:rPr lang="ru-RU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(ОСНОВНЫЕ НАПРАВЛЕНИЯ И ЗАДАЧИ СОЦИАЛЬНО-ЭКОНОМИЧЕС-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КОГО РАЗВИТИЯ ПЕРМСКОГО КРАЯ)  </a:t>
                      </a: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Постановление Правительства ПК от 10.09.2009 №612-п (ред. от 06.06.2013) </a:t>
                      </a:r>
                      <a:b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«О мерах по реализации Указа президента РФ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от 28.04.2008 №607 </a:t>
                      </a:r>
                      <a:b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«Об оценке эффективности деятельности ОМС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МР и ГО»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Постановление Правительства ПК от 26.04.2013 №346-п (ред. от 02.08.2013) </a:t>
                      </a:r>
                      <a:b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«О конкурсе МР</a:t>
                      </a:r>
                      <a:b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 ГО ПК по достижению наиболее результативных значений показателей управленческой деятельности»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Постановление ЗС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ПК от 16.06.2011 №2724 </a:t>
                      </a:r>
                      <a:b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«Об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утверждении положения о конкурсе на лучшую организацию работы </a:t>
                      </a:r>
                    </a:p>
                    <a:p>
                      <a:pPr algn="ctr"/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 МР и ГО ПК»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3315">
                <a:tc gridSpan="6">
                  <a:txBody>
                    <a:bodyPr/>
                    <a:lstStyle/>
                    <a:p>
                      <a:pPr algn="l">
                        <a:tabLst>
                          <a:tab pos="2689225" algn="l"/>
                        </a:tabLs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                 Экономическая политика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3315">
                <a:tc gridSpan="5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Критерии организации эффективной деятельности ПО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3315">
                <a:tc gridSpan="5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 инфраструктуры,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создание комфортной среды проживания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3315">
                <a:tc gridSpan="5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 территорий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3315"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Управление муниципальной собственностью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defTabSz="415925"/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Управление ресурсами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7162"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2422525" indent="-2422525" algn="ctr">
                        <a:tabLst/>
                      </a:pPr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Повышение</a:t>
                      </a:r>
                      <a:r>
                        <a:rPr lang="ru-RU" sz="13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эффективности деятельности муниципальных учреждений    социальной сферы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7159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Общественная оценка</a:t>
                      </a:r>
                    </a:p>
                  </a:txBody>
                  <a:tcPr marL="0" mar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6832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Управление общественными финансами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95536" y="0"/>
          <a:ext cx="8352928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4176464"/>
              </a:tblGrid>
              <a:tr h="15031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Оценка роста (снижения) численности населения, % (1%)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Расчет показателя осуществляется по данным Территориального органа Федеральной службы государственной статистики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15031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Оценка объема средств, привлеченных из федерального бюджета на развитие муниципального образования в расчете на 1 жителя, тыс. рублей (1%)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Расчет показателя осуществляется по итогам оценки фактически привлеченных средств из федерального бюджета за отчетный период (полугодие, год)</a:t>
                      </a:r>
                    </a:p>
                  </a:txBody>
                  <a:tcPr/>
                </a:tc>
              </a:tr>
              <a:tr h="15031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Оценка объема ввода жилья в муниципальном образовании в расчете на 1 жителя, кв. м (1%)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Расчет показателя осуществляется по итогам оценки фактического объема ввода жилья в муниципальном образовании за отчетный период (полугодие, год)</a:t>
                      </a:r>
                    </a:p>
                  </a:txBody>
                  <a:tcPr/>
                </a:tc>
              </a:tr>
              <a:tr h="23486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Оценка доли граждан муниципальных районов и городских округов Пермского края, удовлетворенных качеством предоставления муниципальных услуг (4%)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Расчет показателей осуществляется в соответствии с 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Регламентом "Оценка удовлетворенности качеством предоставляемых муниципальных услуг", который утверждается постановлением Правительства Пермского края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3528" y="188640"/>
          <a:ext cx="8640960" cy="66398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/>
                <a:gridCol w="4320480"/>
              </a:tblGrid>
              <a:tr h="21101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Оценка удовлетворенности качеством предоставляемых муниципальных услуг по результатам краевого социологического мониторинга (4%)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Расчет показателей осуществляется в соответствии с Регламентом "Оценка удовлетворенности качеством предоставляемых муниципальных услуг", который утверждается постановлением Правительства Пермского края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26165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Оценка информационной открытости муниципальных образований Пермского края (в соответствии с требованиями Федерального 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закона от 9 февраля 2009 г. N 8-ФЗ "Об обеспечении доступа к информации о деятельности государственных органов и органов местного самоуправления") (4%)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Расчет показателя осуществляется в соответствии с 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3"/>
                        </a:rPr>
                        <a:t>Регламентом "Оценка информационной открытости муниципальных образований Пермского края"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8410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Оценка исполнения требований Федерального 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4"/>
                        </a:rPr>
                        <a:t>закона от 27 июля 2010 г. N 210-ФЗ "Об организации предоставления государственных и муниципальных услуг" (8%)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Расчет показателя осуществляется в соответствии с 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5"/>
                        </a:rPr>
                        <a:t>Регламентом "Оценка исполнения требований Федерального закона от 27 июля 2010 г. N 210-ФЗ 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95536" y="332657"/>
          <a:ext cx="8496944" cy="4104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472"/>
                <a:gridCol w="4248472"/>
              </a:tblGrid>
              <a:tr h="41044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Оценка качества управления муниципальными финансами в муниципальном образовании (по итогам полугодия - 8%, по итогам года - 7%)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Расчет показателя осуществляется в соответствии с </a:t>
                      </a:r>
                      <a:r>
                        <a:rPr lang="ru-RU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Постановлением Правительства Пермского края от 30 июня 2009 г. N 378-п "О порядке оценки качества управления муниципальными финансами в Пермском крае"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2"/>
            <a:ext cx="8784976" cy="648072"/>
          </a:xfrm>
        </p:spPr>
        <p:txBody>
          <a:bodyPr anchor="t">
            <a:norm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Регулирование вопроса на местном уровне</a:t>
            </a:r>
            <a:endParaRPr lang="ru-RU" sz="2200" b="1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428860" y="500042"/>
            <a:ext cx="4320480" cy="64807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Порядок заслушивания ПО ежегодных отчетов главы МО: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Прямая соединительная линия 27"/>
          <p:cNvCxnSpPr>
            <a:stCxn id="4" idx="1"/>
          </p:cNvCxnSpPr>
          <p:nvPr/>
        </p:nvCxnSpPr>
        <p:spPr>
          <a:xfrm flipH="1">
            <a:off x="181692" y="824078"/>
            <a:ext cx="2247168" cy="142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>
            <a:off x="-2393205" y="3464719"/>
            <a:ext cx="521497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3714744" y="1285860"/>
            <a:ext cx="1800200" cy="914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Установление НПА процедуры оценки результативности деятельности ОМС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0" name="Диаграмма 39"/>
          <p:cNvGraphicFramePr/>
          <p:nvPr/>
        </p:nvGraphicFramePr>
        <p:xfrm>
          <a:off x="1571604" y="1071546"/>
          <a:ext cx="1714512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1" name="Диаграмма 40"/>
          <p:cNvGraphicFramePr/>
          <p:nvPr/>
        </p:nvGraphicFramePr>
        <p:xfrm>
          <a:off x="6072198" y="1000108"/>
          <a:ext cx="2214578" cy="1714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3" name="Прямая со стрелкой 42"/>
          <p:cNvCxnSpPr/>
          <p:nvPr/>
        </p:nvCxnSpPr>
        <p:spPr>
          <a:xfrm flipV="1">
            <a:off x="214282" y="3143248"/>
            <a:ext cx="320522" cy="28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Прямоугольник 44"/>
          <p:cNvSpPr/>
          <p:nvPr/>
        </p:nvSpPr>
        <p:spPr>
          <a:xfrm>
            <a:off x="500034" y="2500306"/>
            <a:ext cx="2071702" cy="13573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Установление порядка участия граждан в заседании ПО и предоставления им слова для выступлений и вопросов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7" name="Прямая со стрелкой 46"/>
          <p:cNvCxnSpPr/>
          <p:nvPr/>
        </p:nvCxnSpPr>
        <p:spPr>
          <a:xfrm>
            <a:off x="2571736" y="3143248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8" name="Овал 47"/>
          <p:cNvSpPr/>
          <p:nvPr/>
        </p:nvSpPr>
        <p:spPr>
          <a:xfrm>
            <a:off x="2786050" y="2857496"/>
            <a:ext cx="1214446" cy="64294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Принято в 11 МО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8" name="Прямая со стрелкой 57"/>
          <p:cNvCxnSpPr/>
          <p:nvPr/>
        </p:nvCxnSpPr>
        <p:spPr>
          <a:xfrm flipV="1">
            <a:off x="179512" y="4500570"/>
            <a:ext cx="320522" cy="85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1" name="Прямоугольник 60"/>
          <p:cNvSpPr/>
          <p:nvPr/>
        </p:nvSpPr>
        <p:spPr>
          <a:xfrm>
            <a:off x="500034" y="4071942"/>
            <a:ext cx="2643206" cy="157163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Установление порядка предоставления ПО доклада в случае отсутствия главы,</a:t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том числе, в случае не предоставления отчета по причине неоднократного отсутствия главы МО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Овал 65"/>
          <p:cNvSpPr/>
          <p:nvPr/>
        </p:nvSpPr>
        <p:spPr>
          <a:xfrm>
            <a:off x="3428992" y="4143380"/>
            <a:ext cx="1214446" cy="571504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Принято в 4 МО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Овал 81"/>
          <p:cNvSpPr/>
          <p:nvPr/>
        </p:nvSpPr>
        <p:spPr>
          <a:xfrm>
            <a:off x="3428992" y="4929198"/>
            <a:ext cx="1210456" cy="571504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Принято в 1 МО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500034" y="5786454"/>
            <a:ext cx="2643206" cy="914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Закрепление ответственности главы МО в случае не предоставления ежегодного отчета ПО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9" name="Прямая соединительная линия 88"/>
          <p:cNvCxnSpPr/>
          <p:nvPr/>
        </p:nvCxnSpPr>
        <p:spPr>
          <a:xfrm rot="10800000" flipH="1">
            <a:off x="500034" y="4786322"/>
            <a:ext cx="264320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Овал 96"/>
          <p:cNvSpPr/>
          <p:nvPr/>
        </p:nvSpPr>
        <p:spPr>
          <a:xfrm>
            <a:off x="3428992" y="5786454"/>
            <a:ext cx="1571636" cy="78581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80"/>
              </a:lnSpc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Практика отсутствует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 flipV="1">
            <a:off x="214282" y="6072206"/>
            <a:ext cx="320522" cy="85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3143240" y="521495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3143240" y="621508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3143240" y="442913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rot="10800000" flipV="1">
            <a:off x="6715140" y="785794"/>
            <a:ext cx="2143140" cy="142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5400000">
            <a:off x="6108711" y="3535363"/>
            <a:ext cx="5500726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rot="10800000">
            <a:off x="8501090" y="2786058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/>
          <p:nvPr/>
        </p:nvCxnSpPr>
        <p:spPr>
          <a:xfrm rot="10800000">
            <a:off x="8501090" y="3429000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 rot="10800000">
            <a:off x="8501090" y="5715016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 rot="10800000">
            <a:off x="8501090" y="6286520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 rot="10800000">
            <a:off x="8501090" y="4143380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 rot="10800000">
            <a:off x="8501090" y="4929198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0" name="Прямоугольник 79"/>
          <p:cNvSpPr/>
          <p:nvPr/>
        </p:nvSpPr>
        <p:spPr>
          <a:xfrm>
            <a:off x="6572264" y="2571744"/>
            <a:ext cx="1928826" cy="4286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Установление срока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представления отчета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6572264" y="3143248"/>
            <a:ext cx="1928826" cy="50006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Установление формы и содержания отчета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6572264" y="3786190"/>
            <a:ext cx="1928826" cy="85725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Установление этапов рассмотрения и заслушивания отчета (комиссии, РГ)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6572264" y="4714884"/>
            <a:ext cx="1928826" cy="64294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Установление продолжительности доклада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6572264" y="5500702"/>
            <a:ext cx="1928826" cy="4286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Установление порядка голосования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6572264" y="6072206"/>
            <a:ext cx="1928826" cy="66916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Установление перечня приглашаемых категорий граждан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Овал 91"/>
          <p:cNvSpPr/>
          <p:nvPr/>
        </p:nvSpPr>
        <p:spPr>
          <a:xfrm>
            <a:off x="5000628" y="2500306"/>
            <a:ext cx="1214446" cy="571504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Принято в 39 МО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" name="Овал 92"/>
          <p:cNvSpPr/>
          <p:nvPr/>
        </p:nvSpPr>
        <p:spPr>
          <a:xfrm>
            <a:off x="5000628" y="3143248"/>
            <a:ext cx="1214446" cy="571504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Принято в 41 МО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5" name="Овал 94"/>
          <p:cNvSpPr/>
          <p:nvPr/>
        </p:nvSpPr>
        <p:spPr>
          <a:xfrm>
            <a:off x="5000628" y="3929066"/>
            <a:ext cx="1214446" cy="571504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Принято в 36 МО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Овал 95"/>
          <p:cNvSpPr/>
          <p:nvPr/>
        </p:nvSpPr>
        <p:spPr>
          <a:xfrm>
            <a:off x="5000628" y="4714884"/>
            <a:ext cx="1214446" cy="571504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Принято в 24 МО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Овал 97"/>
          <p:cNvSpPr/>
          <p:nvPr/>
        </p:nvSpPr>
        <p:spPr>
          <a:xfrm>
            <a:off x="5000628" y="5429264"/>
            <a:ext cx="1214446" cy="571504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Принято в 35 МО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9" name="Овал 98"/>
          <p:cNvSpPr/>
          <p:nvPr/>
        </p:nvSpPr>
        <p:spPr>
          <a:xfrm>
            <a:off x="5000628" y="6072206"/>
            <a:ext cx="1214446" cy="571504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Принято в 33 МО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0" name="Прямая со стрелкой 99"/>
          <p:cNvCxnSpPr/>
          <p:nvPr/>
        </p:nvCxnSpPr>
        <p:spPr>
          <a:xfrm rot="10800000">
            <a:off x="6215074" y="2786058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1" name="Прямая со стрелкой 100"/>
          <p:cNvCxnSpPr/>
          <p:nvPr/>
        </p:nvCxnSpPr>
        <p:spPr>
          <a:xfrm rot="10800000">
            <a:off x="6215074" y="3429000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/>
          <p:nvPr/>
        </p:nvCxnSpPr>
        <p:spPr>
          <a:xfrm rot="10800000">
            <a:off x="6215074" y="4214818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" name="Прямая со стрелкой 102"/>
          <p:cNvCxnSpPr/>
          <p:nvPr/>
        </p:nvCxnSpPr>
        <p:spPr>
          <a:xfrm rot="10800000">
            <a:off x="6215074" y="5000636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" name="Прямая со стрелкой 103"/>
          <p:cNvCxnSpPr/>
          <p:nvPr/>
        </p:nvCxnSpPr>
        <p:spPr>
          <a:xfrm rot="10800000">
            <a:off x="6215074" y="5715016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5" name="Прямая со стрелкой 104"/>
          <p:cNvCxnSpPr/>
          <p:nvPr/>
        </p:nvCxnSpPr>
        <p:spPr>
          <a:xfrm rot="10800000">
            <a:off x="6215074" y="6357958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116633"/>
            <a:ext cx="4320480" cy="648071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2. Критерии результативности деятельности главы МО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836712"/>
            <a:ext cx="8928992" cy="58326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052736"/>
            <a:ext cx="2664296" cy="10081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Установление НПА целевых показателей результативности деятельности главы МО, главы местной администрации</a:t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491880" y="1340768"/>
            <a:ext cx="1656184" cy="100811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Принято в 11 МО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2204864"/>
            <a:ext cx="2664296" cy="13681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Проведение анализа причин, в случае не достижения уровня установленных показателей результативности деятельности главы МО, главы местной администрации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076056" y="2636912"/>
            <a:ext cx="1656184" cy="9144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Принято в 5 МО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11560" y="3717032"/>
            <a:ext cx="2664296" cy="18002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Проведение анализа достижения установленных уровней показателей в динамике по годам,</a:t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том числе, по отношению к аналогичному периоду прошлого года</a:t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5076056" y="3645024"/>
            <a:ext cx="1656184" cy="936104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Принято в 4 МО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5076056" y="4653136"/>
            <a:ext cx="1656184" cy="9144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Принято в 7 МО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11560" y="5661248"/>
            <a:ext cx="2664296" cy="72008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Наличие методики оценки уровня достижения показателей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5076056" y="5661248"/>
            <a:ext cx="1656184" cy="9144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Принято в 5 МО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единительная линия 22"/>
          <p:cNvCxnSpPr>
            <a:stCxn id="2" idx="1"/>
          </p:cNvCxnSpPr>
          <p:nvPr/>
        </p:nvCxnSpPr>
        <p:spPr>
          <a:xfrm flipH="1">
            <a:off x="179512" y="440669"/>
            <a:ext cx="2232248" cy="3600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179512" y="476672"/>
            <a:ext cx="0" cy="56166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179512" y="1556792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179512" y="2996952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V="1">
            <a:off x="179512" y="4581128"/>
            <a:ext cx="417248" cy="97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V="1">
            <a:off x="179512" y="6093296"/>
            <a:ext cx="426280" cy="22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3275856" y="1196752"/>
            <a:ext cx="1800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51" name="Диаграмма 50"/>
          <p:cNvGraphicFramePr/>
          <p:nvPr/>
        </p:nvGraphicFramePr>
        <p:xfrm>
          <a:off x="5603368" y="782992"/>
          <a:ext cx="1776944" cy="1925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5" name="Диаграмма 54"/>
          <p:cNvGraphicFramePr/>
          <p:nvPr/>
        </p:nvGraphicFramePr>
        <p:xfrm>
          <a:off x="7236296" y="836712"/>
          <a:ext cx="1823864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7" name="Прямая со стрелкой 56"/>
          <p:cNvCxnSpPr>
            <a:stCxn id="11" idx="3"/>
          </p:cNvCxnSpPr>
          <p:nvPr/>
        </p:nvCxnSpPr>
        <p:spPr>
          <a:xfrm>
            <a:off x="3275856" y="2888940"/>
            <a:ext cx="1656184" cy="1080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3275856" y="4149080"/>
            <a:ext cx="165618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>
            <a:off x="3275856" y="5013176"/>
            <a:ext cx="165618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>
            <a:stCxn id="19" idx="3"/>
          </p:cNvCxnSpPr>
          <p:nvPr/>
        </p:nvCxnSpPr>
        <p:spPr>
          <a:xfrm>
            <a:off x="3275856" y="6021288"/>
            <a:ext cx="165618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b="1" dirty="0" smtClean="0"/>
              <a:t>ЗАКОНОДАТЕЛЬНОЕ СОБРАНИЕ ПЕРМСКОГО КРАЯ</a:t>
            </a:r>
          </a:p>
          <a:p>
            <a:pPr>
              <a:buNone/>
            </a:pPr>
            <a:r>
              <a:rPr lang="ru-RU" b="1" dirty="0" smtClean="0"/>
              <a:t> </a:t>
            </a:r>
          </a:p>
          <a:p>
            <a:pPr algn="ctr">
              <a:buNone/>
            </a:pPr>
            <a:r>
              <a:rPr lang="ru-RU" b="1" dirty="0" smtClean="0"/>
              <a:t>СОВЕТ ПРЕДСТАВИТЕЛЬНЫХ ОРГАНОВ МУНИЦИПАЛЬНЫХ ОБРАЗОВАНИЙ</a:t>
            </a:r>
          </a:p>
          <a:p>
            <a:pPr>
              <a:buNone/>
            </a:pPr>
            <a:r>
              <a:rPr lang="ru-RU" b="1" dirty="0" smtClean="0"/>
              <a:t> </a:t>
            </a:r>
          </a:p>
          <a:p>
            <a:pPr algn="r">
              <a:buNone/>
            </a:pPr>
            <a:r>
              <a:rPr lang="ru-RU" b="1" dirty="0" smtClean="0"/>
              <a:t>РЕШЕНИЕ</a:t>
            </a:r>
          </a:p>
          <a:p>
            <a:pPr algn="r">
              <a:buNone/>
            </a:pPr>
            <a:r>
              <a:rPr lang="ru-RU" b="1" dirty="0" smtClean="0"/>
              <a:t> 13 ноября 2013 г. N 86</a:t>
            </a:r>
          </a:p>
          <a:p>
            <a:pPr>
              <a:buNone/>
            </a:pPr>
            <a:r>
              <a:rPr lang="ru-RU" b="1" dirty="0" smtClean="0"/>
              <a:t> </a:t>
            </a:r>
          </a:p>
          <a:p>
            <a:pPr algn="ctr">
              <a:buNone/>
            </a:pPr>
            <a:r>
              <a:rPr lang="ru-RU" b="1" dirty="0" smtClean="0"/>
              <a:t>ОБ ИТОГАХ ЗАСЕДАНИЯ РАБОЧЕЙ ГРУППЫ СОВЕТА ПО ПОДГОТОВКЕ</a:t>
            </a:r>
          </a:p>
          <a:p>
            <a:pPr algn="ctr">
              <a:buNone/>
            </a:pPr>
            <a:r>
              <a:rPr lang="ru-RU" b="1" dirty="0" smtClean="0"/>
              <a:t>РЕКОМЕНДАЦИЙ ПРЕДСТАВИТЕЛЬНЫМ ОРГАНАМ МУНИЦИПАЛЬНЫХ РАЙОНОВ И ГОРОДСКИХ ОКРУГОВ ПО УСТАНОВЛЕНИЮ ПОРЯДКА (ПРОЦЕДУРЫ)</a:t>
            </a:r>
          </a:p>
          <a:p>
            <a:pPr algn="ctr">
              <a:buNone/>
            </a:pPr>
            <a:r>
              <a:rPr lang="ru-RU" b="1" dirty="0" smtClean="0"/>
              <a:t>ЗАСЛУШИВАНИЯ ЕЖЕГОДНЫХ ОТЧЕТОВ ГЛАВЫ МУНИЦИПАЛЬНОГО</a:t>
            </a:r>
          </a:p>
          <a:p>
            <a:pPr algn="ctr">
              <a:buNone/>
            </a:pPr>
            <a:r>
              <a:rPr lang="ru-RU" b="1" dirty="0" smtClean="0"/>
              <a:t>ОБРАЗОВАНИЯ, ГЛАВЫ МЕСТНОЙ АДМИНИСТРАЦИИ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3208</TotalTime>
  <Words>865</Words>
  <Application>Microsoft Office PowerPoint</Application>
  <PresentationFormat>Экран (4:3)</PresentationFormat>
  <Paragraphs>124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О подходах к установлению представительным органом порядка и критериев оценки результативности деятельности органов местного самоуправления, применяемых по итогам заслушивания ежегодных отчетов главы муниципального образования, главы местной администрации  (практика муниципальных образований Пермского края)</vt:lpstr>
      <vt:lpstr>Влияние на повышение эффективности деятельности ОМС</vt:lpstr>
      <vt:lpstr>Проблемы в правовом регулировании на муниципальном уровне</vt:lpstr>
      <vt:lpstr>Регулирование вопроса на федеральном уровне</vt:lpstr>
      <vt:lpstr>Регулирование вопроса на региональном уровне</vt:lpstr>
      <vt:lpstr>Слайд 6</vt:lpstr>
      <vt:lpstr>Слайд 7</vt:lpstr>
      <vt:lpstr>Слайд 8</vt:lpstr>
      <vt:lpstr>Слайд 9</vt:lpstr>
      <vt:lpstr>Регулирование вопроса на местном уровне</vt:lpstr>
      <vt:lpstr>2. Критерии результативности деятельности главы МО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подходах к установлению представительным органом порядка и критериев оценки результативности деятельности органов местного самоуправления, применяемых по итогам заслушивания ежегодных отчетов главы муниципального образования, главы местной</dc:title>
  <dc:creator>SitnikovAA</dc:creator>
  <cp:lastModifiedBy>VetoshkinSA</cp:lastModifiedBy>
  <cp:revision>171</cp:revision>
  <dcterms:created xsi:type="dcterms:W3CDTF">2013-10-07T11:39:43Z</dcterms:created>
  <dcterms:modified xsi:type="dcterms:W3CDTF">2016-02-17T06:54:30Z</dcterms:modified>
</cp:coreProperties>
</file>