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9" r:id="rId4"/>
    <p:sldId id="262" r:id="rId5"/>
    <p:sldId id="264" r:id="rId6"/>
    <p:sldId id="265" r:id="rId7"/>
    <p:sldId id="306" r:id="rId8"/>
    <p:sldId id="307" r:id="rId9"/>
    <p:sldId id="285" r:id="rId10"/>
    <p:sldId id="308" r:id="rId11"/>
    <p:sldId id="309" r:id="rId12"/>
    <p:sldId id="28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21" r:id="rId23"/>
    <p:sldId id="302" r:id="rId24"/>
    <p:sldId id="272" r:id="rId25"/>
    <p:sldId id="325" r:id="rId26"/>
    <p:sldId id="322" r:id="rId27"/>
    <p:sldId id="326" r:id="rId28"/>
    <p:sldId id="324" r:id="rId29"/>
    <p:sldId id="31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B4"/>
    <a:srgbClr val="0062AC"/>
    <a:srgbClr val="FFFF99"/>
    <a:srgbClr val="CCFF99"/>
    <a:srgbClr val="004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22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BA641-8782-4126-B6FC-57AF3F604942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A0575-1485-408A-9971-E0F6229E0E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131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B4F5C-965A-44EF-9ADE-7C89FC3CAAA8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172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B4F5C-965A-44EF-9ADE-7C89FC3CAAA8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17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0575-1485-408A-9971-E0F6229E0E9A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73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476672"/>
            <a:ext cx="3124482" cy="269017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166850"/>
            <a:ext cx="7499350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221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5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030" y="184139"/>
            <a:ext cx="82812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РОССИЯ ВСТУПИЛА В ЭРУ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ЦИФРОВОГО ТЕЛЕВИДЕНИЯ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9199" y="1542917"/>
            <a:ext cx="54726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Федеральная  целевая программа </a:t>
            </a:r>
            <a:r>
              <a:rPr lang="ru-RU" sz="1500" b="1" dirty="0">
                <a:solidFill>
                  <a:srgbClr val="297FD5">
                    <a:lumMod val="75000"/>
                  </a:srgbClr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«Развитие телерадиовещания в Российской Федерации на 2009 – </a:t>
            </a:r>
            <a:r>
              <a:rPr lang="ru-RU" sz="1500" b="1" dirty="0" smtClean="0">
                <a:solidFill>
                  <a:srgbClr val="297FD5">
                    <a:lumMod val="75000"/>
                  </a:srgbClr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2018 годы» </a:t>
            </a:r>
            <a:r>
              <a:rPr lang="ru-RU" sz="15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утверждена Постановлением правительства РФ от 03.12.2009 г. №985</a:t>
            </a: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ФЦП предусматривает последовательный переход регионов на цифровое эфирное вещание.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Указом Президента РФ от 24.06.2009 г. №175 создание </a:t>
            </a:r>
            <a:r>
              <a:rPr lang="ru-RU" sz="15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государственных сетей </a:t>
            </a:r>
            <a:r>
              <a:rPr lang="ru-RU" sz="15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вещания в </a:t>
            </a:r>
            <a:r>
              <a:rPr lang="ru-RU" sz="15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цифровом формате нового </a:t>
            </a:r>
            <a:r>
              <a:rPr lang="ru-RU" sz="15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поколения поручено ФГУП </a:t>
            </a:r>
            <a:r>
              <a:rPr lang="ru-RU" sz="1500" b="1" dirty="0">
                <a:solidFill>
                  <a:srgbClr val="297FD5">
                    <a:lumMod val="75000"/>
                  </a:srgbClr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«Российская телевизионная и радиовещательная сеть</a:t>
            </a:r>
            <a:r>
              <a:rPr lang="ru-RU" sz="1500" b="1" dirty="0" smtClean="0">
                <a:solidFill>
                  <a:srgbClr val="297FD5">
                    <a:lumMod val="75000"/>
                  </a:srgbClr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».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b="1" dirty="0" smtClean="0">
              <a:solidFill>
                <a:srgbClr val="297FD5">
                  <a:lumMod val="75000"/>
                </a:srgbClr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1027" name="Picture 3" descr="C:\Documents and Settings\ochudinova\Мои документы\Брендбук\logo_ru_white_f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5" t="11882" r="11225" b="15311"/>
          <a:stretch/>
        </p:blipFill>
        <p:spPr bwMode="auto">
          <a:xfrm>
            <a:off x="6150146" y="1916832"/>
            <a:ext cx="2540978" cy="196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7909" y="4293096"/>
            <a:ext cx="849694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297FD5">
                    <a:lumMod val="75000"/>
                  </a:srgbClr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297FD5">
                    <a:lumMod val="75000"/>
                  </a:srgbClr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   ЦЕЛИ </a:t>
            </a:r>
            <a:r>
              <a:rPr lang="ru-RU" sz="1600" b="1" dirty="0">
                <a:solidFill>
                  <a:srgbClr val="297FD5">
                    <a:lumMod val="75000"/>
                  </a:srgbClr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ПРОГРАММЫ: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prstClr val="black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Развитие информационного пространства Российской Федерации;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dirty="0" smtClean="0">
              <a:solidFill>
                <a:prstClr val="black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Обеспечение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населения РФ </a:t>
            </a:r>
            <a:r>
              <a:rPr lang="ru-RU" sz="1500" b="1" dirty="0">
                <a:solidFill>
                  <a:srgbClr val="297FD5">
                    <a:lumMod val="75000"/>
                  </a:srgbClr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многоканальным вещанием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 гарантированным предоставлением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общероссийских обязательных общедоступных телеканалов и радиоканалов заданного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качества;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Повышение эффективности функционирования телерадиовещания.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32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3"/>
          <a:stretch/>
        </p:blipFill>
        <p:spPr>
          <a:xfrm>
            <a:off x="0" y="-4213"/>
            <a:ext cx="9144000" cy="131843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2204864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Доля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населения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РФ,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имеющего возможность приема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20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ц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ифровых эфирных телеканалов свободного доступа, должна составить не менее - 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98,1 %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9316" y="188640"/>
            <a:ext cx="7425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ЦЕЛЕВОЙ ИНДИКАТОР ВЫПОЛНЕНИЯ ПРОГРАММЫ</a:t>
            </a:r>
            <a:endParaRPr lang="ru-RU" sz="28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4125838" cy="294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53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3"/>
          <a:stretch/>
        </p:blipFill>
        <p:spPr>
          <a:xfrm>
            <a:off x="0" y="0"/>
            <a:ext cx="9144000" cy="131843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9532" y="182164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СОСТАВ ПАКЕТОВ ЦИФРОВЫХ ТЕЛЕКАНАЛОВ, 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БЕСПЛАТНЫХ 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ДЛЯ ПОТРЕБИТЕЛЕЙ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936" y="1484784"/>
            <a:ext cx="6121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29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3"/>
          <a:stretch/>
        </p:blipFill>
        <p:spPr>
          <a:xfrm>
            <a:off x="0" y="0"/>
            <a:ext cx="9144000" cy="1318437"/>
          </a:xfrm>
          <a:prstGeom prst="rect">
            <a:avLst/>
          </a:prstGeom>
        </p:spPr>
      </p:pic>
      <p:pic>
        <p:nvPicPr>
          <p:cNvPr id="2050" name="Picture 2" descr="\\rander\pub\_Фотоархив\ПОДГОТОВКА К ЗАПУСКУ В БАРДЕ И ЕГВЕ\раскадровка\раскадровка08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" t="19798" r="37453" b="30467"/>
          <a:stretch/>
        </p:blipFill>
        <p:spPr bwMode="auto">
          <a:xfrm>
            <a:off x="360000" y="2726715"/>
            <a:ext cx="4314399" cy="255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18785" y="2420888"/>
            <a:ext cx="36016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B05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Первая очередь: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12 регионов, приграничные районы Сибири и Дальнего востока, 2010-2016 годы</a:t>
            </a:r>
            <a:endParaRPr lang="ru-RU" sz="1600" dirty="0">
              <a:solidFill>
                <a:prstClr val="black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2051" name="Picture 3" descr="\\rander\pub\_Фотоархив\ПОДГОТОВКА К ЗАПУСКУ В БАРДЕ И ЕГВЕ\раскадровка\раскадровка09_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" t="19932" r="37453" b="29933"/>
          <a:stretch/>
        </p:blipFill>
        <p:spPr bwMode="auto">
          <a:xfrm>
            <a:off x="360000" y="2726715"/>
            <a:ext cx="4314399" cy="257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218785" y="3455715"/>
            <a:ext cx="3600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B0F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Вторая очередь</a:t>
            </a:r>
            <a:r>
              <a:rPr lang="ru-RU" sz="1600" b="1" dirty="0" smtClean="0">
                <a:solidFill>
                  <a:srgbClr val="00B05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27 регионов, 2011-201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6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годы</a:t>
            </a:r>
            <a:endParaRPr lang="ru-RU" sz="1600" dirty="0">
              <a:solidFill>
                <a:prstClr val="black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2052" name="Picture 4" descr="\\rander\pub\_Фотоархив\ПОДГОТОВКА К ЗАПУСКУ В БАРДЕ И ЕГВЕ\раскадровка\раскадровка10_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" t="19932" r="37358" b="30199"/>
          <a:stretch/>
        </p:blipFill>
        <p:spPr bwMode="auto">
          <a:xfrm>
            <a:off x="360000" y="2726715"/>
            <a:ext cx="4314399" cy="256124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218785" y="4031779"/>
            <a:ext cx="3600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FF9933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Третья очередь: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39 регионов, 2012-2016 годы</a:t>
            </a:r>
            <a:endParaRPr lang="ru-RU" sz="1600" dirty="0">
              <a:solidFill>
                <a:prstClr val="black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2053" name="Picture 5" descr="\\rander\pub\_Фотоархив\ПОДГОТОВКА К ЗАПУСКУ В БАРДЕ И ЕГВЕ\раскадровка\раскадровка11_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" t="19932" r="37170" b="29933"/>
          <a:stretch/>
        </p:blipFill>
        <p:spPr bwMode="auto">
          <a:xfrm>
            <a:off x="360000" y="2726715"/>
            <a:ext cx="4314399" cy="2562739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218785" y="4607843"/>
            <a:ext cx="3600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FF339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Четвертая очередь: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5 регионов, 2013-2016 годы</a:t>
            </a:r>
            <a:endParaRPr lang="ru-RU" sz="1600" dirty="0">
              <a:solidFill>
                <a:prstClr val="black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476672"/>
            <a:ext cx="8424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ОЧЕРЕДНОСТЬ СТРОИТЕЛЬСТВА СЕТИ ЦЭТВ</a:t>
            </a:r>
            <a:endParaRPr lang="ru-RU" sz="28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6514" y="1373867"/>
            <a:ext cx="8090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ФЦП предусматривает </a:t>
            </a:r>
            <a:r>
              <a:rPr lang="ru-RU" sz="24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строительство</a:t>
            </a:r>
            <a:endParaRPr lang="ru-RU" sz="2400" dirty="0"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государственной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сети ЦЭТВ в 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четыре очереди:</a:t>
            </a:r>
            <a:endParaRPr lang="ru-RU" sz="2400" b="1" dirty="0">
              <a:solidFill>
                <a:srgbClr val="0070C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6651" y="5733256"/>
            <a:ext cx="8090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Пермский край – регион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третьей очереди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строительства сети ЦЭТВ</a:t>
            </a:r>
            <a:endParaRPr lang="ru-RU" sz="2400" dirty="0">
              <a:solidFill>
                <a:srgbClr val="0070C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21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7" grpId="0"/>
      <p:bldP spid="19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ochudinova\Рабочий стол\KARTA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5249"/>
            <a:ext cx="414552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Рисунок 9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3"/>
          <a:stretch/>
        </p:blipFill>
        <p:spPr>
          <a:xfrm>
            <a:off x="0" y="0"/>
            <a:ext cx="9144000" cy="13184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188640"/>
            <a:ext cx="77132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СЕТЬ ЦИФРОВОГО ЭФИРНОГО ТЕЛЕВИДЕНИЯ В ПЕРМСКОМ КРАЕ</a:t>
            </a:r>
            <a:endParaRPr lang="ru-RU" sz="28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23928" y="1687269"/>
            <a:ext cx="4680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одночастотных зон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3928" y="2204864"/>
            <a:ext cx="5220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55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цифровых телестанций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00836" y="2996952"/>
            <a:ext cx="37444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В том числе </a:t>
            </a:r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цифровых мощных телестанций – 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с радиусом вещания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от </a:t>
            </a:r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28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км: 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Пермь, Барда, Березники, Гайны, Кудымкар, Кунгур, Красновишерск, Очер, Чусовой, Чайковский, Октябрьский.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92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21" y="0"/>
            <a:ext cx="915914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17435" y="282732"/>
            <a:ext cx="5335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ЗОНА «ГАЙНЫ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»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39" y="1628800"/>
            <a:ext cx="4143743" cy="496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03332" y="2996952"/>
            <a:ext cx="417646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</a:t>
            </a:r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–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Гайны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сдан в 2015 году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высота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АМС –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130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 кВт, охват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цифровым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сигналом – 17,9 тыс.  человек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Юксеево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сдан 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0,1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цифровым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сигналом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1,6 тыс. человек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Строящаяся РТПС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Коса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</a:t>
            </a:r>
            <a:r>
              <a:rPr lang="ru-RU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готовится к сдаче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в 2016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метров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0,25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4,5 тыс. человек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36736" y="1499763"/>
            <a:ext cx="415019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образования,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находящиеся в указанной частотной 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зоне,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Гайнский район, Косинский район. </a:t>
            </a:r>
          </a:p>
          <a:p>
            <a:endParaRPr lang="ru-RU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Действует 2 РТПС, одна строится. </a:t>
            </a:r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2333" y="848921"/>
            <a:ext cx="48550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40ТВК, РТРС-2  50ТВК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89137" y="1894763"/>
            <a:ext cx="1633196" cy="165618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49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8398" y="260648"/>
            <a:ext cx="7171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ЗОНА «КРАСНОВИШЕРСК»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24" y="1556791"/>
            <a:ext cx="41402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74155" y="1628800"/>
            <a:ext cx="391496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образования, находящиеся в указанной частотной зоне, - 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Красновишерский район,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Чердынский 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 </a:t>
            </a:r>
          </a:p>
          <a:p>
            <a:endParaRPr lang="ru-RU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Действует 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РТПС, одна строится. </a:t>
            </a:r>
          </a:p>
          <a:p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3175" y="3356992"/>
            <a:ext cx="4149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</a:t>
            </a:r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Красновишерск </a:t>
            </a:r>
            <a:endParaRPr lang="ru-RU" sz="1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сдан в 2015 году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37,9 тыс. человек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Строящаяся РТПС –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Ныроб</a:t>
            </a:r>
            <a:endParaRPr lang="ru-RU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0,05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кВт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охват цифровым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сигналом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7,2 тыс. человек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57278" y="798655"/>
            <a:ext cx="32788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34ТВК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РТРС-2 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07704" y="1437505"/>
            <a:ext cx="2016224" cy="19830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38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50" y="1946730"/>
            <a:ext cx="5233546" cy="3907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60648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РТПС «КРАСНОВИШЕРСК» - ОДНА ИЗ САМЫХ ВЫСОКИХ 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 МОЩНЫХ В 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ПЕРМСКОМ КРАЕ </a:t>
            </a:r>
          </a:p>
        </p:txBody>
      </p:sp>
      <p:pic>
        <p:nvPicPr>
          <p:cNvPr id="8197" name="Picture 5" descr="C:\Documents and Settings\ochudinova\Рабочий стол\DSC074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573" y="1510410"/>
            <a:ext cx="3346011" cy="50149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92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" y="-20937"/>
            <a:ext cx="9169433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00200" y="206261"/>
            <a:ext cx="5902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ЗОНА «КУДЫМКАР»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79" y="1507813"/>
            <a:ext cx="41402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02791" y="1516919"/>
            <a:ext cx="41896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образования, находящиеся в указанной частотной зоне, - 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Кудымкарский район, Юрлинский район, Юсьвинский район,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Кочевский 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</a:t>
            </a:r>
          </a:p>
          <a:p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Действует 1 РТПС, одна строится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49413" y="3501008"/>
            <a:ext cx="396044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</a:t>
            </a:r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Егва</a:t>
            </a:r>
            <a:endParaRPr lang="ru-RU" sz="1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объект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связи модернизирован для ЦЭТВ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2014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220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цифровым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сигналом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83,6 тыс. человек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Строящаяся РТПС </a:t>
            </a:r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Кочево</a:t>
            </a:r>
            <a:endParaRPr lang="ru-RU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40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метров, 0,10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5,5 тыс. человек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10956" y="836712"/>
            <a:ext cx="32788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26ТВК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РТРС-2 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99592" y="2722855"/>
            <a:ext cx="1633196" cy="165618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99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92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14863" y="260648"/>
            <a:ext cx="52085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ЗОНА «КИЗЕЛ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» 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2" y="1474582"/>
            <a:ext cx="41402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99992" y="1391961"/>
            <a:ext cx="45365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</a:t>
            </a:r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образования, </a:t>
            </a: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находящиеся в указанной частотной зоне, - </a:t>
            </a:r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Березниковский район, Соликамский район, Кизеловский район, Ильинский район (г. Чермоз), Губахинский район, Александровский район</a:t>
            </a:r>
          </a:p>
          <a:p>
            <a:endParaRPr lang="ru-RU" sz="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Действуют </a:t>
            </a:r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РТПС</a:t>
            </a:r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строятся </a:t>
            </a:r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РТПС </a:t>
            </a:r>
            <a:endParaRPr lang="ru-RU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52882" y="2551698"/>
            <a:ext cx="430421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РТПС </a:t>
            </a:r>
          </a:p>
          <a:p>
            <a:endParaRPr lang="ru-RU" sz="9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Березники</a:t>
            </a:r>
            <a:endParaRPr lang="ru-RU" sz="9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связи модернизирован для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ЦЭТВ в 2013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–180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MUX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5 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210, 7 тыс. человек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Соликамск</a:t>
            </a:r>
            <a:endParaRPr lang="ru-RU" sz="9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сдан в 2015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100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MUX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0,5 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–79, 6 тыс. человек 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Александровск</a:t>
            </a:r>
            <a:endParaRPr lang="ru-RU" sz="9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70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32, 3 тыс. человек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Чермоз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2013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58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0,1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цифровым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5, 3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48846" y="783868"/>
            <a:ext cx="3163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38ТВК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РТРС-2 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63194" y="5157192"/>
            <a:ext cx="441736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Строящиеся РТПС </a:t>
            </a:r>
            <a:r>
              <a:rPr lang="ru-RU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endParaRPr lang="ru-RU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Губаха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60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–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35,2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Кизел 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60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–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26, 7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134562" y="2852936"/>
            <a:ext cx="1633196" cy="165618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29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30545" y="397202"/>
            <a:ext cx="6882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РТПС «БЕРЕЗНИКИ» 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 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«СОЛИКАМСК»</a:t>
            </a:r>
            <a:endParaRPr lang="ru-RU" sz="28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" t="3220" r="10891" b="7918"/>
          <a:stretch/>
        </p:blipFill>
        <p:spPr bwMode="auto">
          <a:xfrm>
            <a:off x="5315343" y="1602541"/>
            <a:ext cx="3253155" cy="4686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 descr="C:\Documents and Settings\ochudinova\Рабочий стол\DSC073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58071"/>
            <a:ext cx="3121624" cy="46812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85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260648"/>
            <a:ext cx="49192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ЗОНА «ОЧЕР»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42569"/>
            <a:ext cx="4390957" cy="5269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5352" y="1412776"/>
            <a:ext cx="43204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</a:t>
            </a:r>
            <a:r>
              <a:rPr lang="ru-RU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образования, </a:t>
            </a:r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находящиеся в указанной частотной зоне, - </a:t>
            </a:r>
            <a:r>
              <a:rPr lang="ru-RU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Ильинский район, Сивинский район, Верещагинский район, Оханский район, Очерский район, Нытвенский район, Карагайский район, Большесосновский район</a:t>
            </a:r>
          </a:p>
          <a:p>
            <a:pPr algn="just"/>
            <a:endParaRPr lang="ru-RU" sz="11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Действуют </a:t>
            </a:r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</a:t>
            </a:r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строятся </a:t>
            </a:r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</a:t>
            </a:r>
          </a:p>
          <a:p>
            <a:pPr algn="just"/>
            <a:endParaRPr lang="ru-RU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3720" y="2767811"/>
            <a:ext cx="394218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</a:t>
            </a:r>
            <a:r>
              <a:rPr lang="ru-RU" sz="1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</a:t>
            </a:r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Очер</a:t>
            </a:r>
            <a:endParaRPr lang="ru-RU" sz="1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сдан в 2015 году</a:t>
            </a: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180 метров,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–104,8 тыс. человек</a:t>
            </a:r>
          </a:p>
          <a:p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Северный Коммунар</a:t>
            </a:r>
            <a:endParaRPr lang="ru-RU" sz="1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50 метров, 0,1 кВт, охват цифровым сигналом –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2,9 тыс. человек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Ильинский</a:t>
            </a: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52 метров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0,1 кВт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–10,8 тыс. человек 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Карагай</a:t>
            </a:r>
            <a:endParaRPr lang="ru-RU" sz="1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2013 году</a:t>
            </a: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49,2 метра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0,1 кВт,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– 7,5 тыс. человек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Большая Соснова</a:t>
            </a: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2014 году</a:t>
            </a: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43 метра,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–4,7 тыс. человек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49688" y="783868"/>
            <a:ext cx="3163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40ТВК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РТРС-2 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55576" y="4077072"/>
            <a:ext cx="1633196" cy="165618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83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38773" y="3501008"/>
            <a:ext cx="36541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5" y="1529544"/>
            <a:ext cx="484323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Строящиеся РТПС - </a:t>
            </a:r>
          </a:p>
          <a:p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Новоильинский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высота АМС – 30 метров, 0,10 кВт, охват цифровым сигналом –12, 2 тыс. человек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Мокино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высота АМС – 50 метров, 0,25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4, 8 тыс. человек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Шумиха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высота АМС – 60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5, 7 тыс. человек</a:t>
            </a:r>
          </a:p>
          <a:p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Оханск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50 метров,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0,10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–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10, 4 тыс. человек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Сива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60 метров,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–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9,7 тыс. человек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93"/>
            <a:ext cx="9144000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251" y="281550"/>
            <a:ext cx="51212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ochudinova\Мои документы\фото объектов_smal\Оче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812" y="1529544"/>
            <a:ext cx="3323755" cy="4995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688" y="884007"/>
            <a:ext cx="32004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8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0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63688" y="216949"/>
            <a:ext cx="5712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ЗОНА «ЧУСОВОЙ»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31" y="1412776"/>
            <a:ext cx="4389437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56584" y="1412776"/>
            <a:ext cx="413995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образования , находящиеся в указанной частотной зоне, - </a:t>
            </a:r>
            <a:r>
              <a:rPr lang="ru-RU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Чусовской район, </a:t>
            </a:r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Лысьвенский ГО, </a:t>
            </a:r>
            <a:r>
              <a:rPr lang="ru-RU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Горнозаводский район, </a:t>
            </a:r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Гремячинский </a:t>
            </a:r>
            <a:r>
              <a:rPr lang="ru-RU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 </a:t>
            </a:r>
            <a:endParaRPr lang="ru-RU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56584" y="2348880"/>
            <a:ext cx="40324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</a:t>
            </a:r>
            <a:r>
              <a:rPr lang="ru-RU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</a:t>
            </a:r>
            <a:r>
              <a:rPr lang="ru-RU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Чусовой </a:t>
            </a:r>
            <a:endParaRPr lang="ru-RU" sz="9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сдан в 2015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100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MUX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–93, 9 тыс. человек</a:t>
            </a:r>
          </a:p>
          <a:p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Маховляне</a:t>
            </a:r>
            <a:endParaRPr lang="ru-RU" sz="9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27 метров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0,01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400 человек</a:t>
            </a:r>
          </a:p>
          <a:p>
            <a:endParaRPr lang="ru-RU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71800" y="754995"/>
            <a:ext cx="32211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27ТВК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РТРС-2 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67382" y="2002753"/>
            <a:ext cx="26645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Действуют </a:t>
            </a:r>
            <a:r>
              <a:rPr lang="ru-RU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РТПС</a:t>
            </a:r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строятся </a:t>
            </a:r>
            <a:r>
              <a:rPr lang="ru-RU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67382" y="3860174"/>
            <a:ext cx="40216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Строящиеся РТПС </a:t>
            </a:r>
            <a:r>
              <a:rPr lang="ru-RU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Бисер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50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0,05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1 ,9 тыс. человека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Горнозаводск 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50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15 ,9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Гремячинск 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40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0,10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7 ,4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Теплая Гора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30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0,10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3,4 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627784" y="3777711"/>
            <a:ext cx="1510773" cy="153800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16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47896" y="212536"/>
            <a:ext cx="52918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ЗОНА «КУНГУР»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6" y="1412776"/>
            <a:ext cx="4389437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60032" y="1484784"/>
            <a:ext cx="4067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</a:t>
            </a:r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образования, </a:t>
            </a: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находящиеся в указанной частотной зоне, - </a:t>
            </a:r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Кунгурский район, Суксунский район, Березовский район, Кишертский район</a:t>
            </a:r>
          </a:p>
          <a:p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Действует 1 РТПС, строится 1 РТПС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53136" y="2854821"/>
            <a:ext cx="4053027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Действующая РТПС </a:t>
            </a:r>
            <a:r>
              <a:rPr lang="ru-RU" sz="1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</a:p>
          <a:p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3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Кунгур </a:t>
            </a:r>
            <a:endParaRPr lang="ru-RU" sz="13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в 2014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246 метров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MUX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10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цифровым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сигналом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– 168,4 тыс. человек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Планируемая РТПС </a:t>
            </a:r>
            <a:endParaRPr lang="ru-RU" sz="13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3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Суксун </a:t>
            </a:r>
            <a:endParaRPr lang="ru-RU" sz="13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– 12,8 тыс. человек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58841" y="764704"/>
            <a:ext cx="32788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31ТВК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РТРС-2 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733" y="4725144"/>
            <a:ext cx="1255402" cy="1273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09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62" y="-24829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93119" y="188640"/>
            <a:ext cx="51156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ЗОНА «БАРДА»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4389437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76056" y="1412776"/>
            <a:ext cx="3888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</a:t>
            </a:r>
            <a:r>
              <a:rPr lang="ru-RU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образования, 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находящиеся в указанной частотной зоне, - </a:t>
            </a:r>
            <a:r>
              <a:rPr lang="ru-RU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Чайковский район, Частинский район, Чернушинский район, Бардымский район, Куединский район, Еловский район, Осинский район </a:t>
            </a:r>
          </a:p>
          <a:p>
            <a:endParaRPr lang="ru-RU" sz="1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Действуют 10 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РТПС, </a:t>
            </a:r>
            <a:r>
              <a:rPr lang="ru-RU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строятся 2 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</a:t>
            </a:r>
          </a:p>
          <a:p>
            <a:endParaRPr lang="ru-RU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9338" y="2497976"/>
            <a:ext cx="38884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</a:t>
            </a:r>
            <a:r>
              <a:rPr lang="ru-RU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- </a:t>
            </a:r>
          </a:p>
          <a:p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Барда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2013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247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–45,7 тыс.  человек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Чайковский</a:t>
            </a:r>
            <a:endParaRPr lang="ru-RU" sz="9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сдан в 2015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90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MUX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1 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–93,4 тыс. 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Чернушка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сдан в 2015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80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–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47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Альняш</a:t>
            </a:r>
            <a:endParaRPr lang="ru-RU" sz="9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0,1 кВт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1,7 тыс. человек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Верхняя Сава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36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0,1 кВт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цифровым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3,3 тыс. человек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Частые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2013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42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–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6, 7 тыс. человек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Шермейка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сдан в 2014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–20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0,01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240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42037" y="754807"/>
            <a:ext cx="32788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43ТВК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РТРС-2 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403647" y="5085184"/>
            <a:ext cx="1535283" cy="158417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62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632511"/>
            <a:ext cx="40324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РТПС </a:t>
            </a:r>
            <a:r>
              <a:rPr lang="ru-RU" sz="1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Калиновка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2013 году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27 метров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7 тыс. человек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Ошья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2013 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40 метров,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0,01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700 человек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Узяр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2013 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–27 метров,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0,01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–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500 человек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4437112"/>
            <a:ext cx="396044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Строящиеся РТПС -</a:t>
            </a:r>
            <a:endParaRPr lang="ru-RU" sz="11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Куеда</a:t>
            </a:r>
            <a:endParaRPr lang="ru-RU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метров,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0,50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16,1 тыс. человек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Оса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готовится к сдаче в 2016 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60 метров,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0,50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сигналом – 28,3 тыс. человек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142" y="188640"/>
            <a:ext cx="531018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554413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66" y="764704"/>
            <a:ext cx="330993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982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2" y="-2114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9549" y="260648"/>
            <a:ext cx="6596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ЗОНА «ОКТЯБРЬСКИЙ»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71" y="1412776"/>
            <a:ext cx="4389437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13739" y="1412776"/>
            <a:ext cx="38164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</a:t>
            </a:r>
            <a:r>
              <a:rPr lang="ru-RU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образования, 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находящиеся в указанной частотной зоне, - </a:t>
            </a:r>
            <a:r>
              <a:rPr lang="ru-RU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Уинский район, Октябрьский район </a:t>
            </a:r>
          </a:p>
          <a:p>
            <a:endParaRPr lang="ru-RU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Действуют </a:t>
            </a:r>
            <a:r>
              <a:rPr lang="ru-RU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РТПС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строится 1 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</a:t>
            </a:r>
          </a:p>
          <a:p>
            <a:endParaRPr lang="ru-RU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13739" y="2211611"/>
            <a:ext cx="3816424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РТПС </a:t>
            </a:r>
            <a:r>
              <a:rPr lang="ru-RU" sz="9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Октябрьский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сдан в 2015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100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цифровым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600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Бияваш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27 метров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0,01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цифровым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–400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Воскресенское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2014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27 метров,, 0,05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–1,4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Ишимово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2014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 30 метров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0,05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–1,9 тыс. человек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 </a:t>
            </a:r>
            <a:r>
              <a:rPr lang="ru-RU" sz="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Сарс</a:t>
            </a:r>
          </a:p>
          <a:p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связи модернизирован для ЦЭТВ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2014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18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0,05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–1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Тюш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2014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30 метров,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0,05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–1,2 тыс. 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Планируемая РТПС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Уинское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объект сети ЦЭТВ планируется к сдаче в 2016 году</a:t>
            </a:r>
          </a:p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40 метров, 0,10 кВт, охват цифровым сигналом –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4,7 тыс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15815" y="836712"/>
            <a:ext cx="32788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25ТВК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РТРС-2 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796" y="5641404"/>
            <a:ext cx="968011" cy="956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87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03919" y="248734"/>
            <a:ext cx="52189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ЧАСТОТНАЯ ЗОНА «ПЕРМЬ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»</a:t>
            </a:r>
            <a:endParaRPr lang="ru-RU" sz="28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9" y="1484784"/>
            <a:ext cx="4389437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12604" y="1498694"/>
            <a:ext cx="41675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районы, находящиеся в указанной частотной зоне, - г. Пермь, Пермский район, Добрянский район, </a:t>
            </a:r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Краснокамский</a:t>
            </a:r>
          </a:p>
          <a:p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Действуют </a:t>
            </a:r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РТПС</a:t>
            </a: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строится 1 РТПС </a:t>
            </a:r>
          </a:p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3384" y="2699023"/>
            <a:ext cx="4167518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Действующие </a:t>
            </a:r>
            <a:r>
              <a:rPr lang="ru-RU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РТПС </a:t>
            </a:r>
            <a:r>
              <a:rPr lang="ru-RU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Пермь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2013 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180 метров,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1156,8 тыс. человек  </a:t>
            </a: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Добрянка</a:t>
            </a:r>
            <a:endParaRPr lang="ru-RU" sz="11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2014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48 метров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0,25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цифровым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сигналом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36,9 тыс. человек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</a:t>
            </a:r>
            <a:endParaRPr lang="ru-RU" sz="11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2014 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35 метров,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0,1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кВт,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1,4 тыс. человек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Юго-Камский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 связи модернизирован для ЦЭТВ в 2015 году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высота АМС –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43,2 метров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0,1 кВт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цифровым сигналом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9 тыс. человек 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36234" y="836712"/>
            <a:ext cx="32211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РТРС-1 23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ТВК, РТРС-2 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49ТВК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059" y="4221089"/>
            <a:ext cx="1370782" cy="132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05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3"/>
          <a:stretch/>
        </p:blipFill>
        <p:spPr>
          <a:xfrm>
            <a:off x="0" y="2"/>
            <a:ext cx="9144000" cy="13184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260649"/>
            <a:ext cx="7713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НОВАЯ СТАНЦИЯ В ПЕРМИ</a:t>
            </a:r>
            <a:endParaRPr lang="ru-RU" sz="28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164689" y="1772816"/>
            <a:ext cx="4652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>
                <a:solidFill>
                  <a:srgbClr val="24285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Программой строительства </a:t>
            </a:r>
            <a:r>
              <a:rPr lang="ru-RU" sz="1400" dirty="0" smtClean="0">
                <a:solidFill>
                  <a:srgbClr val="24285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сети ЦНТВ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24285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Пермском крае </a:t>
            </a:r>
            <a:r>
              <a:rPr lang="ru-RU" sz="1400" dirty="0">
                <a:solidFill>
                  <a:srgbClr val="24285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предусмотрено </a:t>
            </a:r>
            <a:r>
              <a:rPr lang="ru-RU" sz="1400" dirty="0" smtClean="0">
                <a:solidFill>
                  <a:srgbClr val="24285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сооружение радиотелевизионной </a:t>
            </a:r>
            <a:r>
              <a:rPr lang="ru-RU" sz="1400" dirty="0">
                <a:solidFill>
                  <a:srgbClr val="24285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передающей станции </a:t>
            </a:r>
            <a:r>
              <a:rPr lang="ru-RU" sz="1400" dirty="0" smtClean="0">
                <a:solidFill>
                  <a:srgbClr val="24285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242852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г. </a:t>
            </a:r>
            <a:r>
              <a:rPr lang="ru-RU" sz="1400" b="1" dirty="0" smtClean="0">
                <a:solidFill>
                  <a:srgbClr val="0070C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ПЕРМИ 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 башней высотой </a:t>
            </a:r>
            <a:r>
              <a:rPr lang="ru-RU" sz="1400" b="1" dirty="0" smtClean="0">
                <a:solidFill>
                  <a:srgbClr val="0062AC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275</a:t>
            </a:r>
            <a:r>
              <a:rPr lang="ru-RU" sz="1400" b="1" dirty="0" smtClean="0">
                <a:solidFill>
                  <a:srgbClr val="0070C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м</a:t>
            </a:r>
            <a:endParaRPr lang="ru-RU" sz="1400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52991" y="5445224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 настоящее время м/к башни смонтированы до высоты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150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метров, ведется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сборка с помощью самоподъёмного крана,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техническом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здании ведутся монтажные и отделочные работы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7" r="25494"/>
          <a:stretch/>
        </p:blipFill>
        <p:spPr bwMode="auto">
          <a:xfrm>
            <a:off x="251520" y="1502411"/>
            <a:ext cx="3655791" cy="5121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94823" y="3001215"/>
            <a:ext cx="45537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Новая телебашня заменит 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существующую и будет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осуществлять трансляцию пакетов цифровых телеканалов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РТРС-1 и РТРС-2 (двадцать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телеканалов в высоком качестве совершенно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бесплатно).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Высотное сооружение станет архитектурной достопримечательностью Перми. Его ажурная конструкция будет освещена подсветкой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Ввод в действие телебашни обеспечит </a:t>
            </a:r>
            <a:r>
              <a:rPr lang="ru-RU" sz="1200" b="1" dirty="0" smtClean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 </a:t>
            </a:r>
            <a:r>
              <a:rPr lang="ru-RU" sz="1200" b="1" dirty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жителей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Пермского края бесплатным цифровым эфирным телевизионным вещанием, расширит спектр и увеличит объем предоставляемых в регионе телекоммуникационных услуг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10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" r="494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260648"/>
            <a:ext cx="4283968" cy="108012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2016 год – год сдачи крупнейшего объекта сети – 275-метровой телебашни в Перми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45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29590" y="397202"/>
            <a:ext cx="6689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Региональное вещание в сетях ЦЭТВ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93" y="1412776"/>
            <a:ext cx="83889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Согласно ФЦП  врезка региональных блоков программ осуществляется в программы первого государственного мультиплекса. Для осуществления указанной задачи РТРС создает региональные сети вещания сигналов первого мультиплекса: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83568" y="2204864"/>
            <a:ext cx="80134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Разработан </a:t>
            </a:r>
            <a:r>
              <a:rPr lang="ru-RU" sz="1600" b="1" dirty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СИСТЕМНЫЙ ПРОЕКТ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системы вещания первого мультиплекса наземной сети эфирного ЦТВ на основе технологии региональной модификации;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Региональные блоки планируется включать в программы </a:t>
            </a:r>
            <a:r>
              <a:rPr lang="ru-RU" sz="1600" b="1" dirty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«Россия-1»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b="1" dirty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«Россия 24</a:t>
            </a:r>
            <a:r>
              <a:rPr lang="ru-RU" sz="1600" b="1" dirty="0" smtClean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600" b="1" dirty="0">
              <a:solidFill>
                <a:srgbClr val="0062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im2-tub-ru.yandex.net/i?id=e1328287771c4055d0443cde2f1ef6fd&amp;n=33&amp;h=190&amp;w=4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46" y="3472984"/>
            <a:ext cx="2319698" cy="6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rmrail.ru/upload/press/logo/1316485513257_bullet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12763"/>
            <a:ext cx="2520280" cy="73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4061390"/>
            <a:ext cx="80134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каждом регионе построен </a:t>
            </a:r>
            <a:r>
              <a:rPr lang="ru-RU" sz="1600" b="1" dirty="0" smtClean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кодирования и мультиплексирования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оборудование которого позволяет производить региональную модификацию программ 1-го мультиплекса;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Решение о начале врезок в каждом регионе принимает </a:t>
            </a:r>
            <a:r>
              <a:rPr lang="ru-RU" sz="1600" b="1" dirty="0" smtClean="0">
                <a:solidFill>
                  <a:srgbClr val="006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ВГТРК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связи с отсутствием финансирования начало региональной модификации программ первого мультиплекса откладывается. Прорабатывается вопрос об участии региональных властей в организации решения задачи регионализации программ ЦЭТВ.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28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403879"/>
            <a:ext cx="56829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РАЗВЕРТЫВАНИЕ СЕТИ 2 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MUX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30055" y="1543764"/>
            <a:ext cx="417646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Второй мультиплекс цифрового телевидения России — 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пакет общероссийских </a:t>
            </a:r>
            <a:r>
              <a:rPr lang="ru-RU" sz="1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телеканалов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цифрового телевидения, определённый в результате конкурса Роскомнадзора 14 декабря 2012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года. </a:t>
            </a:r>
          </a:p>
          <a:p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 инициативе вещателей программ второго мультиплекса ФЦП на первом этапе до 2018 года предусмотрена трансляция программ второго мультиплекса 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 в городах с населением более 50 тыс. человек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(*Постановление Правительства Российской Федерации от 29 августа 2015  г. № 911) </a:t>
            </a:r>
          </a:p>
          <a:p>
            <a:endParaRPr lang="ru-RU" sz="1400" dirty="0">
              <a:solidFill>
                <a:schemeClr val="accent2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На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сегодняшний день в эксплуатацию принято </a:t>
            </a:r>
            <a:r>
              <a:rPr lang="ru-RU" sz="1400" dirty="0" smtClean="0">
                <a:solidFill>
                  <a:srgbClr val="0070C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32 станции </a:t>
            </a:r>
            <a:r>
              <a:rPr lang="ru-RU" sz="1400" dirty="0">
                <a:solidFill>
                  <a:srgbClr val="0070C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сети 2-го мультиплекса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Вещание программ начато в 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городах </a:t>
            </a:r>
            <a:r>
              <a:rPr lang="ru-RU" sz="1400" dirty="0" smtClean="0">
                <a:solidFill>
                  <a:srgbClr val="0070C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Березники, Кунгур, Соликамск, Чусовой и  Чайковский.</a:t>
            </a:r>
            <a:endParaRPr lang="ru-RU" sz="1400" dirty="0">
              <a:solidFill>
                <a:srgbClr val="0070C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endParaRPr lang="ru-RU" sz="1400" dirty="0" smtClean="0">
              <a:solidFill>
                <a:prstClr val="black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Запуск 2-го мультиплекса в г. Перми планируется во II полугодии 2016 года.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2" y="1317625"/>
            <a:ext cx="4389437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73000"/>
                    </a14:imgEffect>
                    <a14:imgEffect>
                      <a14:brightnessContrast bright="50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913" y="2852936"/>
            <a:ext cx="503238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147032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267" y="5517232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738" y="4930764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151" y="3284984"/>
            <a:ext cx="50641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122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6" r="23750"/>
          <a:stretch/>
        </p:blipFill>
        <p:spPr bwMode="auto">
          <a:xfrm>
            <a:off x="7452320" y="1653615"/>
            <a:ext cx="1426962" cy="4485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5133" y="4869160"/>
            <a:ext cx="72120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охват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населения цифровым вещанием первого государственного мультиплекса составляет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89,9%,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второго мультиплекса -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16,6%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от общей численности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508" y="260648"/>
            <a:ext cx="885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ПРОМЕЖУТОЧЫЕ ИТОГИ РЕАЛИЗАЦИИ ФЦП В ПЕРМСКОМ КРАЕ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133" y="2204864"/>
            <a:ext cx="7393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 период 2013-2015 гг. в Пермском крае модернизировано и построено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 первого мультиплекса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ЦЭТВ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32 второго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4967" y="3573016"/>
            <a:ext cx="7130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планах 2016 года – строительство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20-ти объектов первого мультиплекса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ЦЭТВ и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второго мультиплекса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912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" y="0"/>
            <a:ext cx="91440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0050" y="44624"/>
            <a:ext cx="807949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 smtClean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ПЕРСПЕКТИВЫ РАЗВИТИЯ ЭФИРНОГО ТЕЛЕВИДЕНИЯ СОЗДАНИЕ ДОПОЛНИТЕЛЬНЫХ МУЛЬТИПЛЕКСОВ</a:t>
            </a:r>
            <a:endParaRPr lang="ru-RU" sz="2500" dirty="0" smtClean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3761164"/>
            <a:ext cx="201622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1800" y="3966155"/>
            <a:ext cx="5814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Создание дополнительных мультиплексов предполагается в городах с численностью населения более </a:t>
            </a:r>
            <a:r>
              <a:rPr lang="ru-RU" sz="1600" b="1" dirty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тыс. </a:t>
            </a:r>
            <a:r>
              <a:rPr lang="ru-RU" sz="1600" b="1" dirty="0" smtClean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4869160"/>
            <a:ext cx="6552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дополнительные мультиплексы планируется включить каналы в стандартах телевидения высокой четкости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http://uadigital.tv/wp-content/uploads/2013/10/HD-Log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9" r="12787" b="3405"/>
          <a:stretch/>
        </p:blipFill>
        <p:spPr bwMode="auto">
          <a:xfrm>
            <a:off x="6971723" y="4793678"/>
            <a:ext cx="1656184" cy="72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myrava.com/wp-includes/images/hbbtv-germany-i1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11577" r="8837" b="16014"/>
          <a:stretch/>
        </p:blipFill>
        <p:spPr bwMode="auto">
          <a:xfrm>
            <a:off x="575556" y="5374957"/>
            <a:ext cx="2052228" cy="82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2771799" y="5589240"/>
            <a:ext cx="58144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Планируется возможность предоставления зрителям интерактивных сервисов;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518" y="1332057"/>
            <a:ext cx="8604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2015 году Министерством связи и массовых коммуникаций РФ одобрена </a:t>
            </a:r>
            <a:r>
              <a:rPr lang="ru-RU" sz="1600" b="1" dirty="0" smtClean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развития телерадиовещания в России до 2025 года.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6239053"/>
            <a:ext cx="8234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Заполнение слотов дополнительных мультиплексов планируется на конкурсной основе.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517" y="3068960"/>
            <a:ext cx="8604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мере отключения отдельных каналов аналогового вещания и высвобождения частотного ресурса ФЦП предусмотрено </a:t>
            </a:r>
            <a:r>
              <a:rPr lang="ru-RU" sz="1600" b="1" dirty="0" smtClean="0">
                <a:solidFill>
                  <a:srgbClr val="006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rgbClr val="006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году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строительство сетей цифрового эфирного телевещания для трансляции каналов дополнительных мультиплексов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520" y="1916832"/>
            <a:ext cx="64087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rgbClr val="006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году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прекратит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финансировать распространение аналогового сигнала.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Принудительного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отключения аналога не будет – каналы решат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самостоятельно продолжать вещание в аналоговом формате или нет.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7" r="5141" b="2962"/>
          <a:stretch/>
        </p:blipFill>
        <p:spPr bwMode="auto">
          <a:xfrm>
            <a:off x="7040082" y="1775721"/>
            <a:ext cx="1519465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04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82" y="2204864"/>
            <a:ext cx="2173855" cy="124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5" y="0"/>
            <a:ext cx="9144000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6083" y="96769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ИНФОРМАЦИОННО-РАЗЪЯСНИТЕЛЬНАЯ КАМПАНИЯ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6299" y="1218026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Необходимость проведения разъяснительной работы по переводу эфирного телевидения в стандарты цифрового вещания: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41662" y="1817162"/>
            <a:ext cx="59972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а базе филиалов РТРС во всех регионах страны, в том числе и в Пермском крае, созданы </a:t>
            </a:r>
            <a:r>
              <a:rPr lang="ru-RU" sz="1400" b="1" dirty="0" smtClean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Центры консультационной поддержки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Ежемесячно специалисты Центра принимают свыше 160 звонков от пользователей ЦЭТВ</a:t>
            </a:r>
            <a:endParaRPr lang="ru-RU" sz="1400" b="1" dirty="0" smtClean="0">
              <a:solidFill>
                <a:srgbClr val="0062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400" b="1" dirty="0" smtClean="0">
              <a:solidFill>
                <a:srgbClr val="0062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41662" y="2815271"/>
            <a:ext cx="59972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Информацию по вопросам цифрового эфирного телевидения в Пермском крае можно получить по телефону 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8 800 300 10 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45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(звонок по Пермскому краю бесплатный) и на сайте </a:t>
            </a:r>
            <a:r>
              <a:rPr lang="ru-RU" sz="14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http://perm.rtr</a:t>
            </a:r>
            <a:r>
              <a:rPr lang="en-US" sz="14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ru-RU" sz="14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4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ru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dirty="0" smtClean="0">
              <a:solidFill>
                <a:srgbClr val="0062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6103" y="3789040"/>
            <a:ext cx="820891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Имеется необходимость участия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органов местного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самоуправления в проведении информационной и разъяснительной кампании 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Размещение информации на официальных сайтах муниципальных образований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(*27 сайтов муниципальных образований Пермского края имеют на своих ресурсах ссылки на  сайт РТРС)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встреч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представителей Пермского КРТПЦ с главами  и представителями администраций для проведения консультаций по вопросам подключения к ЦЭТВ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(*с 2013 по 2015 год включительно  специалистами РТРС было проведено  17 выездных консультаций в муниципальных образованиях 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ермского края)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Проведение встречи глав поселений с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населением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94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5" y="0"/>
            <a:ext cx="9144000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6005" y="98629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СОЗДАНИЕ УСЛОВИЙ ДЛЯ КАЧЕСТВЕННОГО ПРИЕМА ПРОГРАММ ЦЭТВ</a:t>
            </a:r>
            <a:endParaRPr lang="ru-RU" sz="2800" dirty="0">
              <a:solidFill>
                <a:schemeClr val="bg1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025" y="1173465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Создаваемая </a:t>
            </a:r>
            <a:r>
              <a:rPr lang="ru-RU" sz="1600" b="1" dirty="0" smtClean="0">
                <a:solidFill>
                  <a:srgbClr val="006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РТРС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сеть цифрового телевизионного вещания – уникальный инфраструктурный проект, обеспечивает качественную передачу телевизионного сигнала.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Вместе с тем, в условиях плотной городской застройки имеются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«теневые зоны»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600" b="1" dirty="0" smtClean="0">
                <a:solidFill>
                  <a:srgbClr val="006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прием сигнала в которых затруднителен.</a:t>
            </a:r>
            <a:r>
              <a:rPr lang="ru-RU" sz="1600" b="1" dirty="0" smtClean="0">
                <a:solidFill>
                  <a:srgbClr val="006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Рекомендуем:</a:t>
            </a:r>
          </a:p>
        </p:txBody>
      </p:sp>
      <p:pic>
        <p:nvPicPr>
          <p:cNvPr id="5124" name="Picture 4" descr="http://sistservice.ru/images/stories/32tv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0"/>
          <a:stretch/>
        </p:blipFill>
        <p:spPr bwMode="auto">
          <a:xfrm>
            <a:off x="712420" y="2506171"/>
            <a:ext cx="2088231" cy="268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809553" y="2817148"/>
            <a:ext cx="58553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Главам муниципальных образований разработать план мероприятий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восстановлению, реконструкции и строительству </a:t>
            </a:r>
            <a:r>
              <a:rPr lang="ru-RU" sz="1600" b="1" dirty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 коллективного приема телевидения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территориях. Для этого привлечь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 восстановлению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строительству сетей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коллективного приема телевидения предприятия, организации и частных лиц, которые будут заключать договоры с населением на обслуживание оборудования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СКПТ.</a:t>
            </a:r>
            <a:r>
              <a:rPr lang="ru-RU" sz="1600" dirty="0" smtClean="0">
                <a:solidFill>
                  <a:srgbClr val="006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7723" y="5318331"/>
            <a:ext cx="83975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рассмотрение глав МО предлагаем изучить возможность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обеспечения незащищенных слоев населения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абонентским приемным оборудованием и разработать адресную программу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обеспечения незащищенных слоев населения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такими устройствами (стоимость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приставки для приема цифрового сигнала –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    1 000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92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285988" y="2420888"/>
            <a:ext cx="8628720" cy="181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672" tIns="38336" rIns="76672" bIns="3833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Официальный сайт филиала РТРС </a:t>
            </a:r>
          </a:p>
          <a:p>
            <a:pPr algn="ctr" eaLnBrk="1" hangingPunct="1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«Пермский краевой радиотелевизионный передающий центр»: </a:t>
            </a:r>
            <a:r>
              <a:rPr lang="ru-RU" sz="6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http://perm.rtr</a:t>
            </a:r>
            <a:r>
              <a:rPr lang="en-US" sz="6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ru-RU" sz="6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60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ru</a:t>
            </a:r>
            <a:r>
              <a:rPr lang="ru-RU" sz="6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  <a:p>
            <a:pPr algn="ctr" eaLnBrk="1" hangingPunct="1"/>
            <a:endParaRPr lang="ru-RU" sz="13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3"/>
          <a:stretch/>
        </p:blipFill>
        <p:spPr>
          <a:xfrm>
            <a:off x="0" y="-4213"/>
            <a:ext cx="9144000" cy="1318437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85988" y="404664"/>
            <a:ext cx="8628720" cy="64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86256" tIns="43128" rIns="86256" bIns="43128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9pPr>
          </a:lstStyle>
          <a:p>
            <a:pPr eaLnBrk="1" hangingPunct="1">
              <a:defRPr/>
            </a:pPr>
            <a:r>
              <a:rPr kumimoji="0" lang="ru-R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ОФИЦИАЛЬНЫЙ САЙТ</a:t>
            </a:r>
            <a:endParaRPr kumimoji="0"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99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</TotalTime>
  <Words>2964</Words>
  <Application>Microsoft Office PowerPoint</Application>
  <PresentationFormat>Экран (4:3)</PresentationFormat>
  <Paragraphs>375</Paragraphs>
  <Slides>29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Чудинова Ольга Павловна</cp:lastModifiedBy>
  <cp:revision>172</cp:revision>
  <dcterms:modified xsi:type="dcterms:W3CDTF">2016-01-29T09:42:10Z</dcterms:modified>
</cp:coreProperties>
</file>