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78" r:id="rId3"/>
    <p:sldId id="279" r:id="rId4"/>
    <p:sldId id="280" r:id="rId5"/>
    <p:sldId id="281" r:id="rId6"/>
    <p:sldId id="282" r:id="rId7"/>
    <p:sldId id="285" r:id="rId8"/>
    <p:sldId id="259" r:id="rId9"/>
    <p:sldId id="283" r:id="rId10"/>
    <p:sldId id="260" r:id="rId11"/>
    <p:sldId id="288" r:id="rId12"/>
    <p:sldId id="289" r:id="rId13"/>
    <p:sldId id="303" r:id="rId14"/>
    <p:sldId id="302" r:id="rId15"/>
    <p:sldId id="271" r:id="rId16"/>
    <p:sldId id="291" r:id="rId17"/>
    <p:sldId id="265" r:id="rId18"/>
    <p:sldId id="266" r:id="rId19"/>
    <p:sldId id="292" r:id="rId20"/>
    <p:sldId id="267" r:id="rId21"/>
    <p:sldId id="294" r:id="rId22"/>
    <p:sldId id="304" r:id="rId23"/>
    <p:sldId id="272" r:id="rId24"/>
    <p:sldId id="273" r:id="rId25"/>
    <p:sldId id="295" r:id="rId26"/>
    <p:sldId id="296" r:id="rId27"/>
    <p:sldId id="297" r:id="rId28"/>
    <p:sldId id="298" r:id="rId29"/>
    <p:sldId id="305" r:id="rId30"/>
    <p:sldId id="276" r:id="rId31"/>
    <p:sldId id="301" r:id="rId32"/>
    <p:sldId id="27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2014г.</c:v>
                </c:pt>
              </c:strCache>
            </c:strRef>
          </c:tx>
          <c:cat>
            <c:strRef>
              <c:f>Лист1!$A$2:$A$17</c:f>
              <c:strCache>
                <c:ptCount val="16"/>
                <c:pt idx="0">
                  <c:v>Карагайский</c:v>
                </c:pt>
                <c:pt idx="1">
                  <c:v>Кудымкарский</c:v>
                </c:pt>
                <c:pt idx="2">
                  <c:v>Горнозаводский</c:v>
                </c:pt>
                <c:pt idx="3">
                  <c:v>Усольский</c:v>
                </c:pt>
                <c:pt idx="4">
                  <c:v>Бардымский</c:v>
                </c:pt>
                <c:pt idx="5">
                  <c:v>Куединский</c:v>
                </c:pt>
                <c:pt idx="6">
                  <c:v>г. Пермь</c:v>
                </c:pt>
                <c:pt idx="7">
                  <c:v>г. Березники</c:v>
                </c:pt>
                <c:pt idx="8">
                  <c:v>г. Соликамск</c:v>
                </c:pt>
                <c:pt idx="9">
                  <c:v>г.Кунгур</c:v>
                </c:pt>
                <c:pt idx="10">
                  <c:v>Соликамский</c:v>
                </c:pt>
                <c:pt idx="11">
                  <c:v>Частинский</c:v>
                </c:pt>
                <c:pt idx="12">
                  <c:v>Александровский</c:v>
                </c:pt>
                <c:pt idx="13">
                  <c:v>Очерский</c:v>
                </c:pt>
                <c:pt idx="14">
                  <c:v>г. Лысьва</c:v>
                </c:pt>
                <c:pt idx="15">
                  <c:v>Кизеловский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27940</c:v>
                </c:pt>
                <c:pt idx="1">
                  <c:v>30473</c:v>
                </c:pt>
                <c:pt idx="2">
                  <c:v>31509.7</c:v>
                </c:pt>
                <c:pt idx="3">
                  <c:v>29583</c:v>
                </c:pt>
                <c:pt idx="4">
                  <c:v>22089</c:v>
                </c:pt>
                <c:pt idx="5">
                  <c:v>27694</c:v>
                </c:pt>
                <c:pt idx="6">
                  <c:v>27616</c:v>
                </c:pt>
                <c:pt idx="7">
                  <c:v>27374</c:v>
                </c:pt>
                <c:pt idx="8">
                  <c:v>27193</c:v>
                </c:pt>
                <c:pt idx="9">
                  <c:v>22989</c:v>
                </c:pt>
                <c:pt idx="10">
                  <c:v>23969</c:v>
                </c:pt>
                <c:pt idx="11">
                  <c:v>23252</c:v>
                </c:pt>
                <c:pt idx="12">
                  <c:v>19112</c:v>
                </c:pt>
                <c:pt idx="13">
                  <c:v>18992</c:v>
                </c:pt>
                <c:pt idx="14">
                  <c:v>21500</c:v>
                </c:pt>
                <c:pt idx="15">
                  <c:v>20842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01.06.2015г.</c:v>
                </c:pt>
              </c:strCache>
            </c:strRef>
          </c:tx>
          <c:cat>
            <c:strRef>
              <c:f>Лист1!$A$2:$A$17</c:f>
              <c:strCache>
                <c:ptCount val="16"/>
                <c:pt idx="0">
                  <c:v>Карагайский</c:v>
                </c:pt>
                <c:pt idx="1">
                  <c:v>Кудымкарский</c:v>
                </c:pt>
                <c:pt idx="2">
                  <c:v>Горнозаводский</c:v>
                </c:pt>
                <c:pt idx="3">
                  <c:v>Усольский</c:v>
                </c:pt>
                <c:pt idx="4">
                  <c:v>Бардымский</c:v>
                </c:pt>
                <c:pt idx="5">
                  <c:v>Куединский</c:v>
                </c:pt>
                <c:pt idx="6">
                  <c:v>г. Пермь</c:v>
                </c:pt>
                <c:pt idx="7">
                  <c:v>г. Березники</c:v>
                </c:pt>
                <c:pt idx="8">
                  <c:v>г. Соликамск</c:v>
                </c:pt>
                <c:pt idx="9">
                  <c:v>г.Кунгур</c:v>
                </c:pt>
                <c:pt idx="10">
                  <c:v>Соликамский</c:v>
                </c:pt>
                <c:pt idx="11">
                  <c:v>Частинский</c:v>
                </c:pt>
                <c:pt idx="12">
                  <c:v>Александровский</c:v>
                </c:pt>
                <c:pt idx="13">
                  <c:v>Очерский</c:v>
                </c:pt>
                <c:pt idx="14">
                  <c:v>г. Лысьва</c:v>
                </c:pt>
                <c:pt idx="15">
                  <c:v>Кизеловский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47467</c:v>
                </c:pt>
                <c:pt idx="1">
                  <c:v>43250</c:v>
                </c:pt>
                <c:pt idx="2">
                  <c:v>42983</c:v>
                </c:pt>
                <c:pt idx="3">
                  <c:v>42600</c:v>
                </c:pt>
                <c:pt idx="4">
                  <c:v>42200</c:v>
                </c:pt>
                <c:pt idx="5">
                  <c:v>38375</c:v>
                </c:pt>
                <c:pt idx="6">
                  <c:v>36309</c:v>
                </c:pt>
                <c:pt idx="7">
                  <c:v>29608</c:v>
                </c:pt>
                <c:pt idx="8">
                  <c:v>29287</c:v>
                </c:pt>
                <c:pt idx="9">
                  <c:v>24088</c:v>
                </c:pt>
                <c:pt idx="10">
                  <c:v>23217</c:v>
                </c:pt>
                <c:pt idx="11">
                  <c:v>23138</c:v>
                </c:pt>
                <c:pt idx="12">
                  <c:v>22459</c:v>
                </c:pt>
                <c:pt idx="13">
                  <c:v>21636</c:v>
                </c:pt>
                <c:pt idx="14">
                  <c:v>18742</c:v>
                </c:pt>
                <c:pt idx="15">
                  <c:v>17266</c:v>
                </c:pt>
              </c:numCache>
            </c:numRef>
          </c:val>
        </c:ser>
        <c:axId val="42995072"/>
        <c:axId val="43029632"/>
      </c:barChart>
      <c:catAx>
        <c:axId val="42995072"/>
        <c:scaling>
          <c:orientation val="minMax"/>
        </c:scaling>
        <c:axPos val="b"/>
        <c:tickLblPos val="nextTo"/>
        <c:crossAx val="43029632"/>
        <c:crosses val="autoZero"/>
        <c:auto val="1"/>
        <c:lblAlgn val="ctr"/>
        <c:lblOffset val="100"/>
      </c:catAx>
      <c:valAx>
        <c:axId val="43029632"/>
        <c:scaling>
          <c:orientation val="minMax"/>
        </c:scaling>
        <c:axPos val="l"/>
        <c:majorGridlines/>
        <c:numFmt formatCode="General" sourceLinked="1"/>
        <c:tickLblPos val="nextTo"/>
        <c:crossAx val="42995072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D1525F-4E0C-4866-A465-DCF8729C02B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6E09FE-E61B-4A29-8C52-BACE41CCC525}">
      <dgm:prSet phldrT="[Текст]" custT="1"/>
      <dgm:spPr/>
      <dgm:t>
        <a:bodyPr/>
        <a:lstStyle/>
        <a:p>
          <a:endParaRPr lang="ru-RU" sz="1800" dirty="0"/>
        </a:p>
      </dgm:t>
    </dgm:pt>
    <dgm:pt modelId="{0714B658-B4B9-4758-B108-D013AC1B6F95}" type="parTrans" cxnId="{9A3AD329-E299-4CF1-BB4E-53E13605D2FC}">
      <dgm:prSet/>
      <dgm:spPr/>
      <dgm:t>
        <a:bodyPr/>
        <a:lstStyle/>
        <a:p>
          <a:endParaRPr lang="ru-RU"/>
        </a:p>
      </dgm:t>
    </dgm:pt>
    <dgm:pt modelId="{EDBC40DD-8A9D-41A2-B58B-824D0BC51713}" type="sibTrans" cxnId="{9A3AD329-E299-4CF1-BB4E-53E13605D2FC}">
      <dgm:prSet/>
      <dgm:spPr/>
      <dgm:t>
        <a:bodyPr/>
        <a:lstStyle/>
        <a:p>
          <a:endParaRPr lang="ru-RU"/>
        </a:p>
      </dgm:t>
    </dgm:pt>
    <dgm:pt modelId="{09B524EC-2E1F-4526-A983-F2A2689B861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Общее количество – 12 учреждений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7DB4D69-E7BD-4CA0-887C-7CF85264E4FB}" type="parTrans" cxnId="{7EF0FE01-18D7-4FE4-AA63-A345925B65F5}">
      <dgm:prSet/>
      <dgm:spPr/>
      <dgm:t>
        <a:bodyPr/>
        <a:lstStyle/>
        <a:p>
          <a:endParaRPr lang="ru-RU"/>
        </a:p>
      </dgm:t>
    </dgm:pt>
    <dgm:pt modelId="{E22F4B3E-A9E5-4E45-9179-E25175172140}" type="sibTrans" cxnId="{7EF0FE01-18D7-4FE4-AA63-A345925B65F5}">
      <dgm:prSet/>
      <dgm:spPr/>
      <dgm:t>
        <a:bodyPr/>
        <a:lstStyle/>
        <a:p>
          <a:endParaRPr lang="ru-RU"/>
        </a:p>
      </dgm:t>
    </dgm:pt>
    <dgm:pt modelId="{82E2B3BC-8DD3-498F-B058-7DBD741D0BF5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Численность учащихся – 6000 человек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B5B6A4-2DDA-4C9F-90A6-FD465DCE1728}" type="parTrans" cxnId="{A53B7B8F-3201-4017-BDD0-CFECE6661714}">
      <dgm:prSet/>
      <dgm:spPr/>
      <dgm:t>
        <a:bodyPr/>
        <a:lstStyle/>
        <a:p>
          <a:endParaRPr lang="ru-RU"/>
        </a:p>
      </dgm:t>
    </dgm:pt>
    <dgm:pt modelId="{3DCD2F69-74FA-44DC-8579-5B9AA31AE98A}" type="sibTrans" cxnId="{A53B7B8F-3201-4017-BDD0-CFECE6661714}">
      <dgm:prSet/>
      <dgm:spPr/>
      <dgm:t>
        <a:bodyPr/>
        <a:lstStyle/>
        <a:p>
          <a:endParaRPr lang="ru-RU"/>
        </a:p>
      </dgm:t>
    </dgm:pt>
    <dgm:pt modelId="{C022AF16-FF77-4416-A755-2224E9F4403F}">
      <dgm:prSet phldrT="[Текст]" custT="1"/>
      <dgm:spPr/>
      <dgm:t>
        <a:bodyPr/>
        <a:lstStyle/>
        <a:p>
          <a:endParaRPr lang="ru-RU" sz="2000" dirty="0"/>
        </a:p>
      </dgm:t>
    </dgm:pt>
    <dgm:pt modelId="{3082394B-C6E2-4143-A9F0-4B8F02F2A36D}" type="parTrans" cxnId="{DEE0BE26-1682-46BE-8708-4292EE864847}">
      <dgm:prSet/>
      <dgm:spPr/>
      <dgm:t>
        <a:bodyPr/>
        <a:lstStyle/>
        <a:p>
          <a:endParaRPr lang="ru-RU"/>
        </a:p>
      </dgm:t>
    </dgm:pt>
    <dgm:pt modelId="{1474C093-9472-4C57-923B-07234B9B934F}" type="sibTrans" cxnId="{DEE0BE26-1682-46BE-8708-4292EE864847}">
      <dgm:prSet/>
      <dgm:spPr/>
      <dgm:t>
        <a:bodyPr/>
        <a:lstStyle/>
        <a:p>
          <a:endParaRPr lang="ru-RU"/>
        </a:p>
      </dgm:t>
    </dgm:pt>
    <dgm:pt modelId="{C9BDDCE1-E44E-4DFE-AE96-EFD86A50C9F2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Численность тренеров-преподавателей – 214 человек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4F9451-F0DC-46B0-8C7F-AB2F9B1CB7E3}" type="parTrans" cxnId="{83FDD473-2885-4625-B601-CB8A396F8C75}">
      <dgm:prSet/>
      <dgm:spPr/>
      <dgm:t>
        <a:bodyPr/>
        <a:lstStyle/>
        <a:p>
          <a:endParaRPr lang="ru-RU"/>
        </a:p>
      </dgm:t>
    </dgm:pt>
    <dgm:pt modelId="{373A10D9-091C-4A5B-A672-AEE04A96A96A}" type="sibTrans" cxnId="{83FDD473-2885-4625-B601-CB8A396F8C75}">
      <dgm:prSet/>
      <dgm:spPr/>
      <dgm:t>
        <a:bodyPr/>
        <a:lstStyle/>
        <a:p>
          <a:endParaRPr lang="ru-RU"/>
        </a:p>
      </dgm:t>
    </dgm:pt>
    <dgm:pt modelId="{637D7CD9-9474-47D9-906F-D0896D126F05}">
      <dgm:prSet phldrT="[Текст]" custT="1"/>
      <dgm:spPr/>
      <dgm:t>
        <a:bodyPr/>
        <a:lstStyle/>
        <a:p>
          <a:endParaRPr lang="ru-RU" sz="1800" dirty="0"/>
        </a:p>
      </dgm:t>
    </dgm:pt>
    <dgm:pt modelId="{C77E350B-83F0-48BB-B00C-F1B8A1090E17}" type="sibTrans" cxnId="{996F4079-4E0F-49A2-AF12-F0B4AB75AFAF}">
      <dgm:prSet/>
      <dgm:spPr/>
      <dgm:t>
        <a:bodyPr/>
        <a:lstStyle/>
        <a:p>
          <a:endParaRPr lang="ru-RU"/>
        </a:p>
      </dgm:t>
    </dgm:pt>
    <dgm:pt modelId="{A4372CBD-64A6-4ED8-AD1A-AC5488AD358C}" type="parTrans" cxnId="{996F4079-4E0F-49A2-AF12-F0B4AB75AFAF}">
      <dgm:prSet/>
      <dgm:spPr/>
      <dgm:t>
        <a:bodyPr/>
        <a:lstStyle/>
        <a:p>
          <a:endParaRPr lang="ru-RU"/>
        </a:p>
      </dgm:t>
    </dgm:pt>
    <dgm:pt modelId="{9F2D3C2C-CE73-47BF-B16F-C09CE6339E02}">
      <dgm:prSet phldrT="[Текст]"/>
      <dgm:spPr/>
      <dgm:t>
        <a:bodyPr/>
        <a:lstStyle/>
        <a:p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4A5C735-3619-4873-9464-EE527C8FA787}" type="parTrans" cxnId="{6B383862-8289-4FA6-8B26-7A002A79107C}">
      <dgm:prSet/>
      <dgm:spPr/>
      <dgm:t>
        <a:bodyPr/>
        <a:lstStyle/>
        <a:p>
          <a:endParaRPr lang="ru-RU"/>
        </a:p>
      </dgm:t>
    </dgm:pt>
    <dgm:pt modelId="{6B531830-D858-4B65-AC29-B1BFE13B694D}" type="sibTrans" cxnId="{6B383862-8289-4FA6-8B26-7A002A79107C}">
      <dgm:prSet/>
      <dgm:spPr/>
      <dgm:t>
        <a:bodyPr/>
        <a:lstStyle/>
        <a:p>
          <a:endParaRPr lang="ru-RU"/>
        </a:p>
      </dgm:t>
    </dgm:pt>
    <dgm:pt modelId="{B3DBE725-8F42-410F-9644-D3D40401A198}">
      <dgm:prSet phldrT="[Текст]"/>
      <dgm:spPr/>
      <dgm:t>
        <a:bodyPr/>
        <a:lstStyle/>
        <a:p>
          <a:r>
            <a:rPr lang="ru-RU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Объем финансирования в 2015 году – 423,5 млн. руб.</a:t>
          </a:r>
          <a:endParaRPr lang="ru-RU"/>
        </a:p>
      </dgm:t>
    </dgm:pt>
    <dgm:pt modelId="{B278E106-7C23-4082-8196-8838BE967D23}" type="parTrans" cxnId="{5FB53282-CF9B-492C-9C93-E2D03E17574F}">
      <dgm:prSet/>
      <dgm:spPr/>
      <dgm:t>
        <a:bodyPr/>
        <a:lstStyle/>
        <a:p>
          <a:endParaRPr lang="ru-RU"/>
        </a:p>
      </dgm:t>
    </dgm:pt>
    <dgm:pt modelId="{F201A522-B3D3-488E-8EDD-FD574A45B930}" type="sibTrans" cxnId="{5FB53282-CF9B-492C-9C93-E2D03E17574F}">
      <dgm:prSet/>
      <dgm:spPr/>
      <dgm:t>
        <a:bodyPr/>
        <a:lstStyle/>
        <a:p>
          <a:endParaRPr lang="ru-RU"/>
        </a:p>
      </dgm:t>
    </dgm:pt>
    <dgm:pt modelId="{C645B6C5-AAE5-4A1F-BE31-CC87F87D85E9}">
      <dgm:prSet phldrT="[Текст]"/>
      <dgm:spPr/>
      <dgm:t>
        <a:bodyPr/>
        <a:lstStyle/>
        <a:p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294D7C-0292-4BBD-A579-F6ACDF25E15F}" type="sibTrans" cxnId="{41868434-9A79-4CA2-A909-C12F6781E772}">
      <dgm:prSet/>
      <dgm:spPr/>
      <dgm:t>
        <a:bodyPr/>
        <a:lstStyle/>
        <a:p>
          <a:endParaRPr lang="ru-RU"/>
        </a:p>
      </dgm:t>
    </dgm:pt>
    <dgm:pt modelId="{3C14552B-AD47-4C63-8723-AD6149335FBE}" type="parTrans" cxnId="{41868434-9A79-4CA2-A909-C12F6781E772}">
      <dgm:prSet/>
      <dgm:spPr/>
      <dgm:t>
        <a:bodyPr/>
        <a:lstStyle/>
        <a:p>
          <a:endParaRPr lang="ru-RU"/>
        </a:p>
      </dgm:t>
    </dgm:pt>
    <dgm:pt modelId="{54FBD8AB-0953-4ED0-955D-83DFEC787219}" type="pres">
      <dgm:prSet presAssocID="{FDD1525F-4E0C-4866-A465-DCF8729C02B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057D34-6159-4352-B765-4A50C76F2C17}" type="pres">
      <dgm:prSet presAssocID="{3F6E09FE-E61B-4A29-8C52-BACE41CCC525}" presName="composite" presStyleCnt="0"/>
      <dgm:spPr/>
    </dgm:pt>
    <dgm:pt modelId="{61CDEFFB-D672-4F94-80E6-A8A6EDDA984A}" type="pres">
      <dgm:prSet presAssocID="{3F6E09FE-E61B-4A29-8C52-BACE41CCC525}" presName="parentText" presStyleLbl="alignNode1" presStyleIdx="0" presStyleCnt="4" custLinFactNeighborX="0" custLinFactNeighborY="-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12801-6768-482A-AD14-B0DD15B4296F}" type="pres">
      <dgm:prSet presAssocID="{3F6E09FE-E61B-4A29-8C52-BACE41CCC52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D22FA4-F73B-4CED-9317-6295AA51B79D}" type="pres">
      <dgm:prSet presAssocID="{EDBC40DD-8A9D-41A2-B58B-824D0BC51713}" presName="sp" presStyleCnt="0"/>
      <dgm:spPr/>
    </dgm:pt>
    <dgm:pt modelId="{4C36B9C8-0BFC-4D6E-9942-BA363F11D679}" type="pres">
      <dgm:prSet presAssocID="{637D7CD9-9474-47D9-906F-D0896D126F05}" presName="composite" presStyleCnt="0"/>
      <dgm:spPr/>
    </dgm:pt>
    <dgm:pt modelId="{0C657421-C84C-4A1B-A0FA-50A833D6E156}" type="pres">
      <dgm:prSet presAssocID="{637D7CD9-9474-47D9-906F-D0896D126F0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9E44F-2B93-4FEB-A444-A4DE631A90C1}" type="pres">
      <dgm:prSet presAssocID="{637D7CD9-9474-47D9-906F-D0896D126F0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8DC92-9CA7-4858-803E-DF39BE2A1F0F}" type="pres">
      <dgm:prSet presAssocID="{C77E350B-83F0-48BB-B00C-F1B8A1090E17}" presName="sp" presStyleCnt="0"/>
      <dgm:spPr/>
    </dgm:pt>
    <dgm:pt modelId="{3E3CFD71-84B5-4279-953D-D6C3B04A939F}" type="pres">
      <dgm:prSet presAssocID="{C022AF16-FF77-4416-A755-2224E9F4403F}" presName="composite" presStyleCnt="0"/>
      <dgm:spPr/>
    </dgm:pt>
    <dgm:pt modelId="{BA020B67-ABCB-4950-8088-C3A37C835826}" type="pres">
      <dgm:prSet presAssocID="{C022AF16-FF77-4416-A755-2224E9F4403F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944E3-6F6F-42F3-98A7-C69FA837B9D1}" type="pres">
      <dgm:prSet presAssocID="{C022AF16-FF77-4416-A755-2224E9F4403F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42888-DB85-4DD4-8F90-EA2FB4489681}" type="pres">
      <dgm:prSet presAssocID="{1474C093-9472-4C57-923B-07234B9B934F}" presName="sp" presStyleCnt="0"/>
      <dgm:spPr/>
    </dgm:pt>
    <dgm:pt modelId="{6B3A7D95-D466-4F48-9C95-D42897923D4A}" type="pres">
      <dgm:prSet presAssocID="{C645B6C5-AAE5-4A1F-BE31-CC87F87D85E9}" presName="composite" presStyleCnt="0"/>
      <dgm:spPr/>
    </dgm:pt>
    <dgm:pt modelId="{155A3969-D3E2-4234-BB26-61E56E8BD0A4}" type="pres">
      <dgm:prSet presAssocID="{C645B6C5-AAE5-4A1F-BE31-CC87F87D85E9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415F0-961B-47F4-8FE8-AB691B72902C}" type="pres">
      <dgm:prSet presAssocID="{C645B6C5-AAE5-4A1F-BE31-CC87F87D85E9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6F4079-4E0F-49A2-AF12-F0B4AB75AFAF}" srcId="{FDD1525F-4E0C-4866-A465-DCF8729C02B2}" destId="{637D7CD9-9474-47D9-906F-D0896D126F05}" srcOrd="1" destOrd="0" parTransId="{A4372CBD-64A6-4ED8-AD1A-AC5488AD358C}" sibTransId="{C77E350B-83F0-48BB-B00C-F1B8A1090E17}"/>
    <dgm:cxn modelId="{9A3AD329-E299-4CF1-BB4E-53E13605D2FC}" srcId="{FDD1525F-4E0C-4866-A465-DCF8729C02B2}" destId="{3F6E09FE-E61B-4A29-8C52-BACE41CCC525}" srcOrd="0" destOrd="0" parTransId="{0714B658-B4B9-4758-B108-D013AC1B6F95}" sibTransId="{EDBC40DD-8A9D-41A2-B58B-824D0BC51713}"/>
    <dgm:cxn modelId="{51CAED7C-8629-4759-977E-287A853884CC}" type="presOf" srcId="{637D7CD9-9474-47D9-906F-D0896D126F05}" destId="{0C657421-C84C-4A1B-A0FA-50A833D6E156}" srcOrd="0" destOrd="0" presId="urn:microsoft.com/office/officeart/2005/8/layout/chevron2"/>
    <dgm:cxn modelId="{B8201B46-A000-4BA1-90E0-0596C4C77454}" type="presOf" srcId="{B3DBE725-8F42-410F-9644-D3D40401A198}" destId="{D88415F0-961B-47F4-8FE8-AB691B72902C}" srcOrd="0" destOrd="0" presId="urn:microsoft.com/office/officeart/2005/8/layout/chevron2"/>
    <dgm:cxn modelId="{DEE0BE26-1682-46BE-8708-4292EE864847}" srcId="{FDD1525F-4E0C-4866-A465-DCF8729C02B2}" destId="{C022AF16-FF77-4416-A755-2224E9F4403F}" srcOrd="2" destOrd="0" parTransId="{3082394B-C6E2-4143-A9F0-4B8F02F2A36D}" sibTransId="{1474C093-9472-4C57-923B-07234B9B934F}"/>
    <dgm:cxn modelId="{32A3F259-A595-4B21-913A-47046F8CBC89}" type="presOf" srcId="{82E2B3BC-8DD3-498F-B058-7DBD741D0BF5}" destId="{0BC9E44F-2B93-4FEB-A444-A4DE631A90C1}" srcOrd="0" destOrd="0" presId="urn:microsoft.com/office/officeart/2005/8/layout/chevron2"/>
    <dgm:cxn modelId="{6B383862-8289-4FA6-8B26-7A002A79107C}" srcId="{C022AF16-FF77-4416-A755-2224E9F4403F}" destId="{9F2D3C2C-CE73-47BF-B16F-C09CE6339E02}" srcOrd="1" destOrd="0" parTransId="{54A5C735-3619-4873-9464-EE527C8FA787}" sibTransId="{6B531830-D858-4B65-AC29-B1BFE13B694D}"/>
    <dgm:cxn modelId="{9D547F0C-ECE4-4029-B55B-ABB5C12C1A36}" type="presOf" srcId="{3F6E09FE-E61B-4A29-8C52-BACE41CCC525}" destId="{61CDEFFB-D672-4F94-80E6-A8A6EDDA984A}" srcOrd="0" destOrd="0" presId="urn:microsoft.com/office/officeart/2005/8/layout/chevron2"/>
    <dgm:cxn modelId="{A239FBF6-D219-45F4-86F5-15D950915D9B}" type="presOf" srcId="{C9BDDCE1-E44E-4DFE-AE96-EFD86A50C9F2}" destId="{B5F944E3-6F6F-42F3-98A7-C69FA837B9D1}" srcOrd="0" destOrd="0" presId="urn:microsoft.com/office/officeart/2005/8/layout/chevron2"/>
    <dgm:cxn modelId="{7EF0FE01-18D7-4FE4-AA63-A345925B65F5}" srcId="{3F6E09FE-E61B-4A29-8C52-BACE41CCC525}" destId="{09B524EC-2E1F-4526-A983-F2A2689B8610}" srcOrd="0" destOrd="0" parTransId="{07DB4D69-E7BD-4CA0-887C-7CF85264E4FB}" sibTransId="{E22F4B3E-A9E5-4E45-9179-E25175172140}"/>
    <dgm:cxn modelId="{9C53C133-7CFB-43FD-9E35-6F19F25E1C96}" type="presOf" srcId="{FDD1525F-4E0C-4866-A465-DCF8729C02B2}" destId="{54FBD8AB-0953-4ED0-955D-83DFEC787219}" srcOrd="0" destOrd="0" presId="urn:microsoft.com/office/officeart/2005/8/layout/chevron2"/>
    <dgm:cxn modelId="{41868434-9A79-4CA2-A909-C12F6781E772}" srcId="{FDD1525F-4E0C-4866-A465-DCF8729C02B2}" destId="{C645B6C5-AAE5-4A1F-BE31-CC87F87D85E9}" srcOrd="3" destOrd="0" parTransId="{3C14552B-AD47-4C63-8723-AD6149335FBE}" sibTransId="{CC294D7C-0292-4BBD-A579-F6ACDF25E15F}"/>
    <dgm:cxn modelId="{93928215-8FFE-4CE1-9345-0D34DD19AE2D}" type="presOf" srcId="{09B524EC-2E1F-4526-A983-F2A2689B8610}" destId="{4F812801-6768-482A-AD14-B0DD15B4296F}" srcOrd="0" destOrd="0" presId="urn:microsoft.com/office/officeart/2005/8/layout/chevron2"/>
    <dgm:cxn modelId="{83FDD473-2885-4625-B601-CB8A396F8C75}" srcId="{C022AF16-FF77-4416-A755-2224E9F4403F}" destId="{C9BDDCE1-E44E-4DFE-AE96-EFD86A50C9F2}" srcOrd="0" destOrd="0" parTransId="{214F9451-F0DC-46B0-8C7F-AB2F9B1CB7E3}" sibTransId="{373A10D9-091C-4A5B-A672-AEE04A96A96A}"/>
    <dgm:cxn modelId="{A53B7B8F-3201-4017-BDD0-CFECE6661714}" srcId="{637D7CD9-9474-47D9-906F-D0896D126F05}" destId="{82E2B3BC-8DD3-498F-B058-7DBD741D0BF5}" srcOrd="0" destOrd="0" parTransId="{11B5B6A4-2DDA-4C9F-90A6-FD465DCE1728}" sibTransId="{3DCD2F69-74FA-44DC-8579-5B9AA31AE98A}"/>
    <dgm:cxn modelId="{83D785CA-A4E6-47CD-A75A-66A9D58493FD}" type="presOf" srcId="{9F2D3C2C-CE73-47BF-B16F-C09CE6339E02}" destId="{B5F944E3-6F6F-42F3-98A7-C69FA837B9D1}" srcOrd="0" destOrd="1" presId="urn:microsoft.com/office/officeart/2005/8/layout/chevron2"/>
    <dgm:cxn modelId="{5FB53282-CF9B-492C-9C93-E2D03E17574F}" srcId="{C645B6C5-AAE5-4A1F-BE31-CC87F87D85E9}" destId="{B3DBE725-8F42-410F-9644-D3D40401A198}" srcOrd="0" destOrd="0" parTransId="{B278E106-7C23-4082-8196-8838BE967D23}" sibTransId="{F201A522-B3D3-488E-8EDD-FD574A45B930}"/>
    <dgm:cxn modelId="{BBC0E59C-66F0-46E4-A2F4-0FFF11527D9D}" type="presOf" srcId="{C645B6C5-AAE5-4A1F-BE31-CC87F87D85E9}" destId="{155A3969-D3E2-4234-BB26-61E56E8BD0A4}" srcOrd="0" destOrd="0" presId="urn:microsoft.com/office/officeart/2005/8/layout/chevron2"/>
    <dgm:cxn modelId="{B5329C5F-2A6E-4122-9CB8-1808266D1514}" type="presOf" srcId="{C022AF16-FF77-4416-A755-2224E9F4403F}" destId="{BA020B67-ABCB-4950-8088-C3A37C835826}" srcOrd="0" destOrd="0" presId="urn:microsoft.com/office/officeart/2005/8/layout/chevron2"/>
    <dgm:cxn modelId="{D43810C6-B477-4B27-A80E-B4B2CC727F30}" type="presParOf" srcId="{54FBD8AB-0953-4ED0-955D-83DFEC787219}" destId="{3F057D34-6159-4352-B765-4A50C76F2C17}" srcOrd="0" destOrd="0" presId="urn:microsoft.com/office/officeart/2005/8/layout/chevron2"/>
    <dgm:cxn modelId="{696097FC-8EFE-4957-ADAD-6CA780AA26D9}" type="presParOf" srcId="{3F057D34-6159-4352-B765-4A50C76F2C17}" destId="{61CDEFFB-D672-4F94-80E6-A8A6EDDA984A}" srcOrd="0" destOrd="0" presId="urn:microsoft.com/office/officeart/2005/8/layout/chevron2"/>
    <dgm:cxn modelId="{D9E1CA74-D956-4CE4-A1E6-730F643C3377}" type="presParOf" srcId="{3F057D34-6159-4352-B765-4A50C76F2C17}" destId="{4F812801-6768-482A-AD14-B0DD15B4296F}" srcOrd="1" destOrd="0" presId="urn:microsoft.com/office/officeart/2005/8/layout/chevron2"/>
    <dgm:cxn modelId="{543D6AB9-866F-49A8-9F34-89E048201A60}" type="presParOf" srcId="{54FBD8AB-0953-4ED0-955D-83DFEC787219}" destId="{CDD22FA4-F73B-4CED-9317-6295AA51B79D}" srcOrd="1" destOrd="0" presId="urn:microsoft.com/office/officeart/2005/8/layout/chevron2"/>
    <dgm:cxn modelId="{64683612-B62E-4D1A-900E-83D8A7C2655F}" type="presParOf" srcId="{54FBD8AB-0953-4ED0-955D-83DFEC787219}" destId="{4C36B9C8-0BFC-4D6E-9942-BA363F11D679}" srcOrd="2" destOrd="0" presId="urn:microsoft.com/office/officeart/2005/8/layout/chevron2"/>
    <dgm:cxn modelId="{297A92B0-38A1-455E-89FA-A8A31EE57812}" type="presParOf" srcId="{4C36B9C8-0BFC-4D6E-9942-BA363F11D679}" destId="{0C657421-C84C-4A1B-A0FA-50A833D6E156}" srcOrd="0" destOrd="0" presId="urn:microsoft.com/office/officeart/2005/8/layout/chevron2"/>
    <dgm:cxn modelId="{670F7F42-346C-4FCB-B9FA-CB17CC7EB89D}" type="presParOf" srcId="{4C36B9C8-0BFC-4D6E-9942-BA363F11D679}" destId="{0BC9E44F-2B93-4FEB-A444-A4DE631A90C1}" srcOrd="1" destOrd="0" presId="urn:microsoft.com/office/officeart/2005/8/layout/chevron2"/>
    <dgm:cxn modelId="{ED1CCE19-32B4-467F-8C47-927C71140199}" type="presParOf" srcId="{54FBD8AB-0953-4ED0-955D-83DFEC787219}" destId="{21A8DC92-9CA7-4858-803E-DF39BE2A1F0F}" srcOrd="3" destOrd="0" presId="urn:microsoft.com/office/officeart/2005/8/layout/chevron2"/>
    <dgm:cxn modelId="{59CC2E42-D197-4BBC-B665-82A773137372}" type="presParOf" srcId="{54FBD8AB-0953-4ED0-955D-83DFEC787219}" destId="{3E3CFD71-84B5-4279-953D-D6C3B04A939F}" srcOrd="4" destOrd="0" presId="urn:microsoft.com/office/officeart/2005/8/layout/chevron2"/>
    <dgm:cxn modelId="{54B12796-4311-4D42-99CC-34CACCE7CB53}" type="presParOf" srcId="{3E3CFD71-84B5-4279-953D-D6C3B04A939F}" destId="{BA020B67-ABCB-4950-8088-C3A37C835826}" srcOrd="0" destOrd="0" presId="urn:microsoft.com/office/officeart/2005/8/layout/chevron2"/>
    <dgm:cxn modelId="{46309A3F-576A-4AD7-854A-CB3D29904172}" type="presParOf" srcId="{3E3CFD71-84B5-4279-953D-D6C3B04A939F}" destId="{B5F944E3-6F6F-42F3-98A7-C69FA837B9D1}" srcOrd="1" destOrd="0" presId="urn:microsoft.com/office/officeart/2005/8/layout/chevron2"/>
    <dgm:cxn modelId="{E7DFE36A-78C5-4AED-A05B-9D42114021F8}" type="presParOf" srcId="{54FBD8AB-0953-4ED0-955D-83DFEC787219}" destId="{E4442888-DB85-4DD4-8F90-EA2FB4489681}" srcOrd="5" destOrd="0" presId="urn:microsoft.com/office/officeart/2005/8/layout/chevron2"/>
    <dgm:cxn modelId="{ACE1A23B-B472-4B8C-B134-E719C5685EED}" type="presParOf" srcId="{54FBD8AB-0953-4ED0-955D-83DFEC787219}" destId="{6B3A7D95-D466-4F48-9C95-D42897923D4A}" srcOrd="6" destOrd="0" presId="urn:microsoft.com/office/officeart/2005/8/layout/chevron2"/>
    <dgm:cxn modelId="{48A7C430-8EAE-4379-83BC-55D870883A31}" type="presParOf" srcId="{6B3A7D95-D466-4F48-9C95-D42897923D4A}" destId="{155A3969-D3E2-4234-BB26-61E56E8BD0A4}" srcOrd="0" destOrd="0" presId="urn:microsoft.com/office/officeart/2005/8/layout/chevron2"/>
    <dgm:cxn modelId="{8C06A617-9B7E-4FB6-A821-4B0DE1A676C3}" type="presParOf" srcId="{6B3A7D95-D466-4F48-9C95-D42897923D4A}" destId="{D88415F0-961B-47F4-8FE8-AB691B7290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71197-681F-4D81-8B17-1C7233609DD1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991FA-78E8-40FE-8284-D80274498F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6648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0"/>
            <a:ext cx="1524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1331913" y="836613"/>
            <a:ext cx="77041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 b="1"/>
              <a:t>МИНИСТЕРСТВО ФИЗИЧЕСКОЙ КУЛЬТУРЫ </a:t>
            </a:r>
          </a:p>
          <a:p>
            <a:pPr algn="ctr" eaLnBrk="1" hangingPunct="1"/>
            <a:r>
              <a:rPr lang="ru-RU" sz="2400" b="1"/>
              <a:t>И СПОРТА ПЕРМСКОГО КРАЯ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276475"/>
            <a:ext cx="9144000" cy="151288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</a:t>
            </a:r>
          </a:p>
        </p:txBody>
      </p:sp>
      <p:sp>
        <p:nvSpPr>
          <p:cNvPr id="2053" name="TextBox 7"/>
          <p:cNvSpPr txBox="1">
            <a:spLocks noChangeArrowheads="1"/>
          </p:cNvSpPr>
          <p:nvPr/>
        </p:nvSpPr>
        <p:spPr bwMode="auto">
          <a:xfrm>
            <a:off x="250825" y="4292600"/>
            <a:ext cx="8785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/>
              <a:t>«О ходе реализации государственной программы «Развитие физической культуры и спорта»</a:t>
            </a:r>
            <a:endParaRPr lang="ru-RU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Государственная программа «Развитие физической культуры и спорта»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endParaRPr lang="ru-RU" dirty="0" smtClean="0"/>
          </a:p>
          <a:p>
            <a:pPr algn="just" fontAlgn="base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Подпрограмма 1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«Развитие физической культуры и массового спорта»</a:t>
            </a:r>
          </a:p>
          <a:p>
            <a:pPr algn="just" fontAlgn="base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Подпрограмма 2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«Развитие спорта высших достижений и системы подготовки спортивного резерва»</a:t>
            </a:r>
          </a:p>
          <a:p>
            <a:pPr algn="just" fontAlgn="base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Подпрограмма 3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«Создание условий для занятий физической культурой и спортом лиц с ограниченными возможностями здоровья»</a:t>
            </a:r>
          </a:p>
          <a:p>
            <a:pPr algn="just" fontAlgn="base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Подпрограмма 4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«Обеспечение реализации мероприятий государственной программы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0"/>
            <a:ext cx="976287" cy="130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Финансирование государственной программы на 2014-2017 годы</a:t>
            </a:r>
            <a:endParaRPr lang="ru-RU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58202" cy="492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367"/>
                <a:gridCol w="1376367"/>
                <a:gridCol w="1376367"/>
                <a:gridCol w="1376367"/>
                <a:gridCol w="1376367"/>
                <a:gridCol w="1376367"/>
              </a:tblGrid>
              <a:tr h="636275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Источники финансирования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(тыс. руб.)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90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2014 год</a:t>
                      </a: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2015 год</a:t>
                      </a: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 год</a:t>
                      </a: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53734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Всего,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3 374 410,4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2 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174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699,3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2 199 259,1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1 568 382,5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9 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316 751,3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51427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краевой бюджет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70" marR="39370" marT="393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1 744 285,2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1 544 903,5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1 117 050,9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1 121 663,6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5 527 903,2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51427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федеральный бюджет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70" marR="39370" marT="393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1 147 693,7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731 200,0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100 000,0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100 000,0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2 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078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893,7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51427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 ОМСУ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70" marR="39370" marT="393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229 734,0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119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137,80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85 408,70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94 021,40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528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301,9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94195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внебюджетные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источники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770" marR="39370" marT="393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252 697,5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423 560,0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252 697,5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252 697,5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770" marR="39370" marT="393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1 181 652,5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0"/>
            <a:ext cx="976287" cy="130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906463" y="260350"/>
            <a:ext cx="8229600" cy="993775"/>
          </a:xfrm>
        </p:spPr>
        <p:txBody>
          <a:bodyPr/>
          <a:lstStyle/>
          <a:p>
            <a:pPr algn="ctr"/>
            <a:r>
              <a:rPr lang="ru-RU" altLang="ru-RU" sz="2400" dirty="0" smtClean="0">
                <a:solidFill>
                  <a:srgbClr val="242424"/>
                </a:solidFill>
                <a:ea typeface="Calibri" pitchFamily="34" charset="0"/>
                <a:cs typeface="Calibri" pitchFamily="34" charset="0"/>
              </a:rPr>
              <a:t>Целевые показатели государственной программы</a:t>
            </a:r>
          </a:p>
        </p:txBody>
      </p:sp>
      <p:pic>
        <p:nvPicPr>
          <p:cNvPr id="7171" name="Picture 7" descr="1191843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35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214438"/>
          <a:ext cx="8715437" cy="5501941"/>
        </p:xfrm>
        <a:graphic>
          <a:graphicData uri="http://schemas.openxmlformats.org/drawingml/2006/table">
            <a:tbl>
              <a:tblPr/>
              <a:tblGrid>
                <a:gridCol w="5255180"/>
                <a:gridCol w="1670468"/>
                <a:gridCol w="1789789"/>
              </a:tblGrid>
              <a:tr h="637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Целевой показатель*,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 измерения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показателя  на начало реализации программы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показателя на конец реализации программы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2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«Развитие физической культуры и спорта»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92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«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физической культуры и массового спорта»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40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%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19,1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20,1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402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школьников, посещающих занятия физкультурно-оздоровительных групп и спортивных секций, в общем количестве детей соответствующего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возраста, 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72,5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74,0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85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обеспеченности населения спортивными сооружениями исходя из единовременной пропускной способности, %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159500"/>
            <a:ext cx="762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6C08FBC-E009-4247-87F7-8D88E6B09A64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906463" y="260350"/>
            <a:ext cx="8229600" cy="993775"/>
          </a:xfrm>
        </p:spPr>
        <p:txBody>
          <a:bodyPr/>
          <a:lstStyle/>
          <a:p>
            <a:r>
              <a:rPr lang="ru-RU" altLang="ru-RU" sz="2400" dirty="0" smtClean="0">
                <a:solidFill>
                  <a:srgbClr val="242424"/>
                </a:solidFill>
                <a:ea typeface="Calibri" pitchFamily="34" charset="0"/>
                <a:cs typeface="Calibri" pitchFamily="34" charset="0"/>
              </a:rPr>
              <a:t>Целевые показатели государственной программы</a:t>
            </a:r>
          </a:p>
        </p:txBody>
      </p:sp>
      <p:pic>
        <p:nvPicPr>
          <p:cNvPr id="8195" name="Picture 7" descr="1191843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35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7544" y="1484784"/>
          <a:ext cx="8358216" cy="4986521"/>
        </p:xfrm>
        <a:graphic>
          <a:graphicData uri="http://schemas.openxmlformats.org/drawingml/2006/table">
            <a:tbl>
              <a:tblPr/>
              <a:tblGrid>
                <a:gridCol w="3449207"/>
                <a:gridCol w="2122816"/>
                <a:gridCol w="2786193"/>
              </a:tblGrid>
              <a:tr h="13919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Целевой показатель*,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 измерения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показателя  на начало реализации программы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показателя на конец реализации программы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330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«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спорта высших достижений и системы подготовки спортивного резерва»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661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пермских спортсменов в составе сборных команд Российской Федерации, чел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325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44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тренерско-преподавательского состава, имеющего среднее и высшее профессиональное образование в области физической культуры и спорта, %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79,0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2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159500"/>
            <a:ext cx="762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2F64B17-BDC7-46DE-B2B8-607BB234B1B8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906463" y="260350"/>
            <a:ext cx="8229600" cy="993775"/>
          </a:xfrm>
        </p:spPr>
        <p:txBody>
          <a:bodyPr/>
          <a:lstStyle/>
          <a:p>
            <a:r>
              <a:rPr lang="ru-RU" altLang="ru-RU" sz="2400" dirty="0" smtClean="0">
                <a:solidFill>
                  <a:srgbClr val="242424"/>
                </a:solidFill>
                <a:ea typeface="Calibri" pitchFamily="34" charset="0"/>
                <a:cs typeface="Calibri" pitchFamily="34" charset="0"/>
              </a:rPr>
              <a:t>Целевые показатели государственной программы</a:t>
            </a:r>
          </a:p>
        </p:txBody>
      </p:sp>
      <p:pic>
        <p:nvPicPr>
          <p:cNvPr id="9219" name="Picture 7" descr="1191843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3587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750" y="1700211"/>
          <a:ext cx="8175654" cy="3657614"/>
        </p:xfrm>
        <a:graphic>
          <a:graphicData uri="http://schemas.openxmlformats.org/drawingml/2006/table">
            <a:tbl>
              <a:tblPr/>
              <a:tblGrid>
                <a:gridCol w="3373869"/>
                <a:gridCol w="2076448"/>
                <a:gridCol w="2725337"/>
              </a:tblGrid>
              <a:tr h="13432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Целевой показатель*,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 измерения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показателя  на начало реализации программы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показателя на конец реализации программы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262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«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условий для развития физической культуры и спорта для лиц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 ограниченными возможностями здоровья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17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лиц с ограниченными возможностями здоровья, занимающихся физической культурой и спортом, от общей численности данной категории населения Пермского края, 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46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159500"/>
            <a:ext cx="762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1475C75-53B0-4EE0-ABA6-DF4EE9D01B0A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Доля жителей, систематически занимающихся физической культурой и спортом за 2014 год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3587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79712" y="2852936"/>
            <a:ext cx="1296144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2132856"/>
            <a:ext cx="1296144" cy="324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979712" y="558924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19.1%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8924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22%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6012160" y="2132856"/>
            <a:ext cx="43204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732240" y="206084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1.9%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012160" y="2564904"/>
            <a:ext cx="432048" cy="27363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804248" y="378904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20.1%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>
            <a:endCxn id="11" idx="0"/>
          </p:cNvCxnSpPr>
          <p:nvPr/>
        </p:nvCxnSpPr>
        <p:spPr>
          <a:xfrm>
            <a:off x="4572000" y="2564904"/>
            <a:ext cx="14401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верх 14"/>
          <p:cNvSpPr/>
          <p:nvPr/>
        </p:nvSpPr>
        <p:spPr>
          <a:xfrm>
            <a:off x="3635896" y="2204864"/>
            <a:ext cx="792088" cy="3096344"/>
          </a:xfrm>
          <a:prstGeom prst="upArrow">
            <a:avLst/>
          </a:prstGeom>
          <a:solidFill>
            <a:srgbClr val="FF0000">
              <a:alpha val="6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Массовый спорт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9592" y="260648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«ШКОЛЬНЫЙ СПОРТИВНЫЙ КЛУБ»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рамках реализации проекта "Школьный спортивный клуб" в Пермском крае в 2014 году занятия по 23 различным видам спорта посещали 53 650 детей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дет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772816"/>
            <a:ext cx="2785492" cy="1610943"/>
          </a:xfrm>
          <a:prstGeom prst="rect">
            <a:avLst/>
          </a:prstGeom>
        </p:spPr>
      </p:pic>
      <p:pic>
        <p:nvPicPr>
          <p:cNvPr id="14" name="Рисунок 13" descr="дети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1844824"/>
            <a:ext cx="2117721" cy="15533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3608" y="450912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Чернушинский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Сивинский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Гремячинский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Пермь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1763688" y="3429000"/>
            <a:ext cx="1152128" cy="1080120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6588224" y="3501008"/>
            <a:ext cx="1440160" cy="108012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724128" y="4437112"/>
            <a:ext cx="3096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Александровский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Кишертский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Красновишерский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Уинский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Чайковский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Юсьвенский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Еловский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Соликамск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«СТУДЕНЧЕСКИЙ СПОРТИВНЫЙ КЛУБ»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sz="1600" dirty="0" smtClean="0"/>
              <a:t>1. ГБОУ СПО «Пермский политехнический колледж им. Н.Г.Славянова»;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2. КГАОУ СПО «Пермский государственный торгово-технологический»;</a:t>
            </a:r>
          </a:p>
          <a:p>
            <a:pPr>
              <a:buNone/>
            </a:pPr>
            <a:r>
              <a:rPr lang="ru-RU" dirty="0" smtClean="0"/>
              <a:t>г.Пермь </a:t>
            </a:r>
            <a:r>
              <a:rPr lang="ru-RU" sz="1600" dirty="0" smtClean="0"/>
              <a:t>                   3. КГАОУ СПО «Пермский базовый медицинский колледж»;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4. ГБОУ СПО «Пермский строительный колледж»;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5. ГБОУ СПО «Пермский нефтяной колледж».</a:t>
            </a:r>
          </a:p>
          <a:p>
            <a:pPr algn="ctr"/>
            <a:endParaRPr lang="ru-RU" dirty="0" smtClean="0"/>
          </a:p>
          <a:p>
            <a:pPr>
              <a:buNone/>
            </a:pPr>
            <a:r>
              <a:rPr lang="ru-RU" dirty="0" smtClean="0"/>
              <a:t>г.Березники</a:t>
            </a:r>
          </a:p>
          <a:p>
            <a:pPr>
              <a:buNone/>
            </a:pPr>
            <a:r>
              <a:rPr lang="ru-RU" dirty="0" smtClean="0"/>
              <a:t>г.Соликамск</a:t>
            </a:r>
          </a:p>
          <a:p>
            <a:pPr>
              <a:buNone/>
            </a:pPr>
            <a:r>
              <a:rPr lang="ru-RU" dirty="0" smtClean="0"/>
              <a:t>г.Кунгур</a:t>
            </a:r>
          </a:p>
          <a:p>
            <a:pPr>
              <a:buNone/>
            </a:pPr>
            <a:r>
              <a:rPr lang="ru-RU" dirty="0" err="1" smtClean="0"/>
              <a:t>п.Зюкайка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Левая фигурная скобка 4"/>
          <p:cNvSpPr/>
          <p:nvPr/>
        </p:nvSpPr>
        <p:spPr>
          <a:xfrm>
            <a:off x="2000232" y="1785926"/>
            <a:ext cx="642942" cy="15716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9124" y="4000504"/>
            <a:ext cx="3357586" cy="14287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6500 студентов</a:t>
            </a: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97360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latin typeface="+mn-lt"/>
              </a:rPr>
              <a:t>Массовый спорт</a:t>
            </a:r>
            <a:endParaRPr lang="ru-RU" sz="1600" b="1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latin typeface="+mn-lt"/>
              </a:rPr>
              <a:t>Массовый спорт</a:t>
            </a:r>
            <a:endParaRPr lang="ru-RU" sz="1600" b="1" dirty="0"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947738" y="214313"/>
            <a:ext cx="77866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</a:rPr>
              <a:t>Проведение физкультурных и спортивных мероприятий в Пермском крае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126" name="TextBox 9"/>
          <p:cNvSpPr txBox="1">
            <a:spLocks noChangeArrowheads="1"/>
          </p:cNvSpPr>
          <p:nvPr/>
        </p:nvSpPr>
        <p:spPr bwMode="auto">
          <a:xfrm>
            <a:off x="928688" y="1700213"/>
            <a:ext cx="79295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В соответствии с календарным планом физкультурных и спортивных мероприятий Пермского края в 2014 году проведено:</a:t>
            </a:r>
            <a:endParaRPr lang="ru-RU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3501008"/>
            <a:ext cx="777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u="sng" dirty="0" smtClean="0"/>
              <a:t>Более </a:t>
            </a:r>
            <a:r>
              <a:rPr lang="ru-RU" sz="3200" u="sng" dirty="0" smtClean="0">
                <a:solidFill>
                  <a:srgbClr val="FF0000"/>
                </a:solidFill>
              </a:rPr>
              <a:t>1200</a:t>
            </a:r>
            <a:r>
              <a:rPr lang="ru-RU" sz="3200" u="sng" dirty="0" smtClean="0"/>
              <a:t> мероприятий различного уровня</a:t>
            </a:r>
            <a:endParaRPr lang="ru-RU" sz="3200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115616" y="4653136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u="sng" dirty="0" smtClean="0"/>
              <a:t>По </a:t>
            </a:r>
            <a:r>
              <a:rPr lang="ru-RU" sz="3200" u="sng" dirty="0" smtClean="0">
                <a:solidFill>
                  <a:srgbClr val="FF0000"/>
                </a:solidFill>
              </a:rPr>
              <a:t>101 </a:t>
            </a:r>
            <a:r>
              <a:rPr lang="ru-RU" sz="3200" u="sng" dirty="0" smtClean="0"/>
              <a:t> виду спорта</a:t>
            </a:r>
            <a:endParaRPr lang="ru-RU" sz="3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28092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Федеральный центр по зимним видам спорта «Снежинка» г. Чайковский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bolsha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556792"/>
            <a:ext cx="4976269" cy="2659103"/>
          </a:xfrm>
          <a:prstGeom prst="rect">
            <a:avLst/>
          </a:prstGeom>
        </p:spPr>
      </p:pic>
      <p:pic>
        <p:nvPicPr>
          <p:cNvPr id="6" name="Рисунок 5" descr="getlstd-property-pho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1700808"/>
            <a:ext cx="3462679" cy="2304256"/>
          </a:xfrm>
          <a:prstGeom prst="rect">
            <a:avLst/>
          </a:prstGeom>
        </p:spPr>
      </p:pic>
      <p:pic>
        <p:nvPicPr>
          <p:cNvPr id="7" name="Рисунок 6" descr="20120822-2018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4077072"/>
            <a:ext cx="3415425" cy="2564904"/>
          </a:xfrm>
          <a:prstGeom prst="rect">
            <a:avLst/>
          </a:prstGeom>
        </p:spPr>
      </p:pic>
      <p:pic>
        <p:nvPicPr>
          <p:cNvPr id="8" name="Рисунок 7" descr="2ee56028ec88e600ed34c828a22af1b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4365104"/>
            <a:ext cx="5136663" cy="20608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28092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Вторая Спартакиада пенсионеров России  г.Саратов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1400247596general_pages_i34109_v_saratove_zavershilas_spartakiada_pensioner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56792"/>
            <a:ext cx="3362326" cy="2233613"/>
          </a:xfrm>
          <a:prstGeom prst="rect">
            <a:avLst/>
          </a:prstGeom>
        </p:spPr>
      </p:pic>
      <p:pic>
        <p:nvPicPr>
          <p:cNvPr id="10" name="Рисунок 9" descr="1434524242_iz-kirgizi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077072"/>
            <a:ext cx="3851920" cy="2569201"/>
          </a:xfrm>
          <a:prstGeom prst="rect">
            <a:avLst/>
          </a:prstGeom>
        </p:spPr>
      </p:pic>
      <p:pic>
        <p:nvPicPr>
          <p:cNvPr id="11" name="Рисунок 10" descr="L3VwbG9hZC9mb3Jwb3N0X2ltYWdlcy9uLzkvYjFmNWI5OGRhNTY0ZjE3NWI2ZjRmMTQ3NWMwZmU2NTEuanB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1556792"/>
            <a:ext cx="5027290" cy="3488324"/>
          </a:xfrm>
          <a:prstGeom prst="rect">
            <a:avLst/>
          </a:prstGeom>
        </p:spPr>
      </p:pic>
      <p:pic>
        <p:nvPicPr>
          <p:cNvPr id="12" name="Рисунок 11" descr="img_17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4581128"/>
            <a:ext cx="3048000" cy="20299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280920" cy="164219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Всероссийский физкультурно-спортивный комплекс 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«ГОТОВ К ТРУДУ И ОБОРОНЕ»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916832"/>
            <a:ext cx="3150096" cy="2362572"/>
          </a:xfrm>
          <a:prstGeom prst="rect">
            <a:avLst/>
          </a:prstGeom>
        </p:spPr>
      </p:pic>
      <p:pic>
        <p:nvPicPr>
          <p:cNvPr id="13" name="Рисунок 12" descr="ГТО_логотип_испр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132856"/>
            <a:ext cx="4118393" cy="4320480"/>
          </a:xfrm>
          <a:prstGeom prst="rect">
            <a:avLst/>
          </a:prstGeom>
        </p:spPr>
      </p:pic>
      <p:pic>
        <p:nvPicPr>
          <p:cNvPr id="14" name="Рисунок 13" descr="гт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075015"/>
            <a:ext cx="3998988" cy="26279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Массовый спорт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947738" y="214313"/>
            <a:ext cx="77866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Внедрение Комплекса ГТО в Пермском крае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857232"/>
            <a:ext cx="82153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Город Пермь.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Город Березники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Лысьвенский</a:t>
            </a:r>
            <a:r>
              <a:rPr lang="ru-RU" sz="2400" dirty="0" smtClean="0"/>
              <a:t> городской округ.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ЗАТО Звездный Пермского края.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Горнозаводский муниципальный район.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Кудымкарский</a:t>
            </a:r>
            <a:r>
              <a:rPr lang="ru-RU" sz="2400" dirty="0" smtClean="0"/>
              <a:t> муниципальный район.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Куединский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муниципалный</a:t>
            </a:r>
            <a:r>
              <a:rPr lang="ru-RU" sz="2400" dirty="0" smtClean="0"/>
              <a:t> район».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Верещагинский</a:t>
            </a:r>
            <a:r>
              <a:rPr lang="ru-RU" sz="2400" dirty="0" smtClean="0"/>
              <a:t> муниципальный район. 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Нытвенский</a:t>
            </a:r>
            <a:r>
              <a:rPr lang="ru-RU" sz="2400" dirty="0" smtClean="0"/>
              <a:t> муниципальный район. 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Ординский</a:t>
            </a:r>
            <a:r>
              <a:rPr lang="ru-RU" sz="2400" dirty="0" smtClean="0"/>
              <a:t> муниципальный район. 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Осинский</a:t>
            </a:r>
            <a:r>
              <a:rPr lang="ru-RU" sz="2400" dirty="0" smtClean="0"/>
              <a:t> муниципальный район.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Пермский муниципальный район. </a:t>
            </a:r>
          </a:p>
          <a:p>
            <a:pPr marL="342900" indent="-342900">
              <a:buAutoNum type="arabicPeriod"/>
            </a:pPr>
            <a:r>
              <a:rPr lang="ru-RU" sz="2400" dirty="0" err="1" smtClean="0"/>
              <a:t>Соликамский</a:t>
            </a:r>
            <a:r>
              <a:rPr lang="ru-RU" sz="2400" dirty="0" smtClean="0"/>
              <a:t> </a:t>
            </a:r>
            <a:r>
              <a:rPr lang="ru-RU" sz="2400" smtClean="0"/>
              <a:t>муниципальный район. </a:t>
            </a:r>
            <a:endParaRPr lang="ru-RU" sz="2400" dirty="0" smtClean="0"/>
          </a:p>
          <a:p>
            <a:pPr marL="342900" indent="-342900">
              <a:buAutoNum type="arabicPeriod"/>
            </a:pPr>
            <a:r>
              <a:rPr lang="ru-RU" sz="2400" dirty="0" smtClean="0"/>
              <a:t>Чайковский муниципальный район.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Профессиональные спортивные клубы Пермского края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amkar2012_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628800"/>
            <a:ext cx="1509528" cy="1581874"/>
          </a:xfrm>
          <a:prstGeom prst="rect">
            <a:avLst/>
          </a:prstGeom>
        </p:spPr>
      </p:pic>
      <p:pic>
        <p:nvPicPr>
          <p:cNvPr id="5" name="Рисунок 4" descr="22_akademiya-basketbola-prig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1500174"/>
            <a:ext cx="1864817" cy="2343226"/>
          </a:xfrm>
          <a:prstGeom prst="rect">
            <a:avLst/>
          </a:prstGeom>
        </p:spPr>
      </p:pic>
      <p:pic>
        <p:nvPicPr>
          <p:cNvPr id="7" name="Рисунок 6" descr="Permmedved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1628800"/>
            <a:ext cx="1905000" cy="1914525"/>
          </a:xfrm>
          <a:prstGeom prst="rect">
            <a:avLst/>
          </a:prstGeom>
        </p:spPr>
      </p:pic>
      <p:pic>
        <p:nvPicPr>
          <p:cNvPr id="8" name="Рисунок 7" descr="волейбол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861048"/>
            <a:ext cx="2040415" cy="2108429"/>
          </a:xfrm>
          <a:prstGeom prst="rect">
            <a:avLst/>
          </a:prstGeom>
        </p:spPr>
      </p:pic>
      <p:pic>
        <p:nvPicPr>
          <p:cNvPr id="9" name="Рисунок 8" descr="xokk_400p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97520" y="4005065"/>
            <a:ext cx="2230551" cy="1656184"/>
          </a:xfrm>
          <a:prstGeom prst="rect">
            <a:avLst/>
          </a:prstGeom>
        </p:spPr>
      </p:pic>
      <p:pic>
        <p:nvPicPr>
          <p:cNvPr id="10" name="Рисунок 9" descr="Звезда-2005_лого_малое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816" y="3933056"/>
            <a:ext cx="1524000" cy="1514475"/>
          </a:xfrm>
          <a:prstGeom prst="rect">
            <a:avLst/>
          </a:prstGeom>
        </p:spPr>
      </p:pic>
      <p:pic>
        <p:nvPicPr>
          <p:cNvPr id="11" name="Рисунок 10" descr="молот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9992" y="3933056"/>
            <a:ext cx="2286000" cy="1714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4" y="980728"/>
            <a:ext cx="677108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r">
              <a:defRPr/>
            </a:pPr>
            <a:r>
              <a:rPr lang="ru-RU" sz="1600" b="1" dirty="0" err="1" smtClean="0">
                <a:latin typeface="+mn-lt"/>
              </a:rPr>
              <a:t>Ми</a:t>
            </a:r>
            <a:r>
              <a:rPr lang="ru-RU" sz="1600" b="1" dirty="0" err="1" smtClean="0"/>
              <a:t>Спорт</a:t>
            </a:r>
            <a:r>
              <a:rPr lang="ru-RU" sz="1600" b="1" dirty="0" smtClean="0"/>
              <a:t> высших достижений и спортивный резерв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+mn-lt"/>
            </a:endParaRPr>
          </a:p>
        </p:txBody>
      </p:sp>
      <p:pic>
        <p:nvPicPr>
          <p:cNvPr id="13" name="Рисунок 3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7584" y="188640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Подведомственные учреждения спортивной направленности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707021905"/>
              </p:ext>
            </p:extLst>
          </p:nvPr>
        </p:nvGraphicFramePr>
        <p:xfrm>
          <a:off x="899592" y="1700808"/>
          <a:ext cx="806489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7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257829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2014 году передан в ведомство Министерства ГБОУ СПО «Пермский педагогический колледж физической культуры и спорта». Для возможности получение не только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среднего профессионального образования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но и одновременного прохождения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круглогодичной спортивной подготовки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 течение года  учреждение преобразовано в ГБПОУ «Колледж спортивной подготовки Пермского края». На сегодняшний момент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 программам спортивной подготовки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уже занимается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92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человека (новый набор- 30 человек, продолжают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обучение – 62 человека)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/>
          </a:p>
        </p:txBody>
      </p:sp>
      <p:pic>
        <p:nvPicPr>
          <p:cNvPr id="11" name="Рисунок 10" descr="колледж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3212976"/>
            <a:ext cx="3648405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899592" y="692696"/>
            <a:ext cx="309634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Отделение плавания МБОУ ДОД «ДЮСШ Свердловского района» г.Перми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92080" y="692696"/>
            <a:ext cx="309634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ГКАОУ ДОД «СДЮШОР «Старт»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3933056"/>
            <a:ext cx="309634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Конный завод п. Ферма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99592" y="3933056"/>
            <a:ext cx="309634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Ипподром «Пермский»</a:t>
            </a: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4067944" y="1268760"/>
            <a:ext cx="1152128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139952" y="90872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60 чел.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139952" y="4509120"/>
            <a:ext cx="1152128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139952" y="40050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151 чел.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7584" y="188640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На 2015г. в отношении учреждений спортивной направленности поставлены следующие задачи: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1196752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 smtClean="0"/>
              <a:t>      </a:t>
            </a:r>
            <a:r>
              <a:rPr lang="ru-RU" sz="2400" dirty="0" smtClean="0"/>
              <a:t>1. Контроль за реализацией учреждениями </a:t>
            </a:r>
            <a:r>
              <a:rPr lang="ru-RU" sz="2400" dirty="0" err="1" smtClean="0"/>
              <a:t>предпрофессиональных</a:t>
            </a:r>
            <a:r>
              <a:rPr lang="ru-RU" sz="2400" dirty="0" smtClean="0"/>
              <a:t> программ и программ спортивной подготовки, в том числе соответствие  спортивной деятельности учреждениями федеральных стандартов по видам спорта;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       2. Внедрение системы эффективных контрактов со всеми работниками учреждений;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       3. Реструктуризация системы подготовки спортсменов в КГАУ «Центр спортивной подготовки Пермского края».</a:t>
            </a:r>
          </a:p>
          <a:p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55576" y="116632"/>
            <a:ext cx="8280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Об исполнение Указа Президента Российской Федерации от 1 июня 2012 года № 761 «О национальной стратегии действий в интересах детей на 2012 – 2017 годы»</a:t>
            </a:r>
            <a:endParaRPr lang="ru-RU" sz="20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5576" y="1781037"/>
            <a:ext cx="799288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Мониторинг средней заработной платы по работникам краевых учреждений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55575" y="2492896"/>
          <a:ext cx="8064897" cy="1944216"/>
        </p:xfrm>
        <a:graphic>
          <a:graphicData uri="http://schemas.openxmlformats.org/drawingml/2006/table">
            <a:tbl>
              <a:tblPr/>
              <a:tblGrid>
                <a:gridCol w="1323891"/>
                <a:gridCol w="992336"/>
                <a:gridCol w="857256"/>
                <a:gridCol w="1002134"/>
                <a:gridCol w="1367154"/>
                <a:gridCol w="1367154"/>
                <a:gridCol w="1154972"/>
              </a:tblGrid>
              <a:tr h="1166529">
                <a:tc row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Средняя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по краевым учреждениям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2013 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2014 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Повышение  с 2012г. по 2014г.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2015 г. (на 01.06.2015г.)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Повышение  с 2014г. по 2015г.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17072,2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23336,5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31915,6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37341,9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17%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90" marR="606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7584" y="188640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Мониторинг средней заработной платы по работникам муниципальных учреждений дополнительного образования детей спортивной направленности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899592" y="1397000"/>
          <a:ext cx="7992888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 flipH="1">
            <a:off x="4644008" y="1243680"/>
            <a:ext cx="45719" cy="53285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29256" y="1071546"/>
            <a:ext cx="3357586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26 муниципальных образований, имеющих спортивные учреждения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188640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Эстафета Олимпийского огня в Пермском крае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8baad67eadc83fc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052736"/>
            <a:ext cx="3024336" cy="1800201"/>
          </a:xfrm>
          <a:prstGeom prst="rect">
            <a:avLst/>
          </a:prstGeom>
        </p:spPr>
      </p:pic>
      <p:pic>
        <p:nvPicPr>
          <p:cNvPr id="8" name="Рисунок 7" descr="dsc_05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8975" y="4567039"/>
            <a:ext cx="3425025" cy="22909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07904" y="692696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Протяженность эстафеты:</a:t>
            </a:r>
          </a:p>
          <a:p>
            <a:r>
              <a:rPr lang="ru-RU" sz="2400" dirty="0" smtClean="0"/>
              <a:t>г. Пермь – </a:t>
            </a:r>
            <a:r>
              <a:rPr lang="ru-RU" sz="2400" b="1" dirty="0" smtClean="0">
                <a:solidFill>
                  <a:srgbClr val="FF0000"/>
                </a:solidFill>
              </a:rPr>
              <a:t>50 000 м.</a:t>
            </a:r>
          </a:p>
          <a:p>
            <a:r>
              <a:rPr lang="ru-RU" sz="2400" dirty="0" smtClean="0"/>
              <a:t>г. Кунгур – </a:t>
            </a:r>
            <a:r>
              <a:rPr lang="ru-RU" sz="2400" b="1" dirty="0" smtClean="0">
                <a:solidFill>
                  <a:srgbClr val="FF0000"/>
                </a:solidFill>
              </a:rPr>
              <a:t>5 000 м.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707904" y="2132856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Количество </a:t>
            </a:r>
            <a:r>
              <a:rPr lang="ru-RU" sz="2400" dirty="0" err="1" smtClean="0"/>
              <a:t>факелоносцев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г. Пермь – </a:t>
            </a:r>
            <a:r>
              <a:rPr lang="ru-RU" sz="2400" b="1" dirty="0" smtClean="0">
                <a:solidFill>
                  <a:srgbClr val="FF0000"/>
                </a:solidFill>
              </a:rPr>
              <a:t>233 чел.</a:t>
            </a:r>
          </a:p>
          <a:p>
            <a:r>
              <a:rPr lang="ru-RU" sz="2400" dirty="0" smtClean="0"/>
              <a:t>г. Кунгур – </a:t>
            </a:r>
            <a:r>
              <a:rPr lang="ru-RU" sz="2400" b="1" dirty="0" smtClean="0">
                <a:solidFill>
                  <a:srgbClr val="FF0000"/>
                </a:solidFill>
              </a:rPr>
              <a:t>25 чел.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15616" y="4365104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Более </a:t>
            </a:r>
            <a:r>
              <a:rPr lang="ru-RU" sz="2400" dirty="0" smtClean="0">
                <a:solidFill>
                  <a:srgbClr val="FF0000"/>
                </a:solidFill>
              </a:rPr>
              <a:t>550</a:t>
            </a:r>
            <a:r>
              <a:rPr lang="ru-RU" sz="2400" dirty="0" smtClean="0"/>
              <a:t> волонтеров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5661248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БОЛЕЕ 100 000 зрителей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соч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88640"/>
            <a:ext cx="2232248" cy="1958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95328" y="260648"/>
            <a:ext cx="60486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Итоги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выступления Пермских спортсменов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XXII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зимних Олимпийских играх в г.Сочи: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Смышляев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Александр Александрович 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место на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XXII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зимних Олимпийских играх в г.Сочи (Россия)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Иванова Татьяна Ивановна 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место (эстафета) на ХХ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зимних Олимпийских играх в г.Сочи (Россия)</a:t>
            </a:r>
          </a:p>
          <a:p>
            <a:endParaRPr lang="ru-RU" dirty="0"/>
          </a:p>
        </p:txBody>
      </p:sp>
      <p:pic>
        <p:nvPicPr>
          <p:cNvPr id="10" name="Рисунок 9" descr="Логотип-Паралимпийских-игр-Сочи-20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4718" y="2420888"/>
            <a:ext cx="2669282" cy="16015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1560" y="2708920"/>
            <a:ext cx="59766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Итоги выступления на XI зимних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играх в г.Сочи: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Пономарев Олег Сергеевич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место на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зимних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играх в г.Сочи (Россия)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Романов Андрей Сергеевич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(лидер) - 3 место на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зимних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играх в г.Сочи (Россия)</a:t>
            </a:r>
          </a:p>
          <a:p>
            <a:endParaRPr lang="ru-RU" dirty="0"/>
          </a:p>
        </p:txBody>
      </p:sp>
      <p:pic>
        <p:nvPicPr>
          <p:cNvPr id="12" name="Рисунок 11" descr="юнош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4581128"/>
            <a:ext cx="2673424" cy="20050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71392" y="4518898"/>
            <a:ext cx="547260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 участниках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летних юношеских Олимпийских игр в г.Нанкин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Муллакаева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Дарья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Василевна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2014 г. на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летних юношеских Олимпийских играх в г. Нанкин (Китай), заняла 2 место в эстафете (4х100м) по плаванию</a:t>
            </a: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Шистерова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Дарья Евгеньевна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2014г. стала победителем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летних юношеских Олимпийских игр в г. Нанкин (Китай), заняла 1 место по вольной борьбе.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Спорт высших достижений и спортивный резерв</a:t>
            </a:r>
            <a:endParaRPr lang="ru-RU" sz="1600" b="1" dirty="0">
              <a:latin typeface="+mn-lt"/>
            </a:endParaRP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0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Строительство спортивных объектов в Пермском крае в 2014г.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стади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8868" y="4071942"/>
            <a:ext cx="4767137" cy="2550350"/>
          </a:xfrm>
          <a:prstGeom prst="rect">
            <a:avLst/>
          </a:prstGeom>
        </p:spPr>
      </p:pic>
      <p:pic>
        <p:nvPicPr>
          <p:cNvPr id="7" name="Рисунок 6" descr="краснокамс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214422"/>
            <a:ext cx="4143404" cy="27605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Строительство спортивных объектов</a:t>
            </a:r>
            <a:endParaRPr lang="ru-RU" sz="1600" b="1" dirty="0">
              <a:latin typeface="+mn-lt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Строительство спортивных объектов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7584" y="18864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КРЫТЫЙ ФУТБОЛЬНЫЙ МАНЕЖ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600x400_018d73c4b747ed7bf6b0ae4202cdf6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888999"/>
            <a:ext cx="3954016" cy="2636011"/>
          </a:xfrm>
          <a:prstGeom prst="rect">
            <a:avLst/>
          </a:prstGeom>
        </p:spPr>
      </p:pic>
      <p:pic>
        <p:nvPicPr>
          <p:cNvPr id="8" name="Рисунок 7" descr="perm_manez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3429000"/>
            <a:ext cx="4610286" cy="3073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Строительство спортивных объектов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7584" y="18864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МЕЖШКОЛЬНЫЕ СТАДИОНЫ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Bezymyannyy_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836712"/>
            <a:ext cx="4433523" cy="2305432"/>
          </a:xfrm>
          <a:prstGeom prst="rect">
            <a:avLst/>
          </a:prstGeom>
        </p:spPr>
      </p:pic>
      <p:pic>
        <p:nvPicPr>
          <p:cNvPr id="12" name="Рисунок 11" descr="cefe2b5dbca389814a8273f30636c14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916832"/>
            <a:ext cx="4349228" cy="2888159"/>
          </a:xfrm>
          <a:prstGeom prst="rect">
            <a:avLst/>
          </a:prstGeom>
        </p:spPr>
      </p:pic>
      <p:pic>
        <p:nvPicPr>
          <p:cNvPr id="13" name="Рисунок 12" descr="photo_8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8662" y="3286124"/>
            <a:ext cx="4150660" cy="3116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Строительство спортивных объектов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83569" y="116632"/>
          <a:ext cx="8352927" cy="6170465"/>
        </p:xfrm>
        <a:graphic>
          <a:graphicData uri="http://schemas.openxmlformats.org/drawingml/2006/table">
            <a:tbl>
              <a:tblPr/>
              <a:tblGrid>
                <a:gridCol w="4174183"/>
                <a:gridCol w="1357322"/>
                <a:gridCol w="1357322"/>
                <a:gridCol w="1464100"/>
              </a:tblGrid>
              <a:tr h="454848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Перечень 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объектов, построенных в 2014 году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муниципального района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Объем финансирования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7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Краевой бюджет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Федеральный бюджет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40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Пермский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(пос.Юго-Камский)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14 911,95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14 911,95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3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Пермский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с.Гамово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15 000,00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15 000,00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6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Краснокамский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14 710,00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14 710,00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91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Чайковский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14 974,86 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14 974,86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47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Юсьвинский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15 000,00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15 000,00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86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Усольский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(пос.Железнодорожный)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14 731,10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14 731,10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99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Ильинский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р-н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672,09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672,09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6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90 000,00   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90 000,00  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90" marR="602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b="1" dirty="0" smtClean="0"/>
              <a:t>Строительство спортивных объектов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58" y="-2"/>
          <a:ext cx="8532441" cy="6311644"/>
        </p:xfrm>
        <a:graphic>
          <a:graphicData uri="http://schemas.openxmlformats.org/drawingml/2006/table">
            <a:tbl>
              <a:tblPr/>
              <a:tblGrid>
                <a:gridCol w="4174756"/>
                <a:gridCol w="1571636"/>
                <a:gridCol w="1428760"/>
                <a:gridCol w="1357289"/>
              </a:tblGrid>
              <a:tr h="571482">
                <a:tc gridSpan="4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Перечень объектов на 2015 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280" marR="592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628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муниципального района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Объем </a:t>
                      </a: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финансирования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2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Краевой бюджет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Федеральный бюджет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4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Косинский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10 000,00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26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поселок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Суксун,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Суксунский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р-н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30 000,00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84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с.Кочево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Кочевский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10 000,00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90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г.Оса</a:t>
                      </a: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6 310,00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6 300,00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12 610,00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84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г.Губаха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3 700,00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4 200,00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7 900,00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Оханский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р-н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Дубровское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сельское поселение)</a:t>
                      </a: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6 000,00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02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д.Ванюки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Пермский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р-н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7 000,00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10 000,00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9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ЗАТО Звездный»</a:t>
                      </a:r>
                    </a:p>
                  </a:txBody>
                  <a:tcPr marL="59280" marR="59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4 300,00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90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г.Пермь (МАОУ СОШ № 79 г.Перми)</a:t>
                      </a:r>
                    </a:p>
                  </a:txBody>
                  <a:tcPr marL="59280" marR="592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3 172,00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25 828,00 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29 000,00</a:t>
                      </a: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90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52 182,00  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67 628,00   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115 510,0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280" marR="59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Calibri"/>
              </a:rPr>
              <a:t>Физическая культура и спорт для инвалидов</a:t>
            </a:r>
            <a:endParaRPr lang="ru-RU" sz="16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3"/>
          <p:cNvSpPr txBox="1">
            <a:spLocks noChangeArrowheads="1"/>
          </p:cNvSpPr>
          <p:nvPr/>
        </p:nvSpPr>
        <p:spPr bwMode="auto">
          <a:xfrm>
            <a:off x="1763713" y="8604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6390" name="TextBox 1"/>
          <p:cNvSpPr txBox="1">
            <a:spLocks noChangeArrowheads="1"/>
          </p:cNvSpPr>
          <p:nvPr/>
        </p:nvSpPr>
        <p:spPr bwMode="auto">
          <a:xfrm>
            <a:off x="827088" y="508000"/>
            <a:ext cx="79216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FF0000"/>
                </a:solidFill>
              </a:rPr>
              <a:t>Развитие физической культуры и спорта среди лиц с ограниченными возможностями здоровья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1643050"/>
            <a:ext cx="8429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КГАОУДО «Пермский региональный спортивно-тренировочный центр адаптивного спорта</a:t>
            </a:r>
          </a:p>
          <a:p>
            <a:pPr marL="457200" indent="-4572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Проект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Гидрореабилитация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342900" indent="-3429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Фестиваль спорта инвалидов</a:t>
            </a:r>
          </a:p>
          <a:p>
            <a:pPr marL="342900" indent="-34290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Приобретение инвентаря и оборудования сборным командам </a:t>
            </a:r>
          </a:p>
          <a:p>
            <a:pPr marL="342900" indent="-3429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Проведение тренировочных сборов для подготовки к соревнованиям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72330" y="2143116"/>
            <a:ext cx="171451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910 воспитанников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72330" y="2857496"/>
            <a:ext cx="171451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125 участников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072330" y="3643314"/>
            <a:ext cx="171451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1500 человек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072330" y="5786454"/>
            <a:ext cx="178595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75 спортсменов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72330" y="4714884"/>
            <a:ext cx="171451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 млн.рублей ежегодно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latin typeface="+mn-lt"/>
              </a:rPr>
              <a:t>Планы на 2015-2017 годы</a:t>
            </a:r>
            <a:endParaRPr lang="ru-RU" sz="1600" b="1" dirty="0"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7584" y="116632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Планы на 2015-2017 годы: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764704"/>
            <a:ext cx="84604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 строительство спортивных объектов;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 реализация проектов по развитию массового спорта;</a:t>
            </a:r>
          </a:p>
          <a:p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 в полном объеме обеспечено государственное задание краевых школ;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внедрение комплекса ГТО;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развитие материально-технической базы;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 обеспечение инвентарем и оборудованием сборных команд Пермского края и учреждений спорта.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Пл</a:t>
            </a:r>
            <a:r>
              <a:rPr lang="ru-RU" sz="1600" b="1" dirty="0" smtClean="0">
                <a:latin typeface="+mn-lt"/>
              </a:rPr>
              <a:t>аны на 2015-2017 годы</a:t>
            </a:r>
            <a:endParaRPr lang="ru-RU" sz="1600" b="1" dirty="0"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7584" y="116632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План по строительству межшкольных стадионов на 2016г.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71604" y="1196748"/>
          <a:ext cx="5857916" cy="5472610"/>
        </p:xfrm>
        <a:graphic>
          <a:graphicData uri="http://schemas.openxmlformats.org/drawingml/2006/table">
            <a:tbl>
              <a:tblPr/>
              <a:tblGrid>
                <a:gridCol w="5857916"/>
              </a:tblGrid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района (города)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Чернушка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город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Чусовой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Сивинский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муниципальный район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Верещагинский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муниципальный район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Березники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Усольский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муниципальный район (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п.Орел)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r>
                        <a:rPr lang="ru-RU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Соликамск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Горнозаводский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муниципальный район,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п.Теплая гора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город Пермь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5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оселок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Гайны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115888"/>
            <a:ext cx="5572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980728"/>
            <a:ext cx="430887" cy="576064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+mn-lt"/>
              </a:rPr>
              <a:t>Министерство физической культуры и спорта Пермского края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166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63080" y="3000372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Занимайтесь </a:t>
            </a:r>
          </a:p>
          <a:p>
            <a:pPr algn="ctr"/>
            <a:r>
              <a:rPr lang="ru-RU" sz="5400" b="1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                          спортом!!!</a:t>
            </a:r>
            <a:endParaRPr lang="ru-RU" sz="5400" b="1" i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1026" name="Picture 2" descr="E:\12926311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8156"/>
            <a:ext cx="3350072" cy="2512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1465</Words>
  <Application>Microsoft Office PowerPoint</Application>
  <PresentationFormat>Экран (4:3)</PresentationFormat>
  <Paragraphs>372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Государственная программа «Развитие физической культуры и спорта»</vt:lpstr>
      <vt:lpstr>Финансирование государственной программы на 2014-2017 годы</vt:lpstr>
      <vt:lpstr>Целевые показатели государственной программы</vt:lpstr>
      <vt:lpstr>Целевые показатели государственной программы</vt:lpstr>
      <vt:lpstr>Целевые показатели государственной программы</vt:lpstr>
      <vt:lpstr>Доля жителей, систематически занимающихся физической культурой и спортом за 2014 год</vt:lpstr>
      <vt:lpstr>Слайд 8</vt:lpstr>
      <vt:lpstr>Проект «СТУДЕНЧЕСКИЙ СПОРТИВНЫЙ КЛУБ»</vt:lpstr>
      <vt:lpstr>Слайд 10</vt:lpstr>
      <vt:lpstr>Федеральный центр по зимним видам спорта «Снежинка» г. Чайковский</vt:lpstr>
      <vt:lpstr>Вторая Спартакиада пенсионеров России  г.Саратов</vt:lpstr>
      <vt:lpstr>Всероссийский физкультурно-спортивный комплекс  «ГОТОВ К ТРУДУ И ОБОРОНЕ»</vt:lpstr>
      <vt:lpstr>Слайд 14</vt:lpstr>
      <vt:lpstr>Профессиональные спортивные клубы Пермского края</vt:lpstr>
      <vt:lpstr>Слайд 16</vt:lpstr>
      <vt:lpstr>   В 2014 году передан в ведомство Министерства ГБОУ СПО «Пермский педагогический колледж физической культуры и спорта». Для возможности получение не только среднего профессионального образования, но и одновременного прохождения круглогодичной спортивной подготовки в  течение года  учреждение преобразовано в ГБПОУ «Колледж спортивной подготовки Пермского края». На сегодняшний момент по программам спортивной подготовки уже занимается 92 человека (новый набор- 30 человек, продолжают  обучение – 62 человека)   </vt:lpstr>
      <vt:lpstr>Слайд 18</vt:lpstr>
      <vt:lpstr>Слайд 19</vt:lpstr>
      <vt:lpstr>Слайд 20</vt:lpstr>
      <vt:lpstr>Слайд 21</vt:lpstr>
      <vt:lpstr>Слайд 22</vt:lpstr>
      <vt:lpstr>Слайд 23</vt:lpstr>
      <vt:lpstr>Строительство спортивных объектов в Пермском крае в 2014г.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Вика</dc:creator>
  <cp:lastModifiedBy>ArnopolskayaMM</cp:lastModifiedBy>
  <cp:revision>61</cp:revision>
  <dcterms:created xsi:type="dcterms:W3CDTF">2014-12-17T05:47:30Z</dcterms:created>
  <dcterms:modified xsi:type="dcterms:W3CDTF">2015-06-25T10:25:28Z</dcterms:modified>
</cp:coreProperties>
</file>