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9" r:id="rId4"/>
    <p:sldMasterId id="2147483897" r:id="rId5"/>
  </p:sldMasterIdLst>
  <p:notesMasterIdLst>
    <p:notesMasterId r:id="rId17"/>
  </p:notesMasterIdLst>
  <p:sldIdLst>
    <p:sldId id="394" r:id="rId6"/>
    <p:sldId id="395" r:id="rId7"/>
    <p:sldId id="717" r:id="rId8"/>
    <p:sldId id="619" r:id="rId9"/>
    <p:sldId id="718" r:id="rId10"/>
    <p:sldId id="641" r:id="rId11"/>
    <p:sldId id="700" r:id="rId12"/>
    <p:sldId id="605" r:id="rId13"/>
    <p:sldId id="706" r:id="rId14"/>
    <p:sldId id="701" r:id="rId15"/>
    <p:sldId id="532" r:id="rId16"/>
  </p:sldIdLst>
  <p:sldSz cx="9144000" cy="6858000" type="screen4x3"/>
  <p:notesSz cx="6797675" cy="9928225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F3300"/>
    <a:srgbClr val="0066FF"/>
    <a:srgbClr val="FF0000"/>
    <a:srgbClr val="FFFF00"/>
    <a:srgbClr val="66FF66"/>
    <a:srgbClr val="CCFF99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53" autoAdjust="0"/>
    <p:restoredTop sz="95146" autoAdjust="0"/>
  </p:normalViewPr>
  <p:slideViewPr>
    <p:cSldViewPr>
      <p:cViewPr>
        <p:scale>
          <a:sx n="100" d="100"/>
          <a:sy n="100" d="100"/>
        </p:scale>
        <p:origin x="-20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2" Type="http://schemas.openxmlformats.org/officeDocument/2006/relationships/slide" Target="slides/slide5.xml"/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41446153464794344"/>
          <c:y val="0.40489442986293411"/>
          <c:w val="0.58449868178993258"/>
          <c:h val="0.37157256517102405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2011 г</c:v>
                </c:pt>
                <c:pt idx="1">
                  <c:v>2012г</c:v>
                </c:pt>
                <c:pt idx="2">
                  <c:v>2013 г</c:v>
                </c:pt>
                <c:pt idx="3">
                  <c:v>2014 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12.7</c:v>
                </c:pt>
                <c:pt idx="1">
                  <c:v>13.3</c:v>
                </c:pt>
                <c:pt idx="2">
                  <c:v>13.6</c:v>
                </c:pt>
                <c:pt idx="3">
                  <c:v>14.1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2011 г</c:v>
                </c:pt>
                <c:pt idx="1">
                  <c:v>2012г</c:v>
                </c:pt>
                <c:pt idx="2">
                  <c:v>2013 г</c:v>
                </c:pt>
                <c:pt idx="3">
                  <c:v>2014 г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pPr>
              <a:solidFill>
                <a:schemeClr val="accent1"/>
              </a:solidFill>
            </c:spPr>
          </c:marker>
          <c:cat>
            <c:strRef>
              <c:f>Лист1!$A$2:$A$5</c:f>
              <c:strCache>
                <c:ptCount val="4"/>
                <c:pt idx="0">
                  <c:v>2011 г</c:v>
                </c:pt>
                <c:pt idx="1">
                  <c:v>2012г</c:v>
                </c:pt>
                <c:pt idx="2">
                  <c:v>2013 г</c:v>
                </c:pt>
                <c:pt idx="3">
                  <c:v>2014 г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marker val="1"/>
        <c:axId val="84148608"/>
        <c:axId val="84150528"/>
      </c:lineChart>
      <c:catAx>
        <c:axId val="841486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  <c:crossAx val="84150528"/>
        <c:crosses val="autoZero"/>
        <c:auto val="1"/>
        <c:lblAlgn val="ctr"/>
        <c:lblOffset val="100"/>
      </c:catAx>
      <c:valAx>
        <c:axId val="84150528"/>
        <c:scaling>
          <c:orientation val="minMax"/>
        </c:scaling>
        <c:delete val="1"/>
        <c:axPos val="l"/>
        <c:numFmt formatCode="General" sourceLinked="1"/>
        <c:tickLblPos val="none"/>
        <c:crossAx val="84148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1765810265028937E-3"/>
          <c:y val="0"/>
          <c:w val="0.99882344235278664"/>
          <c:h val="0.87176785912676369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rgbClr val="0000FF"/>
                </a:gs>
                <a:gs pos="80000">
                  <a:srgbClr val="DBA9C2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DBA9C2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</c:spPr>
          <c:cat>
            <c:strRef>
              <c:f>Лист1!$A$2:$A$10</c:f>
              <c:strCache>
                <c:ptCount val="9"/>
                <c:pt idx="0">
                  <c:v>2006 г</c:v>
                </c:pt>
                <c:pt idx="1">
                  <c:v>2007 г</c:v>
                </c:pt>
                <c:pt idx="2">
                  <c:v>2008 г</c:v>
                </c:pt>
                <c:pt idx="3">
                  <c:v>2009 г</c:v>
                </c:pt>
                <c:pt idx="4">
                  <c:v>2010 г</c:v>
                </c:pt>
                <c:pt idx="5">
                  <c:v>2011 г</c:v>
                </c:pt>
                <c:pt idx="6">
                  <c:v>2012 г</c:v>
                </c:pt>
                <c:pt idx="7">
                  <c:v>2013 г</c:v>
                </c:pt>
                <c:pt idx="8">
                  <c:v>2014 г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570</c:v>
                </c:pt>
                <c:pt idx="1">
                  <c:v>750</c:v>
                </c:pt>
                <c:pt idx="2">
                  <c:v>750</c:v>
                </c:pt>
                <c:pt idx="3">
                  <c:v>750</c:v>
                </c:pt>
                <c:pt idx="4">
                  <c:v>980</c:v>
                </c:pt>
                <c:pt idx="5">
                  <c:v>1085</c:v>
                </c:pt>
                <c:pt idx="6">
                  <c:v>1100</c:v>
                </c:pt>
                <c:pt idx="7">
                  <c:v>1300</c:v>
                </c:pt>
                <c:pt idx="8">
                  <c:v>1320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2006 г</c:v>
                </c:pt>
                <c:pt idx="1">
                  <c:v>2007 г</c:v>
                </c:pt>
                <c:pt idx="2">
                  <c:v>2008 г</c:v>
                </c:pt>
                <c:pt idx="3">
                  <c:v>2009 г</c:v>
                </c:pt>
                <c:pt idx="4">
                  <c:v>2010 г</c:v>
                </c:pt>
                <c:pt idx="5">
                  <c:v>2011 г</c:v>
                </c:pt>
                <c:pt idx="6">
                  <c:v>2012 г</c:v>
                </c:pt>
                <c:pt idx="7">
                  <c:v>2013 г</c:v>
                </c:pt>
                <c:pt idx="8">
                  <c:v>2014 г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2006 г</c:v>
                </c:pt>
                <c:pt idx="1">
                  <c:v>2007 г</c:v>
                </c:pt>
                <c:pt idx="2">
                  <c:v>2008 г</c:v>
                </c:pt>
                <c:pt idx="3">
                  <c:v>2009 г</c:v>
                </c:pt>
                <c:pt idx="4">
                  <c:v>2010 г</c:v>
                </c:pt>
                <c:pt idx="5">
                  <c:v>2011 г</c:v>
                </c:pt>
                <c:pt idx="6">
                  <c:v>2012 г</c:v>
                </c:pt>
                <c:pt idx="7">
                  <c:v>2013 г</c:v>
                </c:pt>
                <c:pt idx="8">
                  <c:v>2014 г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</c:ser>
        <c:shape val="box"/>
        <c:axId val="99977088"/>
        <c:axId val="99978624"/>
        <c:axId val="0"/>
      </c:bar3DChart>
      <c:catAx>
        <c:axId val="9997708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solidFill>
                  <a:srgbClr val="C00000"/>
                </a:solidFill>
              </a:defRPr>
            </a:pPr>
            <a:endParaRPr lang="ru-RU"/>
          </a:p>
        </c:txPr>
        <c:crossAx val="99978624"/>
        <c:crosses val="autoZero"/>
        <c:auto val="1"/>
        <c:lblAlgn val="ctr"/>
        <c:lblOffset val="100"/>
      </c:catAx>
      <c:valAx>
        <c:axId val="99978624"/>
        <c:scaling>
          <c:orientation val="minMax"/>
        </c:scaling>
        <c:delete val="1"/>
        <c:axPos val="l"/>
        <c:numFmt formatCode="General" sourceLinked="1"/>
        <c:tickLblPos val="none"/>
        <c:crossAx val="999770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_rels/data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7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microsoft.com/office/2007/relationships/hdphoto" Target="../media/hdphoto11.wdp"/><Relationship Id="rId5" Type="http://schemas.openxmlformats.org/officeDocument/2006/relationships/image" Target="../media/image24.pn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26.png"/></Relationships>
</file>

<file path=ppt/diagrams/_rels/drawing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2" Type="http://schemas.openxmlformats.org/officeDocument/2006/relationships/image" Target="../media/image231.png"/><Relationship Id="rId1" Type="http://schemas.openxmlformats.org/officeDocument/2006/relationships/image" Target="../media/image221.png"/><Relationship Id="rId6" Type="http://schemas.microsoft.com/office/2007/relationships/hdphoto" Target="../media/hdphoto11.wdp"/><Relationship Id="rId11" Type="http://schemas.microsoft.com/office/2007/relationships/hdphoto" Target="../media/hdphoto13.wdp"/><Relationship Id="rId5" Type="http://schemas.openxmlformats.org/officeDocument/2006/relationships/image" Target="../media/image251.png"/><Relationship Id="rId10" Type="http://schemas.openxmlformats.org/officeDocument/2006/relationships/image" Target="../media/image261.png"/><Relationship Id="rId4" Type="http://schemas.microsoft.com/office/2007/relationships/hdphoto" Target="../media/hdphoto10.wdp"/><Relationship Id="rId9" Type="http://schemas.openxmlformats.org/officeDocument/2006/relationships/image" Target="../media/image2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706E71-FDA7-4816-B3CF-6CD207EB7970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6EEDB1-11B3-4F91-B173-4BE0D30652C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7030A0"/>
              </a:solidFill>
            </a:rPr>
            <a:t>Инвестирование</a:t>
          </a:r>
        </a:p>
      </dgm:t>
    </dgm:pt>
    <dgm:pt modelId="{3E5E7314-6C2D-4254-8E73-509D95BFFF02}" type="parTrans" cxnId="{15F2354B-E0AB-4728-8FBD-1B9E3EADCDC0}">
      <dgm:prSet/>
      <dgm:spPr/>
      <dgm:t>
        <a:bodyPr/>
        <a:lstStyle/>
        <a:p>
          <a:endParaRPr lang="ru-RU"/>
        </a:p>
      </dgm:t>
    </dgm:pt>
    <dgm:pt modelId="{8C74231E-6799-432A-AF30-6614196C131D}" type="sibTrans" cxnId="{15F2354B-E0AB-4728-8FBD-1B9E3EADCDC0}">
      <dgm:prSet/>
      <dgm:spPr/>
      <dgm:t>
        <a:bodyPr/>
        <a:lstStyle/>
        <a:p>
          <a:endParaRPr lang="ru-RU"/>
        </a:p>
      </dgm:t>
    </dgm:pt>
    <dgm:pt modelId="{E472751D-0A10-426D-807A-3D2B1550D33C}">
      <dgm:prSet phldrT="[Текст]"/>
      <dgm:spPr/>
      <dgm:t>
        <a:bodyPr/>
        <a:lstStyle/>
        <a:p>
          <a:r>
            <a:rPr lang="ru-RU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Производственный потенциал предприятий и компаний</a:t>
          </a:r>
        </a:p>
        <a:p>
          <a:r>
            <a:rPr lang="ru-RU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6,3 млрд.руб.</a:t>
          </a:r>
          <a:endParaRPr lang="ru-RU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6731286E-6073-406E-A412-BC7EC7558CD8}" type="parTrans" cxnId="{940F4258-E074-4E40-93B3-8254DFEFA587}">
      <dgm:prSet/>
      <dgm:spPr/>
      <dgm:t>
        <a:bodyPr/>
        <a:lstStyle/>
        <a:p>
          <a:endParaRPr lang="ru-RU" b="1"/>
        </a:p>
      </dgm:t>
    </dgm:pt>
    <dgm:pt modelId="{61788D08-C194-43A1-8C07-5205FDBD0F4E}" type="sibTrans" cxnId="{940F4258-E074-4E40-93B3-8254DFEFA587}">
      <dgm:prSet/>
      <dgm:spPr/>
      <dgm:t>
        <a:bodyPr/>
        <a:lstStyle/>
        <a:p>
          <a:endParaRPr lang="ru-RU"/>
        </a:p>
      </dgm:t>
    </dgm:pt>
    <dgm:pt modelId="{9607D16A-4F94-49C8-A412-FF7CA59D5563}">
      <dgm:prSet phldrT="[Текст]"/>
      <dgm:spPr/>
      <dgm:t>
        <a:bodyPr/>
        <a:lstStyle/>
        <a:p>
          <a:r>
            <a:rPr lang="ru-RU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Социальная сфера Пермского края</a:t>
          </a:r>
        </a:p>
        <a:p>
          <a:endParaRPr lang="ru-RU" dirty="0" smtClean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  <a:p>
          <a:r>
            <a:rPr lang="ru-RU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8,6 млрд.руб.</a:t>
          </a:r>
          <a:endParaRPr lang="ru-RU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D51688B8-0DCB-4699-9695-F6DE65C40E11}" type="parTrans" cxnId="{A75BDBD8-D3B5-458A-AAAF-5500914A6F07}">
      <dgm:prSet/>
      <dgm:spPr/>
      <dgm:t>
        <a:bodyPr/>
        <a:lstStyle/>
        <a:p>
          <a:endParaRPr lang="ru-RU" b="1"/>
        </a:p>
      </dgm:t>
    </dgm:pt>
    <dgm:pt modelId="{8CE6EC3C-78D3-4C0F-8BFF-DD5DD5A2D129}" type="sibTrans" cxnId="{A75BDBD8-D3B5-458A-AAAF-5500914A6F07}">
      <dgm:prSet/>
      <dgm:spPr/>
      <dgm:t>
        <a:bodyPr/>
        <a:lstStyle/>
        <a:p>
          <a:endParaRPr lang="ru-RU"/>
        </a:p>
      </dgm:t>
    </dgm:pt>
    <dgm:pt modelId="{376F0236-6AE2-4901-8E5B-1933C2A901AD}" type="pres">
      <dgm:prSet presAssocID="{CD706E71-FDA7-4816-B3CF-6CD207EB79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655CF3-C863-4AFB-AA49-4AA63981868C}" type="pres">
      <dgm:prSet presAssocID="{C36EEDB1-11B3-4F91-B173-4BE0D30652CA}" presName="hierRoot1" presStyleCnt="0"/>
      <dgm:spPr/>
    </dgm:pt>
    <dgm:pt modelId="{E036CD71-FDA9-404A-A11B-CDF105CC795A}" type="pres">
      <dgm:prSet presAssocID="{C36EEDB1-11B3-4F91-B173-4BE0D30652CA}" presName="composite" presStyleCnt="0"/>
      <dgm:spPr/>
    </dgm:pt>
    <dgm:pt modelId="{C587CC75-7AB5-46D6-9618-22100F4B8DF1}" type="pres">
      <dgm:prSet presAssocID="{C36EEDB1-11B3-4F91-B173-4BE0D30652CA}" presName="background" presStyleLbl="node0" presStyleIdx="0" presStyleCnt="1"/>
      <dgm:spPr>
        <a:gradFill rotWithShape="0">
          <a:gsLst>
            <a:gs pos="0">
              <a:srgbClr val="7030A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</dgm:pt>
    <dgm:pt modelId="{F266FC70-72B6-417B-B9EB-721310A7F96E}" type="pres">
      <dgm:prSet presAssocID="{C36EEDB1-11B3-4F91-B173-4BE0D30652C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3CDE98-CA1D-45CE-BC50-26F184B4B5DC}" type="pres">
      <dgm:prSet presAssocID="{C36EEDB1-11B3-4F91-B173-4BE0D30652CA}" presName="hierChild2" presStyleCnt="0"/>
      <dgm:spPr/>
    </dgm:pt>
    <dgm:pt modelId="{E70A325C-2149-4706-8830-8723E78D0E1B}" type="pres">
      <dgm:prSet presAssocID="{6731286E-6073-406E-A412-BC7EC7558CD8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3FEA76C-60E1-46BE-AF65-CF377F004A41}" type="pres">
      <dgm:prSet presAssocID="{E472751D-0A10-426D-807A-3D2B1550D33C}" presName="hierRoot2" presStyleCnt="0"/>
      <dgm:spPr/>
    </dgm:pt>
    <dgm:pt modelId="{C466ED8D-C9F2-4C77-9C91-87224330C372}" type="pres">
      <dgm:prSet presAssocID="{E472751D-0A10-426D-807A-3D2B1550D33C}" presName="composite2" presStyleCnt="0"/>
      <dgm:spPr/>
    </dgm:pt>
    <dgm:pt modelId="{4327E49B-2E67-441F-88EF-C69F6B8B1D5A}" type="pres">
      <dgm:prSet presAssocID="{E472751D-0A10-426D-807A-3D2B1550D33C}" presName="background2" presStyleLbl="node2" presStyleIdx="0" presStyleCnt="2"/>
      <dgm:spPr>
        <a:gradFill rotWithShape="0">
          <a:gsLst>
            <a:gs pos="0">
              <a:srgbClr val="7030A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</dgm:pt>
    <dgm:pt modelId="{337F668D-6D08-486C-A027-ADBC73BD0645}" type="pres">
      <dgm:prSet presAssocID="{E472751D-0A10-426D-807A-3D2B1550D33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334ADB-A553-4C56-B318-7BC537DB9B1F}" type="pres">
      <dgm:prSet presAssocID="{E472751D-0A10-426D-807A-3D2B1550D33C}" presName="hierChild3" presStyleCnt="0"/>
      <dgm:spPr/>
    </dgm:pt>
    <dgm:pt modelId="{3592BD99-803B-4BB9-A54F-5C7C536DF6B9}" type="pres">
      <dgm:prSet presAssocID="{D51688B8-0DCB-4699-9695-F6DE65C40E1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DD95E067-3AE7-4BA1-8E60-B48FB0133D2F}" type="pres">
      <dgm:prSet presAssocID="{9607D16A-4F94-49C8-A412-FF7CA59D5563}" presName="hierRoot2" presStyleCnt="0"/>
      <dgm:spPr/>
    </dgm:pt>
    <dgm:pt modelId="{7C6BFCCF-E576-4F6B-A49C-6FA931DCFBA3}" type="pres">
      <dgm:prSet presAssocID="{9607D16A-4F94-49C8-A412-FF7CA59D5563}" presName="composite2" presStyleCnt="0"/>
      <dgm:spPr/>
    </dgm:pt>
    <dgm:pt modelId="{0A910BE7-F5A7-412E-B10C-4E6BD225A637}" type="pres">
      <dgm:prSet presAssocID="{9607D16A-4F94-49C8-A412-FF7CA59D5563}" presName="background2" presStyleLbl="node2" presStyleIdx="1" presStyleCnt="2"/>
      <dgm:spPr>
        <a:gradFill rotWithShape="0">
          <a:gsLst>
            <a:gs pos="0">
              <a:srgbClr val="7030A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</dgm:pt>
    <dgm:pt modelId="{E41F4B00-98DB-4A6E-A44C-AF16B42C3ACC}" type="pres">
      <dgm:prSet presAssocID="{9607D16A-4F94-49C8-A412-FF7CA59D556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A42324-480F-4ECB-AC6C-F4B79C565F55}" type="pres">
      <dgm:prSet presAssocID="{9607D16A-4F94-49C8-A412-FF7CA59D5563}" presName="hierChild3" presStyleCnt="0"/>
      <dgm:spPr/>
    </dgm:pt>
  </dgm:ptLst>
  <dgm:cxnLst>
    <dgm:cxn modelId="{15F2354B-E0AB-4728-8FBD-1B9E3EADCDC0}" srcId="{CD706E71-FDA7-4816-B3CF-6CD207EB7970}" destId="{C36EEDB1-11B3-4F91-B173-4BE0D30652CA}" srcOrd="0" destOrd="0" parTransId="{3E5E7314-6C2D-4254-8E73-509D95BFFF02}" sibTransId="{8C74231E-6799-432A-AF30-6614196C131D}"/>
    <dgm:cxn modelId="{F6C26E5B-7BAB-44C7-9142-B8CDB1745313}" type="presOf" srcId="{9607D16A-4F94-49C8-A412-FF7CA59D5563}" destId="{E41F4B00-98DB-4A6E-A44C-AF16B42C3ACC}" srcOrd="0" destOrd="0" presId="urn:microsoft.com/office/officeart/2005/8/layout/hierarchy1"/>
    <dgm:cxn modelId="{95679FAE-C706-4232-A2CA-9374AED77C40}" type="presOf" srcId="{C36EEDB1-11B3-4F91-B173-4BE0D30652CA}" destId="{F266FC70-72B6-417B-B9EB-721310A7F96E}" srcOrd="0" destOrd="0" presId="urn:microsoft.com/office/officeart/2005/8/layout/hierarchy1"/>
    <dgm:cxn modelId="{AB1AEEAE-141B-4E5F-8DC2-4A24934A8321}" type="presOf" srcId="{E472751D-0A10-426D-807A-3D2B1550D33C}" destId="{337F668D-6D08-486C-A027-ADBC73BD0645}" srcOrd="0" destOrd="0" presId="urn:microsoft.com/office/officeart/2005/8/layout/hierarchy1"/>
    <dgm:cxn modelId="{940F4258-E074-4E40-93B3-8254DFEFA587}" srcId="{C36EEDB1-11B3-4F91-B173-4BE0D30652CA}" destId="{E472751D-0A10-426D-807A-3D2B1550D33C}" srcOrd="0" destOrd="0" parTransId="{6731286E-6073-406E-A412-BC7EC7558CD8}" sibTransId="{61788D08-C194-43A1-8C07-5205FDBD0F4E}"/>
    <dgm:cxn modelId="{8A1CE454-EECB-4DD9-8821-7E0DFE71BCC2}" type="presOf" srcId="{CD706E71-FDA7-4816-B3CF-6CD207EB7970}" destId="{376F0236-6AE2-4901-8E5B-1933C2A901AD}" srcOrd="0" destOrd="0" presId="urn:microsoft.com/office/officeart/2005/8/layout/hierarchy1"/>
    <dgm:cxn modelId="{A75BDBD8-D3B5-458A-AAAF-5500914A6F07}" srcId="{C36EEDB1-11B3-4F91-B173-4BE0D30652CA}" destId="{9607D16A-4F94-49C8-A412-FF7CA59D5563}" srcOrd="1" destOrd="0" parTransId="{D51688B8-0DCB-4699-9695-F6DE65C40E11}" sibTransId="{8CE6EC3C-78D3-4C0F-8BFF-DD5DD5A2D129}"/>
    <dgm:cxn modelId="{2579076A-9983-4238-A6E6-95892ADC4FB2}" type="presOf" srcId="{6731286E-6073-406E-A412-BC7EC7558CD8}" destId="{E70A325C-2149-4706-8830-8723E78D0E1B}" srcOrd="0" destOrd="0" presId="urn:microsoft.com/office/officeart/2005/8/layout/hierarchy1"/>
    <dgm:cxn modelId="{BB2F8BB3-1DBD-4187-8B70-5B3364D62DF9}" type="presOf" srcId="{D51688B8-0DCB-4699-9695-F6DE65C40E11}" destId="{3592BD99-803B-4BB9-A54F-5C7C536DF6B9}" srcOrd="0" destOrd="0" presId="urn:microsoft.com/office/officeart/2005/8/layout/hierarchy1"/>
    <dgm:cxn modelId="{4AC2731E-E0C9-403A-A065-00440FDC46E8}" type="presParOf" srcId="{376F0236-6AE2-4901-8E5B-1933C2A901AD}" destId="{7D655CF3-C863-4AFB-AA49-4AA63981868C}" srcOrd="0" destOrd="0" presId="urn:microsoft.com/office/officeart/2005/8/layout/hierarchy1"/>
    <dgm:cxn modelId="{A242F087-3418-4E84-9D08-23EA75AA854C}" type="presParOf" srcId="{7D655CF3-C863-4AFB-AA49-4AA63981868C}" destId="{E036CD71-FDA9-404A-A11B-CDF105CC795A}" srcOrd="0" destOrd="0" presId="urn:microsoft.com/office/officeart/2005/8/layout/hierarchy1"/>
    <dgm:cxn modelId="{44EC4AEB-65B7-41C5-8159-062AFE70244A}" type="presParOf" srcId="{E036CD71-FDA9-404A-A11B-CDF105CC795A}" destId="{C587CC75-7AB5-46D6-9618-22100F4B8DF1}" srcOrd="0" destOrd="0" presId="urn:microsoft.com/office/officeart/2005/8/layout/hierarchy1"/>
    <dgm:cxn modelId="{83E20A17-9630-4C2F-8866-E00FAD7FE409}" type="presParOf" srcId="{E036CD71-FDA9-404A-A11B-CDF105CC795A}" destId="{F266FC70-72B6-417B-B9EB-721310A7F96E}" srcOrd="1" destOrd="0" presId="urn:microsoft.com/office/officeart/2005/8/layout/hierarchy1"/>
    <dgm:cxn modelId="{56BBE804-E3BF-473C-ABFA-E5C9D9BF01FF}" type="presParOf" srcId="{7D655CF3-C863-4AFB-AA49-4AA63981868C}" destId="{883CDE98-CA1D-45CE-BC50-26F184B4B5DC}" srcOrd="1" destOrd="0" presId="urn:microsoft.com/office/officeart/2005/8/layout/hierarchy1"/>
    <dgm:cxn modelId="{683538F1-7468-42BB-8FFF-D526B0976A14}" type="presParOf" srcId="{883CDE98-CA1D-45CE-BC50-26F184B4B5DC}" destId="{E70A325C-2149-4706-8830-8723E78D0E1B}" srcOrd="0" destOrd="0" presId="urn:microsoft.com/office/officeart/2005/8/layout/hierarchy1"/>
    <dgm:cxn modelId="{E42EACE1-56E7-47D5-B797-55A02277FF63}" type="presParOf" srcId="{883CDE98-CA1D-45CE-BC50-26F184B4B5DC}" destId="{B3FEA76C-60E1-46BE-AF65-CF377F004A41}" srcOrd="1" destOrd="0" presId="urn:microsoft.com/office/officeart/2005/8/layout/hierarchy1"/>
    <dgm:cxn modelId="{97DBC8E9-4FDD-4629-9C1C-6847ECC6AADF}" type="presParOf" srcId="{B3FEA76C-60E1-46BE-AF65-CF377F004A41}" destId="{C466ED8D-C9F2-4C77-9C91-87224330C372}" srcOrd="0" destOrd="0" presId="urn:microsoft.com/office/officeart/2005/8/layout/hierarchy1"/>
    <dgm:cxn modelId="{C8900AC9-8E5C-43D2-900C-5D839B16C437}" type="presParOf" srcId="{C466ED8D-C9F2-4C77-9C91-87224330C372}" destId="{4327E49B-2E67-441F-88EF-C69F6B8B1D5A}" srcOrd="0" destOrd="0" presId="urn:microsoft.com/office/officeart/2005/8/layout/hierarchy1"/>
    <dgm:cxn modelId="{61FC2BB6-E863-4554-8E67-6080847FBBE3}" type="presParOf" srcId="{C466ED8D-C9F2-4C77-9C91-87224330C372}" destId="{337F668D-6D08-486C-A027-ADBC73BD0645}" srcOrd="1" destOrd="0" presId="urn:microsoft.com/office/officeart/2005/8/layout/hierarchy1"/>
    <dgm:cxn modelId="{6DE77EE3-ED85-4456-BEE0-68D4032AB625}" type="presParOf" srcId="{B3FEA76C-60E1-46BE-AF65-CF377F004A41}" destId="{3D334ADB-A553-4C56-B318-7BC537DB9B1F}" srcOrd="1" destOrd="0" presId="urn:microsoft.com/office/officeart/2005/8/layout/hierarchy1"/>
    <dgm:cxn modelId="{4EE92BEC-8980-40F3-BE8C-687F74E173D8}" type="presParOf" srcId="{883CDE98-CA1D-45CE-BC50-26F184B4B5DC}" destId="{3592BD99-803B-4BB9-A54F-5C7C536DF6B9}" srcOrd="2" destOrd="0" presId="urn:microsoft.com/office/officeart/2005/8/layout/hierarchy1"/>
    <dgm:cxn modelId="{1F2C20C2-B478-4548-923E-665488FDBE52}" type="presParOf" srcId="{883CDE98-CA1D-45CE-BC50-26F184B4B5DC}" destId="{DD95E067-3AE7-4BA1-8E60-B48FB0133D2F}" srcOrd="3" destOrd="0" presId="urn:microsoft.com/office/officeart/2005/8/layout/hierarchy1"/>
    <dgm:cxn modelId="{3BBB5D12-7D2D-4CD7-94AE-1712E8A52A24}" type="presParOf" srcId="{DD95E067-3AE7-4BA1-8E60-B48FB0133D2F}" destId="{7C6BFCCF-E576-4F6B-A49C-6FA931DCFBA3}" srcOrd="0" destOrd="0" presId="urn:microsoft.com/office/officeart/2005/8/layout/hierarchy1"/>
    <dgm:cxn modelId="{6368653F-1FB9-45F9-85C8-495220E1A0D9}" type="presParOf" srcId="{7C6BFCCF-E576-4F6B-A49C-6FA931DCFBA3}" destId="{0A910BE7-F5A7-412E-B10C-4E6BD225A637}" srcOrd="0" destOrd="0" presId="urn:microsoft.com/office/officeart/2005/8/layout/hierarchy1"/>
    <dgm:cxn modelId="{D13152A1-6D7A-482E-AC1C-70D21C67754C}" type="presParOf" srcId="{7C6BFCCF-E576-4F6B-A49C-6FA931DCFBA3}" destId="{E41F4B00-98DB-4A6E-A44C-AF16B42C3ACC}" srcOrd="1" destOrd="0" presId="urn:microsoft.com/office/officeart/2005/8/layout/hierarchy1"/>
    <dgm:cxn modelId="{17E8D933-1249-4C9A-A008-EF338C86B1E1}" type="presParOf" srcId="{DD95E067-3AE7-4BA1-8E60-B48FB0133D2F}" destId="{9DA42324-480F-4ECB-AC6C-F4B79C565F55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8F8FF2-7B85-473C-A60D-AF7E9E51FF32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25B91F-7608-41FB-A798-234949C11876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Деятельность  ОАО «ЛУКОЙЛ» в Пермском крае по реализации</a:t>
          </a:r>
        </a:p>
        <a:p>
          <a:r>
            <a:rPr lang="ru-RU" sz="1400" b="1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на практике принципа социального партнерства признана на федеральном уровне</a:t>
          </a:r>
          <a:r>
            <a:rPr lang="ru-RU" sz="1400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ru-RU" sz="1400" dirty="0"/>
        </a:p>
      </dgm:t>
    </dgm:pt>
    <dgm:pt modelId="{3018A69F-3402-4ED4-8D8E-F711447CB1F7}" type="parTrans" cxnId="{4F323D8D-9814-43FF-AEB4-A670942A8B73}">
      <dgm:prSet/>
      <dgm:spPr/>
      <dgm:t>
        <a:bodyPr/>
        <a:lstStyle/>
        <a:p>
          <a:endParaRPr lang="ru-RU"/>
        </a:p>
      </dgm:t>
    </dgm:pt>
    <dgm:pt modelId="{0FECA894-4F48-4867-872F-89D3A827B9A5}" type="sibTrans" cxnId="{4F323D8D-9814-43FF-AEB4-A670942A8B73}">
      <dgm:prSet/>
      <dgm:spPr/>
      <dgm:t>
        <a:bodyPr/>
        <a:lstStyle/>
        <a:p>
          <a:endParaRPr lang="ru-RU"/>
        </a:p>
      </dgm:t>
    </dgm:pt>
    <dgm:pt modelId="{311106B4-5074-4300-8B49-A5AAD4D02BDD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300" dirty="0" smtClean="0">
            <a:solidFill>
              <a:srgbClr val="FF0000"/>
            </a:solidFill>
          </a:endParaRPr>
        </a:p>
        <a:p>
          <a:endParaRPr lang="ru-RU" sz="1300" dirty="0" smtClean="0">
            <a:solidFill>
              <a:srgbClr val="FF0000"/>
            </a:solidFill>
          </a:endParaRPr>
        </a:p>
        <a:p>
          <a:endParaRPr lang="ru-RU" sz="1300" dirty="0" smtClean="0">
            <a:solidFill>
              <a:srgbClr val="FF0000"/>
            </a:solidFill>
          </a:endParaRPr>
        </a:p>
        <a:p>
          <a:endParaRPr lang="ru-RU" sz="1300" dirty="0" smtClean="0">
            <a:solidFill>
              <a:srgbClr val="FF0000"/>
            </a:solidFill>
          </a:endParaRPr>
        </a:p>
        <a:p>
          <a:endParaRPr lang="ru-RU" sz="1300" b="1" i="1" dirty="0" smtClean="0">
            <a:solidFill>
              <a:schemeClr val="bg1"/>
            </a:solidFill>
          </a:endParaRPr>
        </a:p>
        <a:p>
          <a:endParaRPr lang="ru-RU" sz="1300" b="1" i="1" dirty="0" smtClean="0">
            <a:solidFill>
              <a:schemeClr val="bg1"/>
            </a:solidFill>
          </a:endParaRPr>
        </a:p>
        <a:p>
          <a:endParaRPr lang="ru-RU" sz="2000" b="1" i="1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FC46074-F546-453E-92C2-7706EBED2B46}" type="parTrans" cxnId="{6BDF799F-F840-4011-9459-E3AF8539F265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A6408BFE-A9D8-4633-A484-B7AA7F5C0E94}" type="sibTrans" cxnId="{6BDF799F-F840-4011-9459-E3AF8539F265}">
      <dgm:prSet/>
      <dgm:spPr/>
      <dgm:t>
        <a:bodyPr/>
        <a:lstStyle/>
        <a:p>
          <a:endParaRPr lang="ru-RU"/>
        </a:p>
      </dgm:t>
    </dgm:pt>
    <dgm:pt modelId="{A6A887CF-80AE-475F-B261-B88AFE7A5CE2}">
      <dgm:prSet phldrT="[Текст]" custT="1"/>
      <dgm:spPr>
        <a:blipFill rotWithShape="0">
          <a:blip xmlns:r="http://schemas.openxmlformats.org/officeDocument/2006/relationships"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saturation sat="135000"/>
                    </a14:imgEffect>
                    <a14:imgEffect>
                      <a14:brightnessContrast bright="5000" contrast="9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 sz="20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20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20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20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2000" i="1" baseline="0" dirty="0">
            <a:solidFill>
              <a:schemeClr val="bg1"/>
            </a:solidFill>
          </a:endParaRPr>
        </a:p>
      </dgm:t>
    </dgm:pt>
    <dgm:pt modelId="{F7B92E1C-7921-4A4E-BF8E-DBF59CCD020B}" type="parTrans" cxnId="{E1F84F8B-C5EF-430B-A893-806F31EE2EBB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7AEDF23D-0EFE-408A-967F-4DC77F57A5D1}" type="sibTrans" cxnId="{E1F84F8B-C5EF-430B-A893-806F31EE2EBB}">
      <dgm:prSet/>
      <dgm:spPr/>
      <dgm:t>
        <a:bodyPr/>
        <a:lstStyle/>
        <a:p>
          <a:endParaRPr lang="ru-RU"/>
        </a:p>
      </dgm:t>
    </dgm:pt>
    <dgm:pt modelId="{134996FD-45B2-472D-BF73-0E1133F93F3E}">
      <dgm:prSet phldrT="[Текст]" custT="1"/>
      <dgm:spPr>
        <a:blipFill rotWithShape="0">
          <a:blip xmlns:r="http://schemas.openxmlformats.org/officeDocument/2006/relationships"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5000"/>
                    </a14:imgEffect>
                    <a14:imgEffect>
                      <a14:saturation sat="135000"/>
                    </a14:imgEffect>
                    <a14:imgEffect>
                      <a14:brightnessContrast bright="17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 sz="1300" b="1" i="1" dirty="0" smtClean="0">
            <a:solidFill>
              <a:schemeClr val="bg1"/>
            </a:solidFill>
          </a:endParaRPr>
        </a:p>
        <a:p>
          <a:endParaRPr lang="ru-RU" sz="1300" b="1" i="1" dirty="0" smtClean="0">
            <a:solidFill>
              <a:schemeClr val="bg1"/>
            </a:solidFill>
          </a:endParaRPr>
        </a:p>
        <a:p>
          <a:endParaRPr lang="ru-RU" sz="1300" b="1" i="1" dirty="0" smtClean="0">
            <a:solidFill>
              <a:schemeClr val="bg1"/>
            </a:solidFill>
          </a:endParaRPr>
        </a:p>
        <a:p>
          <a:endParaRPr lang="ru-RU" sz="1300" b="1" i="1" dirty="0" smtClean="0">
            <a:solidFill>
              <a:schemeClr val="bg1"/>
            </a:solidFill>
          </a:endParaRPr>
        </a:p>
        <a:p>
          <a:endParaRPr lang="ru-RU" sz="2000" b="1" i="1" dirty="0" smtClean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endParaRPr lang="ru-RU" sz="2000" b="1" i="1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4727B75-3490-42DE-B69E-775BC0919272}" type="parTrans" cxnId="{49864920-31C1-4527-8141-AF8B784237F8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212A1589-0AE6-493A-B562-F6C5E9C99D07}" type="sibTrans" cxnId="{49864920-31C1-4527-8141-AF8B784237F8}">
      <dgm:prSet/>
      <dgm:spPr/>
      <dgm:t>
        <a:bodyPr/>
        <a:lstStyle/>
        <a:p>
          <a:endParaRPr lang="ru-RU"/>
        </a:p>
      </dgm:t>
    </dgm:pt>
    <dgm:pt modelId="{8607C27E-7AA7-4C40-B240-0206424EC01C}">
      <dgm:prSet phldrT="[Текст]" custT="1"/>
      <dgm:spPr>
        <a:blipFill rotWithShape="0">
          <a:blip xmlns:r="http://schemas.openxmlformats.org/officeDocument/2006/relationships"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14000"/>
                    </a14:imgEffect>
                    <a14:imgEffect>
                      <a14:saturation sat="135000"/>
                    </a14:imgEffect>
                    <a14:imgEffect>
                      <a14:brightnessContrast bright="9000" contrast="12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 sz="13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13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13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2000" b="1" i="1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endParaRPr lang="ru-RU" sz="2000" b="1" i="1" dirty="0">
            <a:solidFill>
              <a:schemeClr val="bg1"/>
            </a:solidFill>
          </a:endParaRPr>
        </a:p>
      </dgm:t>
    </dgm:pt>
    <dgm:pt modelId="{DFBD9735-E6F6-4B57-B1E8-41CDC82D04D6}" type="sibTrans" cxnId="{B8335226-4B1B-4569-908C-559836E54AF7}">
      <dgm:prSet/>
      <dgm:spPr/>
      <dgm:t>
        <a:bodyPr/>
        <a:lstStyle/>
        <a:p>
          <a:endParaRPr lang="ru-RU"/>
        </a:p>
      </dgm:t>
    </dgm:pt>
    <dgm:pt modelId="{EC55D5E6-CB66-412B-8948-133DDF10082A}" type="parTrans" cxnId="{B8335226-4B1B-4569-908C-559836E54AF7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853D71B0-3518-4D1B-878C-6C9AA68E7C8A}">
      <dgm:prSet phldrT="[Текст]" custT="1"/>
      <dgm:spPr>
        <a:blipFill rotWithShape="0">
          <a:blip xmlns:r="http://schemas.openxmlformats.org/officeDocument/2006/relationships" r:embed="rId9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sharpenSoften amount="19000"/>
                    </a14:imgEffect>
                    <a14:imgEffect>
                      <a14:saturation sat="180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 sz="1600" b="1" i="1" dirty="0" smtClean="0">
            <a:solidFill>
              <a:schemeClr val="bg1"/>
            </a:solidFill>
          </a:endParaRPr>
        </a:p>
      </dgm:t>
    </dgm:pt>
    <dgm:pt modelId="{3468B76D-1652-4CCC-B162-7B843C6AB279}" type="sibTrans" cxnId="{303C10C9-9DF9-4F68-9E1C-641E1736ABDC}">
      <dgm:prSet/>
      <dgm:spPr/>
      <dgm:t>
        <a:bodyPr/>
        <a:lstStyle/>
        <a:p>
          <a:endParaRPr lang="ru-RU"/>
        </a:p>
      </dgm:t>
    </dgm:pt>
    <dgm:pt modelId="{0DA5C129-1213-4F81-BFAB-8EFED109F8B9}" type="parTrans" cxnId="{303C10C9-9DF9-4F68-9E1C-641E1736ABDC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8A7B0F09-4225-4D0C-AAE7-B641E3230F01}" type="pres">
      <dgm:prSet presAssocID="{2C8F8FF2-7B85-473C-A60D-AF7E9E51FF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921213-F95C-4801-AC63-1BFBAD3BB165}" type="pres">
      <dgm:prSet presAssocID="{0825B91F-7608-41FB-A798-234949C11876}" presName="centerShape" presStyleLbl="node0" presStyleIdx="0" presStyleCnt="1" custScaleX="142040" custScaleY="106737" custLinFactNeighborX="-372" custLinFactNeighborY="58"/>
      <dgm:spPr/>
      <dgm:t>
        <a:bodyPr/>
        <a:lstStyle/>
        <a:p>
          <a:endParaRPr lang="ru-RU"/>
        </a:p>
      </dgm:t>
    </dgm:pt>
    <dgm:pt modelId="{53FFC020-3308-4D49-AEF7-4092FE6019CA}" type="pres">
      <dgm:prSet presAssocID="{EFC46074-F546-453E-92C2-7706EBED2B46}" presName="parTrans" presStyleLbl="bgSibTrans2D1" presStyleIdx="0" presStyleCnt="5" custLinFactNeighborX="9069" custLinFactNeighborY="-9617"/>
      <dgm:spPr/>
      <dgm:t>
        <a:bodyPr/>
        <a:lstStyle/>
        <a:p>
          <a:endParaRPr lang="ru-RU"/>
        </a:p>
      </dgm:t>
    </dgm:pt>
    <dgm:pt modelId="{20378C79-33C5-423C-8209-E514F13C5373}" type="pres">
      <dgm:prSet presAssocID="{311106B4-5074-4300-8B49-A5AAD4D02BDD}" presName="node" presStyleLbl="node1" presStyleIdx="0" presStyleCnt="5" custScaleX="115824" custScaleY="135640" custRadScaleRad="98938" custRadScaleInc="4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BAA72-E96C-4E18-A98E-E47A98C3ABCD}" type="pres">
      <dgm:prSet presAssocID="{F7B92E1C-7921-4A4E-BF8E-DBF59CCD020B}" presName="parTrans" presStyleLbl="bgSibTrans2D1" presStyleIdx="1" presStyleCnt="5"/>
      <dgm:spPr/>
      <dgm:t>
        <a:bodyPr/>
        <a:lstStyle/>
        <a:p>
          <a:endParaRPr lang="ru-RU"/>
        </a:p>
      </dgm:t>
    </dgm:pt>
    <dgm:pt modelId="{00E1F0D9-EF80-4FFF-B0CA-AB9F4BC4E880}" type="pres">
      <dgm:prSet presAssocID="{A6A887CF-80AE-475F-B261-B88AFE7A5CE2}" presName="node" presStyleLbl="node1" presStyleIdx="1" presStyleCnt="5" custScaleX="129332" custScaleY="132409" custRadScaleRad="117871" custRadScaleInc="9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D451C-5413-4323-8EEF-2B7C86206D96}" type="pres">
      <dgm:prSet presAssocID="{EC55D5E6-CB66-412B-8948-133DDF10082A}" presName="parTrans" presStyleLbl="bgSibTrans2D1" presStyleIdx="2" presStyleCnt="5"/>
      <dgm:spPr/>
      <dgm:t>
        <a:bodyPr/>
        <a:lstStyle/>
        <a:p>
          <a:endParaRPr lang="ru-RU"/>
        </a:p>
      </dgm:t>
    </dgm:pt>
    <dgm:pt modelId="{2930375D-2F7C-4CDA-B68E-1DCAFF026171}" type="pres">
      <dgm:prSet presAssocID="{8607C27E-7AA7-4C40-B240-0206424EC01C}" presName="node" presStyleLbl="node1" presStyleIdx="2" presStyleCnt="5" custScaleX="119907" custScaleY="105521" custRadScaleRad="95977" custRadScaleInc="18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CF563-45EB-4188-8D80-DB66419BE907}" type="pres">
      <dgm:prSet presAssocID="{04727B75-3490-42DE-B69E-775BC0919272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106E6E2F-72EC-4331-A1E9-2D334CFA3D04}" type="pres">
      <dgm:prSet presAssocID="{134996FD-45B2-472D-BF73-0E1133F93F3E}" presName="node" presStyleLbl="node1" presStyleIdx="3" presStyleCnt="5" custScaleX="119750" custScaleY="119033" custRadScaleRad="120011" custRadScaleInc="13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207DB8-5191-447E-B3C4-11BF9911DCC9}" type="pres">
      <dgm:prSet presAssocID="{0DA5C129-1213-4F81-BFAB-8EFED109F8B9}" presName="parTrans" presStyleLbl="bgSibTrans2D1" presStyleIdx="4" presStyleCnt="5" custLinFactNeighborX="-7183" custLinFactNeighborY="-7217"/>
      <dgm:spPr/>
      <dgm:t>
        <a:bodyPr/>
        <a:lstStyle/>
        <a:p>
          <a:endParaRPr lang="ru-RU"/>
        </a:p>
      </dgm:t>
    </dgm:pt>
    <dgm:pt modelId="{C0D509BC-C58D-4877-AE3E-0ECD2C5F9762}" type="pres">
      <dgm:prSet presAssocID="{853D71B0-3518-4D1B-878C-6C9AA68E7C8A}" presName="node" presStyleLbl="node1" presStyleIdx="4" presStyleCnt="5" custScaleX="121581" custScaleY="129391" custRadScaleRad="97811" custRadScaleInc="57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DF799F-F840-4011-9459-E3AF8539F265}" srcId="{0825B91F-7608-41FB-A798-234949C11876}" destId="{311106B4-5074-4300-8B49-A5AAD4D02BDD}" srcOrd="0" destOrd="0" parTransId="{EFC46074-F546-453E-92C2-7706EBED2B46}" sibTransId="{A6408BFE-A9D8-4633-A484-B7AA7F5C0E94}"/>
    <dgm:cxn modelId="{4F323D8D-9814-43FF-AEB4-A670942A8B73}" srcId="{2C8F8FF2-7B85-473C-A60D-AF7E9E51FF32}" destId="{0825B91F-7608-41FB-A798-234949C11876}" srcOrd="0" destOrd="0" parTransId="{3018A69F-3402-4ED4-8D8E-F711447CB1F7}" sibTransId="{0FECA894-4F48-4867-872F-89D3A827B9A5}"/>
    <dgm:cxn modelId="{B8335226-4B1B-4569-908C-559836E54AF7}" srcId="{0825B91F-7608-41FB-A798-234949C11876}" destId="{8607C27E-7AA7-4C40-B240-0206424EC01C}" srcOrd="2" destOrd="0" parTransId="{EC55D5E6-CB66-412B-8948-133DDF10082A}" sibTransId="{DFBD9735-E6F6-4B57-B1E8-41CDC82D04D6}"/>
    <dgm:cxn modelId="{D2DF108C-28B6-4931-B892-823E40B5B03D}" type="presOf" srcId="{0825B91F-7608-41FB-A798-234949C11876}" destId="{FE921213-F95C-4801-AC63-1BFBAD3BB165}" srcOrd="0" destOrd="0" presId="urn:microsoft.com/office/officeart/2005/8/layout/radial4"/>
    <dgm:cxn modelId="{3AB36B77-B29F-4AA7-A9A7-653FF11C899B}" type="presOf" srcId="{0DA5C129-1213-4F81-BFAB-8EFED109F8B9}" destId="{57207DB8-5191-447E-B3C4-11BF9911DCC9}" srcOrd="0" destOrd="0" presId="urn:microsoft.com/office/officeart/2005/8/layout/radial4"/>
    <dgm:cxn modelId="{F53804FB-1AC9-42A9-AF14-06B52D92BE15}" type="presOf" srcId="{2C8F8FF2-7B85-473C-A60D-AF7E9E51FF32}" destId="{8A7B0F09-4225-4D0C-AAE7-B641E3230F01}" srcOrd="0" destOrd="0" presId="urn:microsoft.com/office/officeart/2005/8/layout/radial4"/>
    <dgm:cxn modelId="{B7343D83-A668-4C31-A847-BE80BFA6FC88}" type="presOf" srcId="{EFC46074-F546-453E-92C2-7706EBED2B46}" destId="{53FFC020-3308-4D49-AEF7-4092FE6019CA}" srcOrd="0" destOrd="0" presId="urn:microsoft.com/office/officeart/2005/8/layout/radial4"/>
    <dgm:cxn modelId="{E1F84F8B-C5EF-430B-A893-806F31EE2EBB}" srcId="{0825B91F-7608-41FB-A798-234949C11876}" destId="{A6A887CF-80AE-475F-B261-B88AFE7A5CE2}" srcOrd="1" destOrd="0" parTransId="{F7B92E1C-7921-4A4E-BF8E-DBF59CCD020B}" sibTransId="{7AEDF23D-0EFE-408A-967F-4DC77F57A5D1}"/>
    <dgm:cxn modelId="{92D4F6B1-D5E4-468D-BA32-D8F52A23E762}" type="presOf" srcId="{A6A887CF-80AE-475F-B261-B88AFE7A5CE2}" destId="{00E1F0D9-EF80-4FFF-B0CA-AB9F4BC4E880}" srcOrd="0" destOrd="0" presId="urn:microsoft.com/office/officeart/2005/8/layout/radial4"/>
    <dgm:cxn modelId="{AFC57956-AC59-4056-9083-D75F40C5E8B9}" type="presOf" srcId="{8607C27E-7AA7-4C40-B240-0206424EC01C}" destId="{2930375D-2F7C-4CDA-B68E-1DCAFF026171}" srcOrd="0" destOrd="0" presId="urn:microsoft.com/office/officeart/2005/8/layout/radial4"/>
    <dgm:cxn modelId="{AC208171-3070-47F9-8019-D24EA15E949E}" type="presOf" srcId="{F7B92E1C-7921-4A4E-BF8E-DBF59CCD020B}" destId="{7E8BAA72-E96C-4E18-A98E-E47A98C3ABCD}" srcOrd="0" destOrd="0" presId="urn:microsoft.com/office/officeart/2005/8/layout/radial4"/>
    <dgm:cxn modelId="{C6EBED59-AF1A-4878-976F-B2F04DC1ED26}" type="presOf" srcId="{EC55D5E6-CB66-412B-8948-133DDF10082A}" destId="{013D451C-5413-4323-8EEF-2B7C86206D96}" srcOrd="0" destOrd="0" presId="urn:microsoft.com/office/officeart/2005/8/layout/radial4"/>
    <dgm:cxn modelId="{CF52B7D1-9940-4DA6-BC79-82D7216E5F65}" type="presOf" srcId="{311106B4-5074-4300-8B49-A5AAD4D02BDD}" destId="{20378C79-33C5-423C-8209-E514F13C5373}" srcOrd="0" destOrd="0" presId="urn:microsoft.com/office/officeart/2005/8/layout/radial4"/>
    <dgm:cxn modelId="{0A0F2128-3EA7-4CE5-BB51-DD7D31A1E51B}" type="presOf" srcId="{04727B75-3490-42DE-B69E-775BC0919272}" destId="{4D1CF563-45EB-4188-8D80-DB66419BE907}" srcOrd="0" destOrd="0" presId="urn:microsoft.com/office/officeart/2005/8/layout/radial4"/>
    <dgm:cxn modelId="{0BF6E448-8F32-42EA-A525-985C86AD957F}" type="presOf" srcId="{853D71B0-3518-4D1B-878C-6C9AA68E7C8A}" destId="{C0D509BC-C58D-4877-AE3E-0ECD2C5F9762}" srcOrd="0" destOrd="0" presId="urn:microsoft.com/office/officeart/2005/8/layout/radial4"/>
    <dgm:cxn modelId="{303C10C9-9DF9-4F68-9E1C-641E1736ABDC}" srcId="{0825B91F-7608-41FB-A798-234949C11876}" destId="{853D71B0-3518-4D1B-878C-6C9AA68E7C8A}" srcOrd="4" destOrd="0" parTransId="{0DA5C129-1213-4F81-BFAB-8EFED109F8B9}" sibTransId="{3468B76D-1652-4CCC-B162-7B843C6AB279}"/>
    <dgm:cxn modelId="{49864920-31C1-4527-8141-AF8B784237F8}" srcId="{0825B91F-7608-41FB-A798-234949C11876}" destId="{134996FD-45B2-472D-BF73-0E1133F93F3E}" srcOrd="3" destOrd="0" parTransId="{04727B75-3490-42DE-B69E-775BC0919272}" sibTransId="{212A1589-0AE6-493A-B562-F6C5E9C99D07}"/>
    <dgm:cxn modelId="{3C04EFDF-7527-4315-89B0-4A7021598B09}" type="presOf" srcId="{134996FD-45B2-472D-BF73-0E1133F93F3E}" destId="{106E6E2F-72EC-4331-A1E9-2D334CFA3D04}" srcOrd="0" destOrd="0" presId="urn:microsoft.com/office/officeart/2005/8/layout/radial4"/>
    <dgm:cxn modelId="{AE1AB6D6-9FFC-4E6F-83C7-850FCABDE1F5}" type="presParOf" srcId="{8A7B0F09-4225-4D0C-AAE7-B641E3230F01}" destId="{FE921213-F95C-4801-AC63-1BFBAD3BB165}" srcOrd="0" destOrd="0" presId="urn:microsoft.com/office/officeart/2005/8/layout/radial4"/>
    <dgm:cxn modelId="{13C6985E-0901-4419-8284-770B531D6672}" type="presParOf" srcId="{8A7B0F09-4225-4D0C-AAE7-B641E3230F01}" destId="{53FFC020-3308-4D49-AEF7-4092FE6019CA}" srcOrd="1" destOrd="0" presId="urn:microsoft.com/office/officeart/2005/8/layout/radial4"/>
    <dgm:cxn modelId="{D339A1E7-B3E9-4396-BD4E-4B8C659AB880}" type="presParOf" srcId="{8A7B0F09-4225-4D0C-AAE7-B641E3230F01}" destId="{20378C79-33C5-423C-8209-E514F13C5373}" srcOrd="2" destOrd="0" presId="urn:microsoft.com/office/officeart/2005/8/layout/radial4"/>
    <dgm:cxn modelId="{5F150DF6-C261-499F-82A7-47642708FDD4}" type="presParOf" srcId="{8A7B0F09-4225-4D0C-AAE7-B641E3230F01}" destId="{7E8BAA72-E96C-4E18-A98E-E47A98C3ABCD}" srcOrd="3" destOrd="0" presId="urn:microsoft.com/office/officeart/2005/8/layout/radial4"/>
    <dgm:cxn modelId="{1F089101-4F73-4D8B-9FCD-AD19D0061010}" type="presParOf" srcId="{8A7B0F09-4225-4D0C-AAE7-B641E3230F01}" destId="{00E1F0D9-EF80-4FFF-B0CA-AB9F4BC4E880}" srcOrd="4" destOrd="0" presId="urn:microsoft.com/office/officeart/2005/8/layout/radial4"/>
    <dgm:cxn modelId="{E6EAC4DB-0BB6-40B4-A407-D2E933C17332}" type="presParOf" srcId="{8A7B0F09-4225-4D0C-AAE7-B641E3230F01}" destId="{013D451C-5413-4323-8EEF-2B7C86206D96}" srcOrd="5" destOrd="0" presId="urn:microsoft.com/office/officeart/2005/8/layout/radial4"/>
    <dgm:cxn modelId="{262EC5E1-436A-4303-9D04-D5F1E55004DE}" type="presParOf" srcId="{8A7B0F09-4225-4D0C-AAE7-B641E3230F01}" destId="{2930375D-2F7C-4CDA-B68E-1DCAFF026171}" srcOrd="6" destOrd="0" presId="urn:microsoft.com/office/officeart/2005/8/layout/radial4"/>
    <dgm:cxn modelId="{7ED9ADD3-C43E-4448-9461-D8B3DAF370ED}" type="presParOf" srcId="{8A7B0F09-4225-4D0C-AAE7-B641E3230F01}" destId="{4D1CF563-45EB-4188-8D80-DB66419BE907}" srcOrd="7" destOrd="0" presId="urn:microsoft.com/office/officeart/2005/8/layout/radial4"/>
    <dgm:cxn modelId="{C352E72C-0613-4834-98C6-4CB3352DCBE4}" type="presParOf" srcId="{8A7B0F09-4225-4D0C-AAE7-B641E3230F01}" destId="{106E6E2F-72EC-4331-A1E9-2D334CFA3D04}" srcOrd="8" destOrd="0" presId="urn:microsoft.com/office/officeart/2005/8/layout/radial4"/>
    <dgm:cxn modelId="{4800091D-0DCF-4B5E-8BEC-9834DAC01C8D}" type="presParOf" srcId="{8A7B0F09-4225-4D0C-AAE7-B641E3230F01}" destId="{57207DB8-5191-447E-B3C4-11BF9911DCC9}" srcOrd="9" destOrd="0" presId="urn:microsoft.com/office/officeart/2005/8/layout/radial4"/>
    <dgm:cxn modelId="{51F19B5E-6743-4D85-B5A2-C8F7BCDA7A4D}" type="presParOf" srcId="{8A7B0F09-4225-4D0C-AAE7-B641E3230F01}" destId="{C0D509BC-C58D-4877-AE3E-0ECD2C5F9762}" srcOrd="10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92BD99-803B-4BB9-A54F-5C7C536DF6B9}">
      <dsp:nvSpPr>
        <dsp:cNvPr id="0" name=""/>
        <dsp:cNvSpPr/>
      </dsp:nvSpPr>
      <dsp:spPr>
        <a:xfrm>
          <a:off x="3321031" y="1549129"/>
          <a:ext cx="1488877" cy="708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870"/>
              </a:lnTo>
              <a:lnTo>
                <a:pt x="1488877" y="482870"/>
              </a:lnTo>
              <a:lnTo>
                <a:pt x="1488877" y="70857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0A325C-2149-4706-8830-8723E78D0E1B}">
      <dsp:nvSpPr>
        <dsp:cNvPr id="0" name=""/>
        <dsp:cNvSpPr/>
      </dsp:nvSpPr>
      <dsp:spPr>
        <a:xfrm>
          <a:off x="1832153" y="1549129"/>
          <a:ext cx="1488877" cy="708570"/>
        </a:xfrm>
        <a:custGeom>
          <a:avLst/>
          <a:gdLst/>
          <a:ahLst/>
          <a:cxnLst/>
          <a:rect l="0" t="0" r="0" b="0"/>
          <a:pathLst>
            <a:path>
              <a:moveTo>
                <a:pt x="1488877" y="0"/>
              </a:moveTo>
              <a:lnTo>
                <a:pt x="1488877" y="482870"/>
              </a:lnTo>
              <a:lnTo>
                <a:pt x="0" y="482870"/>
              </a:lnTo>
              <a:lnTo>
                <a:pt x="0" y="70857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7CC75-7AB5-46D6-9618-22100F4B8DF1}">
      <dsp:nvSpPr>
        <dsp:cNvPr id="0" name=""/>
        <dsp:cNvSpPr/>
      </dsp:nvSpPr>
      <dsp:spPr>
        <a:xfrm>
          <a:off x="2102858" y="2050"/>
          <a:ext cx="2436345" cy="154707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7030A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66FC70-72B6-417B-B9EB-721310A7F96E}">
      <dsp:nvSpPr>
        <dsp:cNvPr id="0" name=""/>
        <dsp:cNvSpPr/>
      </dsp:nvSpPr>
      <dsp:spPr>
        <a:xfrm>
          <a:off x="2373563" y="259220"/>
          <a:ext cx="2436345" cy="1547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7030A0"/>
              </a:solidFill>
            </a:rPr>
            <a:t>Инвестирование</a:t>
          </a:r>
        </a:p>
      </dsp:txBody>
      <dsp:txXfrm>
        <a:off x="2373563" y="259220"/>
        <a:ext cx="2436345" cy="1547079"/>
      </dsp:txXfrm>
    </dsp:sp>
    <dsp:sp modelId="{4327E49B-2E67-441F-88EF-C69F6B8B1D5A}">
      <dsp:nvSpPr>
        <dsp:cNvPr id="0" name=""/>
        <dsp:cNvSpPr/>
      </dsp:nvSpPr>
      <dsp:spPr>
        <a:xfrm>
          <a:off x="613980" y="2257700"/>
          <a:ext cx="2436345" cy="154707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7030A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7F668D-6D08-486C-A027-ADBC73BD0645}">
      <dsp:nvSpPr>
        <dsp:cNvPr id="0" name=""/>
        <dsp:cNvSpPr/>
      </dsp:nvSpPr>
      <dsp:spPr>
        <a:xfrm>
          <a:off x="884685" y="2514870"/>
          <a:ext cx="2436345" cy="1547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Производственный потенциал предприятий и компаний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6,3 млрд.руб.</a:t>
          </a:r>
          <a:endParaRPr lang="ru-RU" sz="1800" kern="1200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884685" y="2514870"/>
        <a:ext cx="2436345" cy="1547079"/>
      </dsp:txXfrm>
    </dsp:sp>
    <dsp:sp modelId="{0A910BE7-F5A7-412E-B10C-4E6BD225A637}">
      <dsp:nvSpPr>
        <dsp:cNvPr id="0" name=""/>
        <dsp:cNvSpPr/>
      </dsp:nvSpPr>
      <dsp:spPr>
        <a:xfrm>
          <a:off x="3591736" y="2257700"/>
          <a:ext cx="2436345" cy="154707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7030A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1F4B00-98DB-4A6E-A44C-AF16B42C3ACC}">
      <dsp:nvSpPr>
        <dsp:cNvPr id="0" name=""/>
        <dsp:cNvSpPr/>
      </dsp:nvSpPr>
      <dsp:spPr>
        <a:xfrm>
          <a:off x="3862441" y="2514870"/>
          <a:ext cx="2436345" cy="1547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Социальная сфера Пермского края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8,6 млрд.руб.</a:t>
          </a:r>
          <a:endParaRPr lang="ru-RU" sz="1800" kern="1200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>
        <a:off x="3862441" y="2514870"/>
        <a:ext cx="2436345" cy="15470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921213-F95C-4801-AC63-1BFBAD3BB165}">
      <dsp:nvSpPr>
        <dsp:cNvPr id="0" name=""/>
        <dsp:cNvSpPr/>
      </dsp:nvSpPr>
      <dsp:spPr>
        <a:xfrm>
          <a:off x="2742652" y="3149216"/>
          <a:ext cx="3224527" cy="2423095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Деятельность  ОАО «ЛУКОЙЛ» в Пермском крае по реализации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на практике принципа социального партнерства признана на федеральном уровне</a:t>
          </a:r>
          <a:r>
            <a:rPr lang="ru-RU" sz="1400" kern="1200" dirty="0" smtClean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ru-RU" sz="1400" kern="1200" dirty="0"/>
        </a:p>
      </dsp:txBody>
      <dsp:txXfrm>
        <a:off x="2742652" y="3149216"/>
        <a:ext cx="3224527" cy="2423095"/>
      </dsp:txXfrm>
    </dsp:sp>
    <dsp:sp modelId="{53FFC020-3308-4D49-AEF7-4092FE6019CA}">
      <dsp:nvSpPr>
        <dsp:cNvPr id="0" name=""/>
        <dsp:cNvSpPr/>
      </dsp:nvSpPr>
      <dsp:spPr>
        <a:xfrm rot="10904694">
          <a:off x="1226636" y="3899306"/>
          <a:ext cx="1568711" cy="64699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78C79-33C5-423C-8209-E514F13C5373}">
      <dsp:nvSpPr>
        <dsp:cNvPr id="0" name=""/>
        <dsp:cNvSpPr/>
      </dsp:nvSpPr>
      <dsp:spPr>
        <a:xfrm>
          <a:off x="-164223" y="3091031"/>
          <a:ext cx="2497914" cy="23402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>
            <a:solidFill>
              <a:srgbClr val="FF0000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>
            <a:solidFill>
              <a:srgbClr val="FF0000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>
            <a:solidFill>
              <a:srgbClr val="FF0000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>
            <a:solidFill>
              <a:srgbClr val="FF0000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-164223" y="3091031"/>
        <a:ext cx="2497914" cy="2340220"/>
      </dsp:txXfrm>
    </dsp:sp>
    <dsp:sp modelId="{7E8BAA72-E96C-4E18-A98E-E47A98C3ABCD}">
      <dsp:nvSpPr>
        <dsp:cNvPr id="0" name=""/>
        <dsp:cNvSpPr/>
      </dsp:nvSpPr>
      <dsp:spPr>
        <a:xfrm rot="13731262">
          <a:off x="1364657" y="2004106"/>
          <a:ext cx="2427533" cy="64699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1F0D9-EF80-4FFF-B0CA-AB9F4BC4E880}">
      <dsp:nvSpPr>
        <dsp:cNvPr id="0" name=""/>
        <dsp:cNvSpPr/>
      </dsp:nvSpPr>
      <dsp:spPr>
        <a:xfrm>
          <a:off x="385178" y="271351"/>
          <a:ext cx="2789234" cy="2284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1000"/>
                    </a14:imgEffect>
                    <a14:imgEffect>
                      <a14:saturation sat="135000"/>
                    </a14:imgEffect>
                    <a14:imgEffect>
                      <a14:brightnessContrast bright="5000" contrast="9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i="1" kern="1200" baseline="0" dirty="0">
            <a:solidFill>
              <a:schemeClr val="bg1"/>
            </a:solidFill>
          </a:endParaRPr>
        </a:p>
      </dsp:txBody>
      <dsp:txXfrm>
        <a:off x="385178" y="271351"/>
        <a:ext cx="2789234" cy="2284475"/>
      </dsp:txXfrm>
    </dsp:sp>
    <dsp:sp modelId="{013D451C-5413-4323-8EEF-2B7C86206D96}">
      <dsp:nvSpPr>
        <dsp:cNvPr id="0" name=""/>
        <dsp:cNvSpPr/>
      </dsp:nvSpPr>
      <dsp:spPr>
        <a:xfrm rot="16633356">
          <a:off x="3699940" y="1790391"/>
          <a:ext cx="1879445" cy="64699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0375D-2F7C-4CDA-B68E-1DCAFF026171}">
      <dsp:nvSpPr>
        <dsp:cNvPr id="0" name=""/>
        <dsp:cNvSpPr/>
      </dsp:nvSpPr>
      <dsp:spPr>
        <a:xfrm>
          <a:off x="3464823" y="271336"/>
          <a:ext cx="2585970" cy="18205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14000"/>
                    </a14:imgEffect>
                    <a14:imgEffect>
                      <a14:saturation sat="135000"/>
                    </a14:imgEffect>
                    <a14:imgEffect>
                      <a14:brightnessContrast bright="9000" contrast="12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 smtClean="0">
            <a:solidFill>
              <a:schemeClr val="bg1"/>
            </a:solidFill>
            <a:latin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>
            <a:solidFill>
              <a:schemeClr val="bg1"/>
            </a:solidFill>
          </a:endParaRPr>
        </a:p>
      </dsp:txBody>
      <dsp:txXfrm>
        <a:off x="3464823" y="271336"/>
        <a:ext cx="2585970" cy="1820572"/>
      </dsp:txXfrm>
    </dsp:sp>
    <dsp:sp modelId="{4D1CF563-45EB-4188-8D80-DB66419BE907}">
      <dsp:nvSpPr>
        <dsp:cNvPr id="0" name=""/>
        <dsp:cNvSpPr/>
      </dsp:nvSpPr>
      <dsp:spPr>
        <a:xfrm rot="19197046">
          <a:off x="5249728" y="2246065"/>
          <a:ext cx="2472273" cy="64699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E6E2F-72EC-4331-A1E9-2D334CFA3D04}">
      <dsp:nvSpPr>
        <dsp:cNvPr id="0" name=""/>
        <dsp:cNvSpPr/>
      </dsp:nvSpPr>
      <dsp:spPr>
        <a:xfrm>
          <a:off x="6140825" y="747326"/>
          <a:ext cx="2582584" cy="205369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"/>
                    </a14:imgEffect>
                    <a14:imgEffect>
                      <a14:saturation sat="135000"/>
                    </a14:imgEffect>
                    <a14:imgEffect>
                      <a14:brightnessContrast bright="17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 smtClean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1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140825" y="747326"/>
        <a:ext cx="2582584" cy="2053697"/>
      </dsp:txXfrm>
    </dsp:sp>
    <dsp:sp modelId="{57207DB8-5191-447E-B3C4-11BF9911DCC9}">
      <dsp:nvSpPr>
        <dsp:cNvPr id="0" name=""/>
        <dsp:cNvSpPr/>
      </dsp:nvSpPr>
      <dsp:spPr>
        <a:xfrm rot="118983">
          <a:off x="5943409" y="4076856"/>
          <a:ext cx="1579972" cy="64699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509BC-C58D-4877-AE3E-0ECD2C5F9762}">
      <dsp:nvSpPr>
        <dsp:cNvPr id="0" name=""/>
        <dsp:cNvSpPr/>
      </dsp:nvSpPr>
      <dsp:spPr>
        <a:xfrm>
          <a:off x="6325362" y="3358180"/>
          <a:ext cx="2622073" cy="223240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19000"/>
                    </a14:imgEffect>
                    <a14:imgEffect>
                      <a14:saturation sat="180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>
            <a:solidFill>
              <a:schemeClr val="bg1"/>
            </a:solidFill>
          </a:endParaRPr>
        </a:p>
      </dsp:txBody>
      <dsp:txXfrm>
        <a:off x="6325362" y="3358180"/>
        <a:ext cx="2622073" cy="22324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0.41276</cdr:x>
      <cdr:y>0.20792</cdr:y>
    </cdr:from>
    <cdr:to>
      <cdr:x>0.46516</cdr:x>
      <cdr:y>0.26835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72" y="900106"/>
          <a:ext cx="39904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0.57391</cdr:x>
      <cdr:y>0.53846</cdr:y>
    </cdr:from>
    <cdr:to>
      <cdr:x>0.66087</cdr:x>
      <cdr:y>0.60474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14908" y="3000396"/>
          <a:ext cx="7143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13,3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0.14286</cdr:x>
      <cdr:y>0.52941</cdr:y>
    </cdr:from>
    <cdr:to>
      <cdr:x>0.30045</cdr:x>
      <cdr:y>0.58327</cdr:y>
    </cdr:to>
    <cdr:sp macro="" textlink="">
      <cdr:nvSpPr>
        <cdr:cNvPr id="4" name="TextBox 3"/>
        <cdr:cNvSpPr txBox="1"/>
      </cdr:nvSpPr>
      <cdr:spPr>
        <a:xfrm xmlns:a="http://schemas.openxmlformats.org/drawingml/2006/main" flipV="1">
          <a:off x="1071570" y="2571768"/>
          <a:ext cx="1182091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endParaRPr lang="ru-RU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0.42609</cdr:x>
      <cdr:y>0.63415</cdr:y>
    </cdr:from>
    <cdr:to>
      <cdr:x>0.53043</cdr:x>
      <cdr:y>0.70043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00462" y="3533582"/>
          <a:ext cx="85725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12,7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0.73913</cdr:x>
      <cdr:y>0.47221</cdr:y>
    </cdr:from>
    <cdr:to>
      <cdr:x>0.81739</cdr:x>
      <cdr:y>0.53849</cdr:y>
    </cdr:to>
    <cdr:sp macro="" textlink="">
      <cdr:nvSpPr>
        <cdr:cNvPr id="6" name="TextBox 5"/>
        <cdr:cNvSpPr txBox="1"/>
      </cdr:nvSpPr>
      <cdr:spPr>
        <a:xfrm xmlns:a="http://schemas.openxmlformats.org/drawingml/2006/main" rot="10800000" flipV="1">
          <a:off x="6072230" y="2631241"/>
          <a:ext cx="642942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13,6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0.86956</cdr:x>
      <cdr:y>0.36763</cdr:y>
    </cdr:from>
    <cdr:to>
      <cdr:x>0.9913</cdr:x>
      <cdr:y>0.47258</cdr:y>
    </cdr:to>
    <cdr:sp macro="" textlink="">
      <cdr:nvSpPr>
        <cdr:cNvPr id="7" name="TextBox 6"/>
        <cdr:cNvSpPr txBox="1"/>
      </cdr:nvSpPr>
      <cdr:spPr>
        <a:xfrm xmlns:a="http://schemas.openxmlformats.org/drawingml/2006/main" rot="10800000" flipV="1">
          <a:off x="7143798" y="2048502"/>
          <a:ext cx="1000123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C00000"/>
              </a:solidFill>
            </a:rPr>
            <a:t>Прогноз</a:t>
          </a:r>
          <a:endParaRPr lang="ru-RU" sz="1400" b="1" dirty="0">
            <a:solidFill>
              <a:srgbClr val="C00000"/>
            </a:solidFill>
          </a:endParaRPr>
        </a:p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14,1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0.75985</cdr:x>
      <cdr:y>0.53795</cdr:y>
    </cdr:from>
    <cdr:to>
      <cdr:x>0.82163</cdr:x>
      <cdr:y>0.59838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786478" y="2328866"/>
          <a:ext cx="47048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0.71429</cdr:x>
      <cdr:y>0.93286</cdr:y>
    </cdr:from>
    <cdr:to>
      <cdr:x>0.9619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970176" y="5152214"/>
          <a:ext cx="20696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pPr algn="r"/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0.13675</cdr:x>
      <cdr:y>0.27273</cdr:y>
    </cdr:from>
    <cdr:to>
      <cdr:x>0.15885</cdr:x>
      <cdr:y>0.32029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143008" y="1500198"/>
          <a:ext cx="184731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0.71181</cdr:x>
      <cdr:y>0.21127</cdr:y>
    </cdr:from>
    <cdr:to>
      <cdr:x>0.73426</cdr:x>
      <cdr:y>0.26285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57916" y="1071570"/>
          <a:ext cx="184731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0.67329</cdr:x>
      <cdr:y>0.08</cdr:y>
    </cdr:from>
    <cdr:to>
      <cdr:x>0.77387</cdr:x>
      <cdr:y>0.18258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084168" y="288032"/>
          <a:ext cx="908891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1300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0.5936</cdr:x>
      <cdr:y>0.14</cdr:y>
    </cdr:from>
    <cdr:to>
      <cdr:x>0.67118</cdr:x>
      <cdr:y>0.24258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64088" y="504056"/>
          <a:ext cx="701051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1100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0.50595</cdr:x>
      <cdr:y>0.14</cdr:y>
    </cdr:from>
    <cdr:to>
      <cdr:x>0.59216</cdr:x>
      <cdr:y>0.24258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72015" y="504056"/>
          <a:ext cx="77903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rgbClr val="C00000"/>
              </a:solidFill>
            </a:rPr>
            <a:t>1085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0.43423</cdr:x>
      <cdr:y>0.16</cdr:y>
    </cdr:from>
    <cdr:to>
      <cdr:x>0.50713</cdr:x>
      <cdr:y>0.26258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923928" y="576064"/>
          <a:ext cx="658760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980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0.35455</cdr:x>
      <cdr:y>0.24</cdr:y>
    </cdr:from>
    <cdr:to>
      <cdr:x>0.42528</cdr:x>
      <cdr:y>0.34258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203848" y="864096"/>
          <a:ext cx="639151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750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0.28283</cdr:x>
      <cdr:y>0.24</cdr:y>
    </cdr:from>
    <cdr:to>
      <cdr:x>0.36021</cdr:x>
      <cdr:y>0.34258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555776" y="864096"/>
          <a:ext cx="699244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750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0.21908</cdr:x>
      <cdr:y>0.22</cdr:y>
    </cdr:from>
    <cdr:to>
      <cdr:x>0.28852</cdr:x>
      <cdr:y>0.32258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979712" y="792088"/>
          <a:ext cx="627494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750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0.44271</cdr:x>
      <cdr:y>0.81972</cdr:y>
    </cdr:from>
    <cdr:to>
      <cdr:x>0.44827</cdr:x>
      <cdr:y>0.8713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643338" y="4157698"/>
          <a:ext cx="4571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0.14736</cdr:x>
      <cdr:y>0.28</cdr:y>
    </cdr:from>
    <cdr:to>
      <cdr:x>0.21924</cdr:x>
      <cdr:y>0.38258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331640" y="1008112"/>
          <a:ext cx="649543" cy="369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rgbClr val="C00000"/>
              </a:solidFill>
            </a:rPr>
            <a:t>570</a:t>
          </a:r>
          <a:endParaRPr lang="ru-RU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0.85657</cdr:x>
      <cdr:y>0</cdr:y>
    </cdr:from>
    <cdr:to>
      <cdr:x>0.98431</cdr:x>
      <cdr:y>0.07694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740352" y="0"/>
          <a:ext cx="1154373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C00000"/>
              </a:solidFill>
            </a:rPr>
            <a:t>млн. рублей</a:t>
          </a:r>
          <a:endParaRPr lang="ru-RU" sz="1200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2" y="0"/>
            <a:ext cx="2946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716464"/>
            <a:ext cx="5438464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57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2" y="9429750"/>
            <a:ext cx="2946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51CDE16-2805-4193-84F4-44455E79D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20650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469C5F-C85A-4E9F-B238-881D2080726C}" type="slidenum">
              <a:rPr lang="ru-RU" smtClean="0"/>
              <a:pPr/>
              <a:t>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1563C-8E38-41B6-B93B-30310C80BFF2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47863" y="9429750"/>
            <a:ext cx="294819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39" tIns="45670" rIns="91339" bIns="45670" anchor="b"/>
          <a:lstStyle/>
          <a:p>
            <a:pPr algn="r" defTabSz="912813"/>
            <a:fld id="{B5CE7B6F-7E48-46B8-8C34-18557FD6D98C}" type="slidenum">
              <a:rPr lang="ru-RU" sz="1200"/>
              <a:pPr algn="r" defTabSz="912813"/>
              <a:t>4</a:t>
            </a:fld>
            <a:endParaRPr lang="ru-RU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7287" cy="372427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988" y="4718050"/>
            <a:ext cx="5441699" cy="4465638"/>
          </a:xfrm>
          <a:noFill/>
          <a:ln/>
        </p:spPr>
        <p:txBody>
          <a:bodyPr lIns="91339" tIns="45670" rIns="91339" bIns="45670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1563C-8E38-41B6-B93B-30310C80BFF2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298697-7FA1-464D-930C-D8E5AC47D954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179F5B-8DEE-4CB2-BDCD-AF96FFE04ED4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463A0-52E0-4C66-A862-92376D5E5481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9975C-6A3C-4E39-93CE-8F761F732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0902D-1EE2-40B1-8772-A7D22E0C0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0AA25-E02E-4366-842A-FC311BFDE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3CAFA-1C00-4D47-B283-115248CF2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55C1F-B4DD-43CF-B540-E30C9B542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6F64-5D53-486E-B67F-E7DB3965E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2D174-D1D3-4946-B7C4-C0CCBBB06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E07F-22BD-415D-B739-61013CEAE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048B7-0BAA-4FBE-8B97-DAF85C055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86317-2773-42D4-88DE-204C71891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5BE1F-FDEC-4C12-B0A3-0F8134F9B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533D1-AD88-4386-B1F6-596317E16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2475" y="1077913"/>
            <a:ext cx="3911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16475" y="1077913"/>
            <a:ext cx="3911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5288" y="193675"/>
            <a:ext cx="2060575" cy="5348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1975" y="193675"/>
            <a:ext cx="6030913" cy="5348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лаг Пермской области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1463"/>
            <a:ext cx="9144000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66688" y="492125"/>
            <a:ext cx="4405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endParaRPr lang="ru-RU" sz="1800">
              <a:latin typeface="Tahoma" pitchFamily="34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0" y="5800725"/>
            <a:ext cx="9150350" cy="1057275"/>
          </a:xfrm>
          <a:custGeom>
            <a:avLst/>
            <a:gdLst/>
            <a:ahLst/>
            <a:cxnLst>
              <a:cxn ang="0">
                <a:pos x="0" y="390"/>
              </a:cxn>
              <a:cxn ang="0">
                <a:pos x="58" y="387"/>
              </a:cxn>
              <a:cxn ang="0">
                <a:pos x="87" y="376"/>
              </a:cxn>
              <a:cxn ang="0">
                <a:pos x="120" y="380"/>
              </a:cxn>
              <a:cxn ang="0">
                <a:pos x="157" y="362"/>
              </a:cxn>
              <a:cxn ang="0">
                <a:pos x="162" y="380"/>
              </a:cxn>
              <a:cxn ang="0">
                <a:pos x="176" y="392"/>
              </a:cxn>
              <a:cxn ang="0">
                <a:pos x="208" y="380"/>
              </a:cxn>
              <a:cxn ang="0">
                <a:pos x="237" y="385"/>
              </a:cxn>
              <a:cxn ang="0">
                <a:pos x="251" y="379"/>
              </a:cxn>
              <a:cxn ang="0">
                <a:pos x="271" y="385"/>
              </a:cxn>
              <a:cxn ang="0">
                <a:pos x="294" y="392"/>
              </a:cxn>
              <a:cxn ang="0">
                <a:pos x="348" y="392"/>
              </a:cxn>
              <a:cxn ang="0">
                <a:pos x="404" y="392"/>
              </a:cxn>
              <a:cxn ang="0">
                <a:pos x="402" y="379"/>
              </a:cxn>
              <a:cxn ang="0">
                <a:pos x="389" y="365"/>
              </a:cxn>
              <a:cxn ang="0">
                <a:pos x="443" y="338"/>
              </a:cxn>
              <a:cxn ang="0">
                <a:pos x="515" y="322"/>
              </a:cxn>
              <a:cxn ang="0">
                <a:pos x="520" y="283"/>
              </a:cxn>
              <a:cxn ang="0">
                <a:pos x="528" y="323"/>
              </a:cxn>
              <a:cxn ang="0">
                <a:pos x="594" y="340"/>
              </a:cxn>
              <a:cxn ang="0">
                <a:pos x="643" y="369"/>
              </a:cxn>
              <a:cxn ang="0">
                <a:pos x="628" y="379"/>
              </a:cxn>
              <a:cxn ang="0">
                <a:pos x="628" y="392"/>
              </a:cxn>
              <a:cxn ang="0">
                <a:pos x="677" y="383"/>
              </a:cxn>
              <a:cxn ang="0">
                <a:pos x="692" y="392"/>
              </a:cxn>
              <a:cxn ang="0">
                <a:pos x="725" y="384"/>
              </a:cxn>
              <a:cxn ang="0">
                <a:pos x="729" y="377"/>
              </a:cxn>
              <a:cxn ang="0">
                <a:pos x="729" y="292"/>
              </a:cxn>
              <a:cxn ang="0">
                <a:pos x="758" y="281"/>
              </a:cxn>
              <a:cxn ang="0">
                <a:pos x="758" y="207"/>
              </a:cxn>
              <a:cxn ang="0">
                <a:pos x="739" y="183"/>
              </a:cxn>
              <a:cxn ang="0">
                <a:pos x="757" y="174"/>
              </a:cxn>
              <a:cxn ang="0">
                <a:pos x="771" y="156"/>
              </a:cxn>
              <a:cxn ang="0">
                <a:pos x="795" y="143"/>
              </a:cxn>
              <a:cxn ang="0">
                <a:pos x="796" y="108"/>
              </a:cxn>
              <a:cxn ang="0">
                <a:pos x="823" y="97"/>
              </a:cxn>
              <a:cxn ang="0">
                <a:pos x="829" y="0"/>
              </a:cxn>
              <a:cxn ang="0">
                <a:pos x="836" y="97"/>
              </a:cxn>
              <a:cxn ang="0">
                <a:pos x="864" y="108"/>
              </a:cxn>
              <a:cxn ang="0">
                <a:pos x="866" y="140"/>
              </a:cxn>
              <a:cxn ang="0">
                <a:pos x="890" y="150"/>
              </a:cxn>
              <a:cxn ang="0">
                <a:pos x="905" y="173"/>
              </a:cxn>
              <a:cxn ang="0">
                <a:pos x="923" y="187"/>
              </a:cxn>
              <a:cxn ang="0">
                <a:pos x="899" y="204"/>
              </a:cxn>
              <a:cxn ang="0">
                <a:pos x="899" y="281"/>
              </a:cxn>
              <a:cxn ang="0">
                <a:pos x="923" y="292"/>
              </a:cxn>
              <a:cxn ang="0">
                <a:pos x="923" y="377"/>
              </a:cxn>
              <a:cxn ang="0">
                <a:pos x="936" y="380"/>
              </a:cxn>
              <a:cxn ang="0">
                <a:pos x="949" y="392"/>
              </a:cxn>
              <a:cxn ang="0">
                <a:pos x="963" y="377"/>
              </a:cxn>
              <a:cxn ang="0">
                <a:pos x="1030" y="396"/>
              </a:cxn>
              <a:cxn ang="0">
                <a:pos x="1083" y="404"/>
              </a:cxn>
              <a:cxn ang="0">
                <a:pos x="1097" y="390"/>
              </a:cxn>
              <a:cxn ang="0">
                <a:pos x="1153" y="399"/>
              </a:cxn>
              <a:cxn ang="0">
                <a:pos x="1187" y="409"/>
              </a:cxn>
              <a:cxn ang="0">
                <a:pos x="1236" y="427"/>
              </a:cxn>
              <a:cxn ang="0">
                <a:pos x="1283" y="447"/>
              </a:cxn>
              <a:cxn ang="0">
                <a:pos x="1364" y="455"/>
              </a:cxn>
              <a:cxn ang="0">
                <a:pos x="6429" y="449"/>
              </a:cxn>
              <a:cxn ang="0">
                <a:pos x="6436" y="604"/>
              </a:cxn>
              <a:cxn ang="0">
                <a:pos x="0" y="607"/>
              </a:cxn>
              <a:cxn ang="0">
                <a:pos x="4" y="392"/>
              </a:cxn>
            </a:cxnLst>
            <a:rect l="0" t="0" r="r" b="b"/>
            <a:pathLst>
              <a:path w="6436" h="607">
                <a:moveTo>
                  <a:pt x="0" y="390"/>
                </a:moveTo>
                <a:lnTo>
                  <a:pt x="58" y="387"/>
                </a:lnTo>
                <a:lnTo>
                  <a:pt x="87" y="376"/>
                </a:lnTo>
                <a:lnTo>
                  <a:pt x="120" y="380"/>
                </a:lnTo>
                <a:lnTo>
                  <a:pt x="157" y="362"/>
                </a:lnTo>
                <a:lnTo>
                  <a:pt x="162" y="380"/>
                </a:lnTo>
                <a:lnTo>
                  <a:pt x="176" y="392"/>
                </a:lnTo>
                <a:lnTo>
                  <a:pt x="208" y="380"/>
                </a:lnTo>
                <a:lnTo>
                  <a:pt x="237" y="385"/>
                </a:lnTo>
                <a:lnTo>
                  <a:pt x="251" y="379"/>
                </a:lnTo>
                <a:lnTo>
                  <a:pt x="271" y="385"/>
                </a:lnTo>
                <a:lnTo>
                  <a:pt x="294" y="392"/>
                </a:lnTo>
                <a:lnTo>
                  <a:pt x="348" y="392"/>
                </a:lnTo>
                <a:lnTo>
                  <a:pt x="404" y="392"/>
                </a:lnTo>
                <a:lnTo>
                  <a:pt x="402" y="379"/>
                </a:lnTo>
                <a:lnTo>
                  <a:pt x="389" y="365"/>
                </a:lnTo>
                <a:lnTo>
                  <a:pt x="443" y="338"/>
                </a:lnTo>
                <a:lnTo>
                  <a:pt x="515" y="322"/>
                </a:lnTo>
                <a:lnTo>
                  <a:pt x="520" y="283"/>
                </a:lnTo>
                <a:lnTo>
                  <a:pt x="528" y="323"/>
                </a:lnTo>
                <a:lnTo>
                  <a:pt x="594" y="340"/>
                </a:lnTo>
                <a:lnTo>
                  <a:pt x="643" y="369"/>
                </a:lnTo>
                <a:lnTo>
                  <a:pt x="628" y="379"/>
                </a:lnTo>
                <a:lnTo>
                  <a:pt x="628" y="392"/>
                </a:lnTo>
                <a:lnTo>
                  <a:pt x="677" y="383"/>
                </a:lnTo>
                <a:lnTo>
                  <a:pt x="692" y="392"/>
                </a:lnTo>
                <a:lnTo>
                  <a:pt x="725" y="384"/>
                </a:lnTo>
                <a:lnTo>
                  <a:pt x="729" y="377"/>
                </a:lnTo>
                <a:lnTo>
                  <a:pt x="729" y="292"/>
                </a:lnTo>
                <a:lnTo>
                  <a:pt x="758" y="281"/>
                </a:lnTo>
                <a:lnTo>
                  <a:pt x="758" y="207"/>
                </a:lnTo>
                <a:lnTo>
                  <a:pt x="739" y="183"/>
                </a:lnTo>
                <a:lnTo>
                  <a:pt x="757" y="174"/>
                </a:lnTo>
                <a:lnTo>
                  <a:pt x="771" y="156"/>
                </a:lnTo>
                <a:lnTo>
                  <a:pt x="795" y="143"/>
                </a:lnTo>
                <a:lnTo>
                  <a:pt x="796" y="108"/>
                </a:lnTo>
                <a:lnTo>
                  <a:pt x="823" y="97"/>
                </a:lnTo>
                <a:lnTo>
                  <a:pt x="829" y="0"/>
                </a:lnTo>
                <a:lnTo>
                  <a:pt x="836" y="97"/>
                </a:lnTo>
                <a:lnTo>
                  <a:pt x="864" y="108"/>
                </a:lnTo>
                <a:lnTo>
                  <a:pt x="866" y="140"/>
                </a:lnTo>
                <a:lnTo>
                  <a:pt x="890" y="150"/>
                </a:lnTo>
                <a:lnTo>
                  <a:pt x="905" y="173"/>
                </a:lnTo>
                <a:lnTo>
                  <a:pt x="923" y="187"/>
                </a:lnTo>
                <a:lnTo>
                  <a:pt x="899" y="204"/>
                </a:lnTo>
                <a:lnTo>
                  <a:pt x="899" y="281"/>
                </a:lnTo>
                <a:lnTo>
                  <a:pt x="923" y="292"/>
                </a:lnTo>
                <a:lnTo>
                  <a:pt x="923" y="377"/>
                </a:lnTo>
                <a:lnTo>
                  <a:pt x="936" y="380"/>
                </a:lnTo>
                <a:lnTo>
                  <a:pt x="949" y="392"/>
                </a:lnTo>
                <a:lnTo>
                  <a:pt x="963" y="377"/>
                </a:lnTo>
                <a:lnTo>
                  <a:pt x="1030" y="396"/>
                </a:lnTo>
                <a:lnTo>
                  <a:pt x="1083" y="404"/>
                </a:lnTo>
                <a:lnTo>
                  <a:pt x="1097" y="390"/>
                </a:lnTo>
                <a:lnTo>
                  <a:pt x="1153" y="399"/>
                </a:lnTo>
                <a:lnTo>
                  <a:pt x="1187" y="409"/>
                </a:lnTo>
                <a:lnTo>
                  <a:pt x="1236" y="427"/>
                </a:lnTo>
                <a:lnTo>
                  <a:pt x="1283" y="447"/>
                </a:lnTo>
                <a:lnTo>
                  <a:pt x="1364" y="455"/>
                </a:lnTo>
                <a:lnTo>
                  <a:pt x="6429" y="449"/>
                </a:lnTo>
                <a:lnTo>
                  <a:pt x="6436" y="604"/>
                </a:lnTo>
                <a:lnTo>
                  <a:pt x="0" y="607"/>
                </a:lnTo>
                <a:lnTo>
                  <a:pt x="4" y="392"/>
                </a:lnTo>
              </a:path>
            </a:pathLst>
          </a:custGeom>
          <a:solidFill>
            <a:srgbClr val="777777"/>
          </a:solidFill>
          <a:ln w="19050" cap="flat" cmpd="sng">
            <a:solidFill>
              <a:srgbClr val="7777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 algn="r">
              <a:defRPr>
                <a:solidFill>
                  <a:srgbClr val="1C1C1C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92600"/>
            <a:ext cx="6400800" cy="1346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6DF2A0B5-CB20-4D4A-907A-B3C7566BE4D8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0B07C1C2-A209-42C8-B943-39A11FBEF9BC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2475" y="1077913"/>
            <a:ext cx="3911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16475" y="1077913"/>
            <a:ext cx="3911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93E723F7-0070-444D-A353-599EC4B2FFE6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B51ECE43-3D52-43FE-BAEA-14A8F3A758EC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55682963-ACA5-40F0-B0DA-270D5DF57AE5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4FEB4347-3E29-4D51-9C45-B042D0129F0A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ED41E5F7-5BBA-408E-ADF7-223FB91F4516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1DD2E50D-E870-478C-9D51-6A2B712B917D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6DF7B822-9FB9-4103-97D6-F47EF0BD6392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5288" y="193675"/>
            <a:ext cx="2060575" cy="5348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1975" y="193675"/>
            <a:ext cx="6030913" cy="5348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 </a:t>
            </a:r>
            <a:fld id="{510E3A68-76EB-442A-8E75-A4E4C80D24D1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Ovr>
    <a:masterClrMapping/>
  </p:clrMapOvr>
  <p:transition>
    <p:wedg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09784-DC5D-476B-827D-629C9B4A9AF9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35A0D-B02A-41B3-BDFE-367A67296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62686-82B2-456C-A0F8-31010E9CC35A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D0A68-21E7-4B98-8EB9-865EC34F7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105E5-75F7-4118-BFC0-D9BE0616BF9C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B2A6D-24B8-4E5A-B6FE-D8C759DA6A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3C7CD-9852-44FF-95BA-BDC0769789D3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8774E-2F12-4F95-813A-CAD2C1F0C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885CA-2441-4769-B21E-C43655761F98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CA699-54FB-4BF8-B09F-68DB6EBDA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0C04-1E1D-446D-86A7-0149F272A952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27E20-3DDE-4C55-9013-9260D37BAD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D3A69-6556-40F4-8754-5BB6C5F77F6E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BF339-816C-4E81-982D-D8DD50C10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F5220-CF8C-4FB6-AA6F-5110896B1CF0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5E18A-E8D1-4845-94D0-1BD4E6867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1AB79-C1E4-4DF8-884D-0111863B3ED7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019A7-AF79-43F7-871A-B088E1988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3D91-E688-43C6-B539-87C85409554E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D41CD-3B2F-4C05-83E2-87D575D22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0555-BA5D-429F-95D6-824286325B97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E57C5-51E1-445C-A8B4-65A35B220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2475" y="1077913"/>
            <a:ext cx="3911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16475" y="1077913"/>
            <a:ext cx="3911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edg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5288" y="193675"/>
            <a:ext cx="2060575" cy="5348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1975" y="193675"/>
            <a:ext cx="6030913" cy="5348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034CDD6-AC69-47F5-A644-EC385DBE8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p:transition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0" descr="Флаг Пермской области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271463"/>
            <a:ext cx="9144000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0"/>
          <p:cNvSpPr txBox="1">
            <a:spLocks noChangeArrowheads="1"/>
          </p:cNvSpPr>
          <p:nvPr/>
        </p:nvSpPr>
        <p:spPr bwMode="auto">
          <a:xfrm>
            <a:off x="166688" y="492125"/>
            <a:ext cx="4405312" cy="3667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l" eaLnBrk="1" hangingPunct="1">
              <a:defRPr/>
            </a:pPr>
            <a:endParaRPr lang="ru-RU" sz="1800" smtClean="0">
              <a:latin typeface="Tahoma" pitchFamily="34" charset="0"/>
            </a:endParaRPr>
          </a:p>
        </p:txBody>
      </p:sp>
      <p:sp>
        <p:nvSpPr>
          <p:cNvPr id="240644" name="Freeform 1"/>
          <p:cNvSpPr>
            <a:spLocks/>
          </p:cNvSpPr>
          <p:nvPr/>
        </p:nvSpPr>
        <p:spPr bwMode="auto">
          <a:xfrm>
            <a:off x="0" y="5800725"/>
            <a:ext cx="9150350" cy="1057275"/>
          </a:xfrm>
          <a:custGeom>
            <a:avLst/>
            <a:gdLst>
              <a:gd name="T0" fmla="*/ 0 w 6436"/>
              <a:gd name="T1" fmla="*/ 2147483647 h 607"/>
              <a:gd name="T2" fmla="*/ 2147483647 w 6436"/>
              <a:gd name="T3" fmla="*/ 2147483647 h 607"/>
              <a:gd name="T4" fmla="*/ 2147483647 w 6436"/>
              <a:gd name="T5" fmla="*/ 2147483647 h 607"/>
              <a:gd name="T6" fmla="*/ 2147483647 w 6436"/>
              <a:gd name="T7" fmla="*/ 2147483647 h 607"/>
              <a:gd name="T8" fmla="*/ 2147483647 w 6436"/>
              <a:gd name="T9" fmla="*/ 2147483647 h 607"/>
              <a:gd name="T10" fmla="*/ 2147483647 w 6436"/>
              <a:gd name="T11" fmla="*/ 2147483647 h 607"/>
              <a:gd name="T12" fmla="*/ 2147483647 w 6436"/>
              <a:gd name="T13" fmla="*/ 2147483647 h 607"/>
              <a:gd name="T14" fmla="*/ 2147483647 w 6436"/>
              <a:gd name="T15" fmla="*/ 2147483647 h 607"/>
              <a:gd name="T16" fmla="*/ 2147483647 w 6436"/>
              <a:gd name="T17" fmla="*/ 2147483647 h 607"/>
              <a:gd name="T18" fmla="*/ 2147483647 w 6436"/>
              <a:gd name="T19" fmla="*/ 2147483647 h 607"/>
              <a:gd name="T20" fmla="*/ 2147483647 w 6436"/>
              <a:gd name="T21" fmla="*/ 2147483647 h 607"/>
              <a:gd name="T22" fmla="*/ 2147483647 w 6436"/>
              <a:gd name="T23" fmla="*/ 2147483647 h 607"/>
              <a:gd name="T24" fmla="*/ 2147483647 w 6436"/>
              <a:gd name="T25" fmla="*/ 2147483647 h 607"/>
              <a:gd name="T26" fmla="*/ 2147483647 w 6436"/>
              <a:gd name="T27" fmla="*/ 2147483647 h 607"/>
              <a:gd name="T28" fmla="*/ 2147483647 w 6436"/>
              <a:gd name="T29" fmla="*/ 2147483647 h 607"/>
              <a:gd name="T30" fmla="*/ 2147483647 w 6436"/>
              <a:gd name="T31" fmla="*/ 2147483647 h 607"/>
              <a:gd name="T32" fmla="*/ 2147483647 w 6436"/>
              <a:gd name="T33" fmla="*/ 2147483647 h 607"/>
              <a:gd name="T34" fmla="*/ 2147483647 w 6436"/>
              <a:gd name="T35" fmla="*/ 2147483647 h 607"/>
              <a:gd name="T36" fmla="*/ 2147483647 w 6436"/>
              <a:gd name="T37" fmla="*/ 2147483647 h 607"/>
              <a:gd name="T38" fmla="*/ 2147483647 w 6436"/>
              <a:gd name="T39" fmla="*/ 2147483647 h 607"/>
              <a:gd name="T40" fmla="*/ 2147483647 w 6436"/>
              <a:gd name="T41" fmla="*/ 2147483647 h 607"/>
              <a:gd name="T42" fmla="*/ 2147483647 w 6436"/>
              <a:gd name="T43" fmla="*/ 2147483647 h 607"/>
              <a:gd name="T44" fmla="*/ 2147483647 w 6436"/>
              <a:gd name="T45" fmla="*/ 2147483647 h 607"/>
              <a:gd name="T46" fmla="*/ 2147483647 w 6436"/>
              <a:gd name="T47" fmla="*/ 2147483647 h 607"/>
              <a:gd name="T48" fmla="*/ 2147483647 w 6436"/>
              <a:gd name="T49" fmla="*/ 2147483647 h 607"/>
              <a:gd name="T50" fmla="*/ 2147483647 w 6436"/>
              <a:gd name="T51" fmla="*/ 2147483647 h 607"/>
              <a:gd name="T52" fmla="*/ 2147483647 w 6436"/>
              <a:gd name="T53" fmla="*/ 2147483647 h 607"/>
              <a:gd name="T54" fmla="*/ 2147483647 w 6436"/>
              <a:gd name="T55" fmla="*/ 2147483647 h 607"/>
              <a:gd name="T56" fmla="*/ 2147483647 w 6436"/>
              <a:gd name="T57" fmla="*/ 2147483647 h 607"/>
              <a:gd name="T58" fmla="*/ 2147483647 w 6436"/>
              <a:gd name="T59" fmla="*/ 2147483647 h 607"/>
              <a:gd name="T60" fmla="*/ 2147483647 w 6436"/>
              <a:gd name="T61" fmla="*/ 2147483647 h 607"/>
              <a:gd name="T62" fmla="*/ 2147483647 w 6436"/>
              <a:gd name="T63" fmla="*/ 2147483647 h 607"/>
              <a:gd name="T64" fmla="*/ 2147483647 w 6436"/>
              <a:gd name="T65" fmla="*/ 2147483647 h 607"/>
              <a:gd name="T66" fmla="*/ 2147483647 w 6436"/>
              <a:gd name="T67" fmla="*/ 2147483647 h 607"/>
              <a:gd name="T68" fmla="*/ 2147483647 w 6436"/>
              <a:gd name="T69" fmla="*/ 2147483647 h 607"/>
              <a:gd name="T70" fmla="*/ 2147483647 w 6436"/>
              <a:gd name="T71" fmla="*/ 2147483647 h 607"/>
              <a:gd name="T72" fmla="*/ 2147483647 w 6436"/>
              <a:gd name="T73" fmla="*/ 2147483647 h 607"/>
              <a:gd name="T74" fmla="*/ 2147483647 w 6436"/>
              <a:gd name="T75" fmla="*/ 0 h 607"/>
              <a:gd name="T76" fmla="*/ 2147483647 w 6436"/>
              <a:gd name="T77" fmla="*/ 2147483647 h 607"/>
              <a:gd name="T78" fmla="*/ 2147483647 w 6436"/>
              <a:gd name="T79" fmla="*/ 2147483647 h 607"/>
              <a:gd name="T80" fmla="*/ 2147483647 w 6436"/>
              <a:gd name="T81" fmla="*/ 2147483647 h 607"/>
              <a:gd name="T82" fmla="*/ 2147483647 w 6436"/>
              <a:gd name="T83" fmla="*/ 2147483647 h 607"/>
              <a:gd name="T84" fmla="*/ 2147483647 w 6436"/>
              <a:gd name="T85" fmla="*/ 2147483647 h 607"/>
              <a:gd name="T86" fmla="*/ 2147483647 w 6436"/>
              <a:gd name="T87" fmla="*/ 2147483647 h 607"/>
              <a:gd name="T88" fmla="*/ 2147483647 w 6436"/>
              <a:gd name="T89" fmla="*/ 2147483647 h 607"/>
              <a:gd name="T90" fmla="*/ 2147483647 w 6436"/>
              <a:gd name="T91" fmla="*/ 2147483647 h 607"/>
              <a:gd name="T92" fmla="*/ 2147483647 w 6436"/>
              <a:gd name="T93" fmla="*/ 2147483647 h 607"/>
              <a:gd name="T94" fmla="*/ 2147483647 w 6436"/>
              <a:gd name="T95" fmla="*/ 2147483647 h 607"/>
              <a:gd name="T96" fmla="*/ 2147483647 w 6436"/>
              <a:gd name="T97" fmla="*/ 2147483647 h 607"/>
              <a:gd name="T98" fmla="*/ 2147483647 w 6436"/>
              <a:gd name="T99" fmla="*/ 2147483647 h 607"/>
              <a:gd name="T100" fmla="*/ 2147483647 w 6436"/>
              <a:gd name="T101" fmla="*/ 2147483647 h 607"/>
              <a:gd name="T102" fmla="*/ 2147483647 w 6436"/>
              <a:gd name="T103" fmla="*/ 2147483647 h 607"/>
              <a:gd name="T104" fmla="*/ 2147483647 w 6436"/>
              <a:gd name="T105" fmla="*/ 2147483647 h 607"/>
              <a:gd name="T106" fmla="*/ 2147483647 w 6436"/>
              <a:gd name="T107" fmla="*/ 2147483647 h 607"/>
              <a:gd name="T108" fmla="*/ 2147483647 w 6436"/>
              <a:gd name="T109" fmla="*/ 2147483647 h 607"/>
              <a:gd name="T110" fmla="*/ 2147483647 w 6436"/>
              <a:gd name="T111" fmla="*/ 2147483647 h 607"/>
              <a:gd name="T112" fmla="*/ 2147483647 w 6436"/>
              <a:gd name="T113" fmla="*/ 2147483647 h 607"/>
              <a:gd name="T114" fmla="*/ 2147483647 w 6436"/>
              <a:gd name="T115" fmla="*/ 2147483647 h 607"/>
              <a:gd name="T116" fmla="*/ 2147483647 w 6436"/>
              <a:gd name="T117" fmla="*/ 2147483647 h 607"/>
              <a:gd name="T118" fmla="*/ 2147483647 w 6436"/>
              <a:gd name="T119" fmla="*/ 2147483647 h 607"/>
              <a:gd name="T120" fmla="*/ 2147483647 w 6436"/>
              <a:gd name="T121" fmla="*/ 2147483647 h 607"/>
              <a:gd name="T122" fmla="*/ 0 w 6436"/>
              <a:gd name="T123" fmla="*/ 2147483647 h 607"/>
              <a:gd name="T124" fmla="*/ 2147483647 w 6436"/>
              <a:gd name="T125" fmla="*/ 2147483647 h 6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436" h="607">
                <a:moveTo>
                  <a:pt x="0" y="390"/>
                </a:moveTo>
                <a:lnTo>
                  <a:pt x="58" y="387"/>
                </a:lnTo>
                <a:lnTo>
                  <a:pt x="87" y="376"/>
                </a:lnTo>
                <a:lnTo>
                  <a:pt x="120" y="380"/>
                </a:lnTo>
                <a:lnTo>
                  <a:pt x="157" y="362"/>
                </a:lnTo>
                <a:lnTo>
                  <a:pt x="162" y="380"/>
                </a:lnTo>
                <a:lnTo>
                  <a:pt x="176" y="392"/>
                </a:lnTo>
                <a:lnTo>
                  <a:pt x="208" y="380"/>
                </a:lnTo>
                <a:lnTo>
                  <a:pt x="237" y="385"/>
                </a:lnTo>
                <a:lnTo>
                  <a:pt x="251" y="379"/>
                </a:lnTo>
                <a:lnTo>
                  <a:pt x="271" y="385"/>
                </a:lnTo>
                <a:lnTo>
                  <a:pt x="294" y="392"/>
                </a:lnTo>
                <a:lnTo>
                  <a:pt x="348" y="392"/>
                </a:lnTo>
                <a:lnTo>
                  <a:pt x="404" y="392"/>
                </a:lnTo>
                <a:lnTo>
                  <a:pt x="402" y="379"/>
                </a:lnTo>
                <a:lnTo>
                  <a:pt x="389" y="365"/>
                </a:lnTo>
                <a:lnTo>
                  <a:pt x="443" y="338"/>
                </a:lnTo>
                <a:lnTo>
                  <a:pt x="515" y="322"/>
                </a:lnTo>
                <a:lnTo>
                  <a:pt x="520" y="283"/>
                </a:lnTo>
                <a:lnTo>
                  <a:pt x="528" y="323"/>
                </a:lnTo>
                <a:lnTo>
                  <a:pt x="594" y="340"/>
                </a:lnTo>
                <a:lnTo>
                  <a:pt x="643" y="369"/>
                </a:lnTo>
                <a:lnTo>
                  <a:pt x="628" y="379"/>
                </a:lnTo>
                <a:lnTo>
                  <a:pt x="628" y="392"/>
                </a:lnTo>
                <a:lnTo>
                  <a:pt x="677" y="383"/>
                </a:lnTo>
                <a:lnTo>
                  <a:pt x="692" y="392"/>
                </a:lnTo>
                <a:lnTo>
                  <a:pt x="725" y="384"/>
                </a:lnTo>
                <a:lnTo>
                  <a:pt x="729" y="377"/>
                </a:lnTo>
                <a:lnTo>
                  <a:pt x="729" y="292"/>
                </a:lnTo>
                <a:lnTo>
                  <a:pt x="758" y="281"/>
                </a:lnTo>
                <a:lnTo>
                  <a:pt x="758" y="207"/>
                </a:lnTo>
                <a:lnTo>
                  <a:pt x="739" y="183"/>
                </a:lnTo>
                <a:lnTo>
                  <a:pt x="757" y="174"/>
                </a:lnTo>
                <a:lnTo>
                  <a:pt x="771" y="156"/>
                </a:lnTo>
                <a:lnTo>
                  <a:pt x="795" y="143"/>
                </a:lnTo>
                <a:lnTo>
                  <a:pt x="796" y="108"/>
                </a:lnTo>
                <a:lnTo>
                  <a:pt x="823" y="97"/>
                </a:lnTo>
                <a:lnTo>
                  <a:pt x="829" y="0"/>
                </a:lnTo>
                <a:lnTo>
                  <a:pt x="836" y="97"/>
                </a:lnTo>
                <a:lnTo>
                  <a:pt x="864" y="108"/>
                </a:lnTo>
                <a:lnTo>
                  <a:pt x="866" y="140"/>
                </a:lnTo>
                <a:lnTo>
                  <a:pt x="890" y="150"/>
                </a:lnTo>
                <a:lnTo>
                  <a:pt x="905" y="173"/>
                </a:lnTo>
                <a:lnTo>
                  <a:pt x="923" y="187"/>
                </a:lnTo>
                <a:lnTo>
                  <a:pt x="899" y="204"/>
                </a:lnTo>
                <a:lnTo>
                  <a:pt x="899" y="281"/>
                </a:lnTo>
                <a:lnTo>
                  <a:pt x="923" y="292"/>
                </a:lnTo>
                <a:lnTo>
                  <a:pt x="923" y="377"/>
                </a:lnTo>
                <a:lnTo>
                  <a:pt x="936" y="380"/>
                </a:lnTo>
                <a:lnTo>
                  <a:pt x="949" y="392"/>
                </a:lnTo>
                <a:lnTo>
                  <a:pt x="963" y="377"/>
                </a:lnTo>
                <a:lnTo>
                  <a:pt x="1030" y="396"/>
                </a:lnTo>
                <a:lnTo>
                  <a:pt x="1083" y="404"/>
                </a:lnTo>
                <a:lnTo>
                  <a:pt x="1097" y="390"/>
                </a:lnTo>
                <a:lnTo>
                  <a:pt x="1153" y="399"/>
                </a:lnTo>
                <a:lnTo>
                  <a:pt x="1187" y="409"/>
                </a:lnTo>
                <a:lnTo>
                  <a:pt x="1236" y="427"/>
                </a:lnTo>
                <a:lnTo>
                  <a:pt x="1283" y="447"/>
                </a:lnTo>
                <a:lnTo>
                  <a:pt x="1364" y="455"/>
                </a:lnTo>
                <a:lnTo>
                  <a:pt x="6429" y="449"/>
                </a:lnTo>
                <a:lnTo>
                  <a:pt x="6436" y="604"/>
                </a:lnTo>
                <a:lnTo>
                  <a:pt x="0" y="607"/>
                </a:lnTo>
                <a:lnTo>
                  <a:pt x="4" y="392"/>
                </a:lnTo>
              </a:path>
            </a:pathLst>
          </a:custGeom>
          <a:solidFill>
            <a:srgbClr val="777777"/>
          </a:solidFill>
          <a:ln w="19050" cap="flat" cmpd="sng">
            <a:solidFill>
              <a:srgbClr val="77777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410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193675"/>
            <a:ext cx="8243888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475" y="1077913"/>
            <a:ext cx="7975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</p:sldLayoutIdLst>
  <p:transition>
    <p:wedg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Флаг Пермской области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014913"/>
            <a:ext cx="2163763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1" name="Rectangle 3"/>
          <p:cNvSpPr>
            <a:spLocks noChangeArrowheads="1"/>
          </p:cNvSpPr>
          <p:nvPr/>
        </p:nvSpPr>
        <p:spPr bwMode="auto">
          <a:xfrm>
            <a:off x="0" y="0"/>
            <a:ext cx="9144000" cy="3059113"/>
          </a:xfrm>
          <a:prstGeom prst="rect">
            <a:avLst/>
          </a:prstGeom>
          <a:gradFill rotWithShape="0">
            <a:gsLst>
              <a:gs pos="0">
                <a:srgbClr val="6BA6E7"/>
              </a:gs>
              <a:gs pos="100000">
                <a:srgbClr val="6BA6E7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242692" name="Rectangle 4"/>
          <p:cNvSpPr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193675"/>
            <a:ext cx="8243888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475" y="1077913"/>
            <a:ext cx="7975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2695" name="Freeform 7"/>
          <p:cNvSpPr>
            <a:spLocks/>
          </p:cNvSpPr>
          <p:nvPr/>
        </p:nvSpPr>
        <p:spPr bwMode="auto">
          <a:xfrm>
            <a:off x="-6350" y="5816600"/>
            <a:ext cx="9150350" cy="1057275"/>
          </a:xfrm>
          <a:custGeom>
            <a:avLst/>
            <a:gdLst/>
            <a:ahLst/>
            <a:cxnLst>
              <a:cxn ang="0">
                <a:pos x="0" y="390"/>
              </a:cxn>
              <a:cxn ang="0">
                <a:pos x="58" y="387"/>
              </a:cxn>
              <a:cxn ang="0">
                <a:pos x="87" y="376"/>
              </a:cxn>
              <a:cxn ang="0">
                <a:pos x="120" y="380"/>
              </a:cxn>
              <a:cxn ang="0">
                <a:pos x="157" y="362"/>
              </a:cxn>
              <a:cxn ang="0">
                <a:pos x="162" y="380"/>
              </a:cxn>
              <a:cxn ang="0">
                <a:pos x="176" y="392"/>
              </a:cxn>
              <a:cxn ang="0">
                <a:pos x="208" y="380"/>
              </a:cxn>
              <a:cxn ang="0">
                <a:pos x="237" y="385"/>
              </a:cxn>
              <a:cxn ang="0">
                <a:pos x="251" y="379"/>
              </a:cxn>
              <a:cxn ang="0">
                <a:pos x="271" y="385"/>
              </a:cxn>
              <a:cxn ang="0">
                <a:pos x="294" y="392"/>
              </a:cxn>
              <a:cxn ang="0">
                <a:pos x="348" y="392"/>
              </a:cxn>
              <a:cxn ang="0">
                <a:pos x="404" y="392"/>
              </a:cxn>
              <a:cxn ang="0">
                <a:pos x="402" y="379"/>
              </a:cxn>
              <a:cxn ang="0">
                <a:pos x="389" y="365"/>
              </a:cxn>
              <a:cxn ang="0">
                <a:pos x="443" y="338"/>
              </a:cxn>
              <a:cxn ang="0">
                <a:pos x="515" y="322"/>
              </a:cxn>
              <a:cxn ang="0">
                <a:pos x="520" y="283"/>
              </a:cxn>
              <a:cxn ang="0">
                <a:pos x="528" y="323"/>
              </a:cxn>
              <a:cxn ang="0">
                <a:pos x="594" y="340"/>
              </a:cxn>
              <a:cxn ang="0">
                <a:pos x="643" y="369"/>
              </a:cxn>
              <a:cxn ang="0">
                <a:pos x="628" y="379"/>
              </a:cxn>
              <a:cxn ang="0">
                <a:pos x="628" y="392"/>
              </a:cxn>
              <a:cxn ang="0">
                <a:pos x="677" y="383"/>
              </a:cxn>
              <a:cxn ang="0">
                <a:pos x="692" y="392"/>
              </a:cxn>
              <a:cxn ang="0">
                <a:pos x="725" y="384"/>
              </a:cxn>
              <a:cxn ang="0">
                <a:pos x="729" y="377"/>
              </a:cxn>
              <a:cxn ang="0">
                <a:pos x="729" y="292"/>
              </a:cxn>
              <a:cxn ang="0">
                <a:pos x="758" y="281"/>
              </a:cxn>
              <a:cxn ang="0">
                <a:pos x="758" y="207"/>
              </a:cxn>
              <a:cxn ang="0">
                <a:pos x="739" y="183"/>
              </a:cxn>
              <a:cxn ang="0">
                <a:pos x="757" y="174"/>
              </a:cxn>
              <a:cxn ang="0">
                <a:pos x="771" y="156"/>
              </a:cxn>
              <a:cxn ang="0">
                <a:pos x="795" y="143"/>
              </a:cxn>
              <a:cxn ang="0">
                <a:pos x="796" y="108"/>
              </a:cxn>
              <a:cxn ang="0">
                <a:pos x="823" y="97"/>
              </a:cxn>
              <a:cxn ang="0">
                <a:pos x="829" y="0"/>
              </a:cxn>
              <a:cxn ang="0">
                <a:pos x="836" y="97"/>
              </a:cxn>
              <a:cxn ang="0">
                <a:pos x="864" y="108"/>
              </a:cxn>
              <a:cxn ang="0">
                <a:pos x="866" y="140"/>
              </a:cxn>
              <a:cxn ang="0">
                <a:pos x="890" y="150"/>
              </a:cxn>
              <a:cxn ang="0">
                <a:pos x="905" y="173"/>
              </a:cxn>
              <a:cxn ang="0">
                <a:pos x="923" y="187"/>
              </a:cxn>
              <a:cxn ang="0">
                <a:pos x="899" y="204"/>
              </a:cxn>
              <a:cxn ang="0">
                <a:pos x="899" y="281"/>
              </a:cxn>
              <a:cxn ang="0">
                <a:pos x="923" y="292"/>
              </a:cxn>
              <a:cxn ang="0">
                <a:pos x="923" y="377"/>
              </a:cxn>
              <a:cxn ang="0">
                <a:pos x="936" y="380"/>
              </a:cxn>
              <a:cxn ang="0">
                <a:pos x="949" y="392"/>
              </a:cxn>
              <a:cxn ang="0">
                <a:pos x="963" y="377"/>
              </a:cxn>
              <a:cxn ang="0">
                <a:pos x="1030" y="396"/>
              </a:cxn>
              <a:cxn ang="0">
                <a:pos x="1083" y="404"/>
              </a:cxn>
              <a:cxn ang="0">
                <a:pos x="1097" y="390"/>
              </a:cxn>
              <a:cxn ang="0">
                <a:pos x="1153" y="399"/>
              </a:cxn>
              <a:cxn ang="0">
                <a:pos x="1187" y="409"/>
              </a:cxn>
              <a:cxn ang="0">
                <a:pos x="1236" y="427"/>
              </a:cxn>
              <a:cxn ang="0">
                <a:pos x="1283" y="447"/>
              </a:cxn>
              <a:cxn ang="0">
                <a:pos x="1364" y="455"/>
              </a:cxn>
              <a:cxn ang="0">
                <a:pos x="6429" y="449"/>
              </a:cxn>
              <a:cxn ang="0">
                <a:pos x="6436" y="604"/>
              </a:cxn>
              <a:cxn ang="0">
                <a:pos x="0" y="607"/>
              </a:cxn>
              <a:cxn ang="0">
                <a:pos x="4" y="392"/>
              </a:cxn>
            </a:cxnLst>
            <a:rect l="0" t="0" r="r" b="b"/>
            <a:pathLst>
              <a:path w="6436" h="607">
                <a:moveTo>
                  <a:pt x="0" y="390"/>
                </a:moveTo>
                <a:lnTo>
                  <a:pt x="58" y="387"/>
                </a:lnTo>
                <a:lnTo>
                  <a:pt x="87" y="376"/>
                </a:lnTo>
                <a:lnTo>
                  <a:pt x="120" y="380"/>
                </a:lnTo>
                <a:lnTo>
                  <a:pt x="157" y="362"/>
                </a:lnTo>
                <a:lnTo>
                  <a:pt x="162" y="380"/>
                </a:lnTo>
                <a:lnTo>
                  <a:pt x="176" y="392"/>
                </a:lnTo>
                <a:lnTo>
                  <a:pt x="208" y="380"/>
                </a:lnTo>
                <a:lnTo>
                  <a:pt x="237" y="385"/>
                </a:lnTo>
                <a:lnTo>
                  <a:pt x="251" y="379"/>
                </a:lnTo>
                <a:lnTo>
                  <a:pt x="271" y="385"/>
                </a:lnTo>
                <a:lnTo>
                  <a:pt x="294" y="392"/>
                </a:lnTo>
                <a:lnTo>
                  <a:pt x="348" y="392"/>
                </a:lnTo>
                <a:lnTo>
                  <a:pt x="404" y="392"/>
                </a:lnTo>
                <a:lnTo>
                  <a:pt x="402" y="379"/>
                </a:lnTo>
                <a:lnTo>
                  <a:pt x="389" y="365"/>
                </a:lnTo>
                <a:lnTo>
                  <a:pt x="443" y="338"/>
                </a:lnTo>
                <a:lnTo>
                  <a:pt x="515" y="322"/>
                </a:lnTo>
                <a:lnTo>
                  <a:pt x="520" y="283"/>
                </a:lnTo>
                <a:lnTo>
                  <a:pt x="528" y="323"/>
                </a:lnTo>
                <a:lnTo>
                  <a:pt x="594" y="340"/>
                </a:lnTo>
                <a:lnTo>
                  <a:pt x="643" y="369"/>
                </a:lnTo>
                <a:lnTo>
                  <a:pt x="628" y="379"/>
                </a:lnTo>
                <a:lnTo>
                  <a:pt x="628" y="392"/>
                </a:lnTo>
                <a:lnTo>
                  <a:pt x="677" y="383"/>
                </a:lnTo>
                <a:lnTo>
                  <a:pt x="692" y="392"/>
                </a:lnTo>
                <a:lnTo>
                  <a:pt x="725" y="384"/>
                </a:lnTo>
                <a:lnTo>
                  <a:pt x="729" y="377"/>
                </a:lnTo>
                <a:lnTo>
                  <a:pt x="729" y="292"/>
                </a:lnTo>
                <a:lnTo>
                  <a:pt x="758" y="281"/>
                </a:lnTo>
                <a:lnTo>
                  <a:pt x="758" y="207"/>
                </a:lnTo>
                <a:lnTo>
                  <a:pt x="739" y="183"/>
                </a:lnTo>
                <a:lnTo>
                  <a:pt x="757" y="174"/>
                </a:lnTo>
                <a:lnTo>
                  <a:pt x="771" y="156"/>
                </a:lnTo>
                <a:lnTo>
                  <a:pt x="795" y="143"/>
                </a:lnTo>
                <a:lnTo>
                  <a:pt x="796" y="108"/>
                </a:lnTo>
                <a:lnTo>
                  <a:pt x="823" y="97"/>
                </a:lnTo>
                <a:lnTo>
                  <a:pt x="829" y="0"/>
                </a:lnTo>
                <a:lnTo>
                  <a:pt x="836" y="97"/>
                </a:lnTo>
                <a:lnTo>
                  <a:pt x="864" y="108"/>
                </a:lnTo>
                <a:lnTo>
                  <a:pt x="866" y="140"/>
                </a:lnTo>
                <a:lnTo>
                  <a:pt x="890" y="150"/>
                </a:lnTo>
                <a:lnTo>
                  <a:pt x="905" y="173"/>
                </a:lnTo>
                <a:lnTo>
                  <a:pt x="923" y="187"/>
                </a:lnTo>
                <a:lnTo>
                  <a:pt x="899" y="204"/>
                </a:lnTo>
                <a:lnTo>
                  <a:pt x="899" y="281"/>
                </a:lnTo>
                <a:lnTo>
                  <a:pt x="923" y="292"/>
                </a:lnTo>
                <a:lnTo>
                  <a:pt x="923" y="377"/>
                </a:lnTo>
                <a:lnTo>
                  <a:pt x="936" y="380"/>
                </a:lnTo>
                <a:lnTo>
                  <a:pt x="949" y="392"/>
                </a:lnTo>
                <a:lnTo>
                  <a:pt x="963" y="377"/>
                </a:lnTo>
                <a:lnTo>
                  <a:pt x="1030" y="396"/>
                </a:lnTo>
                <a:lnTo>
                  <a:pt x="1083" y="404"/>
                </a:lnTo>
                <a:lnTo>
                  <a:pt x="1097" y="390"/>
                </a:lnTo>
                <a:lnTo>
                  <a:pt x="1153" y="399"/>
                </a:lnTo>
                <a:lnTo>
                  <a:pt x="1187" y="409"/>
                </a:lnTo>
                <a:lnTo>
                  <a:pt x="1236" y="427"/>
                </a:lnTo>
                <a:lnTo>
                  <a:pt x="1283" y="447"/>
                </a:lnTo>
                <a:lnTo>
                  <a:pt x="1364" y="455"/>
                </a:lnTo>
                <a:lnTo>
                  <a:pt x="6429" y="449"/>
                </a:lnTo>
                <a:lnTo>
                  <a:pt x="6436" y="604"/>
                </a:lnTo>
                <a:lnTo>
                  <a:pt x="0" y="607"/>
                </a:lnTo>
                <a:lnTo>
                  <a:pt x="4" y="392"/>
                </a:lnTo>
              </a:path>
            </a:pathLst>
          </a:custGeom>
          <a:solidFill>
            <a:srgbClr val="777777"/>
          </a:solidFill>
          <a:ln w="19050" cap="flat" cmpd="sng">
            <a:solidFill>
              <a:srgbClr val="7777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24269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3275" y="6564313"/>
            <a:ext cx="58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 </a:t>
            </a:r>
            <a:fld id="{AAC8DCA5-F480-4779-9EF5-0331770060B9}" type="slidenum">
              <a:rPr lang="ru-RU" b="1"/>
              <a:pPr>
                <a:defRPr/>
              </a:pPr>
              <a:t>‹#›</a:t>
            </a:fld>
            <a:endParaRPr lang="ru-RU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06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4C451C1A-BD77-402E-9680-E8ED4D311F02}" type="datetimeFigureOut">
              <a:rPr lang="ru-RU"/>
              <a:pPr>
                <a:defRPr/>
              </a:pPr>
              <a:t>30.10.2014</a:t>
            </a:fld>
            <a:endParaRPr lang="ru-RU"/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0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22EEFD22-6D46-454C-AF89-EDE83D41D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  <p:sldLayoutId id="2147484305" r:id="rId11"/>
  </p:sldLayoutIdLst>
  <p:transition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0" descr="Флаг Пермской области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-271463"/>
            <a:ext cx="9144000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0"/>
          <p:cNvSpPr txBox="1">
            <a:spLocks noChangeArrowheads="1"/>
          </p:cNvSpPr>
          <p:nvPr/>
        </p:nvSpPr>
        <p:spPr bwMode="auto">
          <a:xfrm>
            <a:off x="166688" y="492125"/>
            <a:ext cx="4405312" cy="3667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l" eaLnBrk="1" hangingPunct="1">
              <a:defRPr/>
            </a:pPr>
            <a:endParaRPr lang="ru-RU" sz="1800" smtClean="0">
              <a:latin typeface="Tahoma" pitchFamily="34" charset="0"/>
            </a:endParaRPr>
          </a:p>
        </p:txBody>
      </p:sp>
      <p:sp>
        <p:nvSpPr>
          <p:cNvPr id="3076" name="Freeform 1"/>
          <p:cNvSpPr>
            <a:spLocks/>
          </p:cNvSpPr>
          <p:nvPr/>
        </p:nvSpPr>
        <p:spPr bwMode="auto">
          <a:xfrm>
            <a:off x="0" y="5800725"/>
            <a:ext cx="9150350" cy="1057275"/>
          </a:xfrm>
          <a:custGeom>
            <a:avLst/>
            <a:gdLst>
              <a:gd name="T0" fmla="*/ 0 w 6436"/>
              <a:gd name="T1" fmla="*/ 2147483647 h 607"/>
              <a:gd name="T2" fmla="*/ 2147483647 w 6436"/>
              <a:gd name="T3" fmla="*/ 2147483647 h 607"/>
              <a:gd name="T4" fmla="*/ 2147483647 w 6436"/>
              <a:gd name="T5" fmla="*/ 2147483647 h 607"/>
              <a:gd name="T6" fmla="*/ 2147483647 w 6436"/>
              <a:gd name="T7" fmla="*/ 2147483647 h 607"/>
              <a:gd name="T8" fmla="*/ 2147483647 w 6436"/>
              <a:gd name="T9" fmla="*/ 2147483647 h 607"/>
              <a:gd name="T10" fmla="*/ 2147483647 w 6436"/>
              <a:gd name="T11" fmla="*/ 2147483647 h 607"/>
              <a:gd name="T12" fmla="*/ 2147483647 w 6436"/>
              <a:gd name="T13" fmla="*/ 2147483647 h 607"/>
              <a:gd name="T14" fmla="*/ 2147483647 w 6436"/>
              <a:gd name="T15" fmla="*/ 2147483647 h 607"/>
              <a:gd name="T16" fmla="*/ 2147483647 w 6436"/>
              <a:gd name="T17" fmla="*/ 2147483647 h 607"/>
              <a:gd name="T18" fmla="*/ 2147483647 w 6436"/>
              <a:gd name="T19" fmla="*/ 2147483647 h 607"/>
              <a:gd name="T20" fmla="*/ 2147483647 w 6436"/>
              <a:gd name="T21" fmla="*/ 2147483647 h 607"/>
              <a:gd name="T22" fmla="*/ 2147483647 w 6436"/>
              <a:gd name="T23" fmla="*/ 2147483647 h 607"/>
              <a:gd name="T24" fmla="*/ 2147483647 w 6436"/>
              <a:gd name="T25" fmla="*/ 2147483647 h 607"/>
              <a:gd name="T26" fmla="*/ 2147483647 w 6436"/>
              <a:gd name="T27" fmla="*/ 2147483647 h 607"/>
              <a:gd name="T28" fmla="*/ 2147483647 w 6436"/>
              <a:gd name="T29" fmla="*/ 2147483647 h 607"/>
              <a:gd name="T30" fmla="*/ 2147483647 w 6436"/>
              <a:gd name="T31" fmla="*/ 2147483647 h 607"/>
              <a:gd name="T32" fmla="*/ 2147483647 w 6436"/>
              <a:gd name="T33" fmla="*/ 2147483647 h 607"/>
              <a:gd name="T34" fmla="*/ 2147483647 w 6436"/>
              <a:gd name="T35" fmla="*/ 2147483647 h 607"/>
              <a:gd name="T36" fmla="*/ 2147483647 w 6436"/>
              <a:gd name="T37" fmla="*/ 2147483647 h 607"/>
              <a:gd name="T38" fmla="*/ 2147483647 w 6436"/>
              <a:gd name="T39" fmla="*/ 2147483647 h 607"/>
              <a:gd name="T40" fmla="*/ 2147483647 w 6436"/>
              <a:gd name="T41" fmla="*/ 2147483647 h 607"/>
              <a:gd name="T42" fmla="*/ 2147483647 w 6436"/>
              <a:gd name="T43" fmla="*/ 2147483647 h 607"/>
              <a:gd name="T44" fmla="*/ 2147483647 w 6436"/>
              <a:gd name="T45" fmla="*/ 2147483647 h 607"/>
              <a:gd name="T46" fmla="*/ 2147483647 w 6436"/>
              <a:gd name="T47" fmla="*/ 2147483647 h 607"/>
              <a:gd name="T48" fmla="*/ 2147483647 w 6436"/>
              <a:gd name="T49" fmla="*/ 2147483647 h 607"/>
              <a:gd name="T50" fmla="*/ 2147483647 w 6436"/>
              <a:gd name="T51" fmla="*/ 2147483647 h 607"/>
              <a:gd name="T52" fmla="*/ 2147483647 w 6436"/>
              <a:gd name="T53" fmla="*/ 2147483647 h 607"/>
              <a:gd name="T54" fmla="*/ 2147483647 w 6436"/>
              <a:gd name="T55" fmla="*/ 2147483647 h 607"/>
              <a:gd name="T56" fmla="*/ 2147483647 w 6436"/>
              <a:gd name="T57" fmla="*/ 2147483647 h 607"/>
              <a:gd name="T58" fmla="*/ 2147483647 w 6436"/>
              <a:gd name="T59" fmla="*/ 2147483647 h 607"/>
              <a:gd name="T60" fmla="*/ 2147483647 w 6436"/>
              <a:gd name="T61" fmla="*/ 2147483647 h 607"/>
              <a:gd name="T62" fmla="*/ 2147483647 w 6436"/>
              <a:gd name="T63" fmla="*/ 2147483647 h 607"/>
              <a:gd name="T64" fmla="*/ 2147483647 w 6436"/>
              <a:gd name="T65" fmla="*/ 2147483647 h 607"/>
              <a:gd name="T66" fmla="*/ 2147483647 w 6436"/>
              <a:gd name="T67" fmla="*/ 2147483647 h 607"/>
              <a:gd name="T68" fmla="*/ 2147483647 w 6436"/>
              <a:gd name="T69" fmla="*/ 2147483647 h 607"/>
              <a:gd name="T70" fmla="*/ 2147483647 w 6436"/>
              <a:gd name="T71" fmla="*/ 2147483647 h 607"/>
              <a:gd name="T72" fmla="*/ 2147483647 w 6436"/>
              <a:gd name="T73" fmla="*/ 2147483647 h 607"/>
              <a:gd name="T74" fmla="*/ 2147483647 w 6436"/>
              <a:gd name="T75" fmla="*/ 0 h 607"/>
              <a:gd name="T76" fmla="*/ 2147483647 w 6436"/>
              <a:gd name="T77" fmla="*/ 2147483647 h 607"/>
              <a:gd name="T78" fmla="*/ 2147483647 w 6436"/>
              <a:gd name="T79" fmla="*/ 2147483647 h 607"/>
              <a:gd name="T80" fmla="*/ 2147483647 w 6436"/>
              <a:gd name="T81" fmla="*/ 2147483647 h 607"/>
              <a:gd name="T82" fmla="*/ 2147483647 w 6436"/>
              <a:gd name="T83" fmla="*/ 2147483647 h 607"/>
              <a:gd name="T84" fmla="*/ 2147483647 w 6436"/>
              <a:gd name="T85" fmla="*/ 2147483647 h 607"/>
              <a:gd name="T86" fmla="*/ 2147483647 w 6436"/>
              <a:gd name="T87" fmla="*/ 2147483647 h 607"/>
              <a:gd name="T88" fmla="*/ 2147483647 w 6436"/>
              <a:gd name="T89" fmla="*/ 2147483647 h 607"/>
              <a:gd name="T90" fmla="*/ 2147483647 w 6436"/>
              <a:gd name="T91" fmla="*/ 2147483647 h 607"/>
              <a:gd name="T92" fmla="*/ 2147483647 w 6436"/>
              <a:gd name="T93" fmla="*/ 2147483647 h 607"/>
              <a:gd name="T94" fmla="*/ 2147483647 w 6436"/>
              <a:gd name="T95" fmla="*/ 2147483647 h 607"/>
              <a:gd name="T96" fmla="*/ 2147483647 w 6436"/>
              <a:gd name="T97" fmla="*/ 2147483647 h 607"/>
              <a:gd name="T98" fmla="*/ 2147483647 w 6436"/>
              <a:gd name="T99" fmla="*/ 2147483647 h 607"/>
              <a:gd name="T100" fmla="*/ 2147483647 w 6436"/>
              <a:gd name="T101" fmla="*/ 2147483647 h 607"/>
              <a:gd name="T102" fmla="*/ 2147483647 w 6436"/>
              <a:gd name="T103" fmla="*/ 2147483647 h 607"/>
              <a:gd name="T104" fmla="*/ 2147483647 w 6436"/>
              <a:gd name="T105" fmla="*/ 2147483647 h 607"/>
              <a:gd name="T106" fmla="*/ 2147483647 w 6436"/>
              <a:gd name="T107" fmla="*/ 2147483647 h 607"/>
              <a:gd name="T108" fmla="*/ 2147483647 w 6436"/>
              <a:gd name="T109" fmla="*/ 2147483647 h 607"/>
              <a:gd name="T110" fmla="*/ 2147483647 w 6436"/>
              <a:gd name="T111" fmla="*/ 2147483647 h 607"/>
              <a:gd name="T112" fmla="*/ 2147483647 w 6436"/>
              <a:gd name="T113" fmla="*/ 2147483647 h 607"/>
              <a:gd name="T114" fmla="*/ 2147483647 w 6436"/>
              <a:gd name="T115" fmla="*/ 2147483647 h 607"/>
              <a:gd name="T116" fmla="*/ 2147483647 w 6436"/>
              <a:gd name="T117" fmla="*/ 2147483647 h 607"/>
              <a:gd name="T118" fmla="*/ 2147483647 w 6436"/>
              <a:gd name="T119" fmla="*/ 2147483647 h 607"/>
              <a:gd name="T120" fmla="*/ 2147483647 w 6436"/>
              <a:gd name="T121" fmla="*/ 2147483647 h 607"/>
              <a:gd name="T122" fmla="*/ 0 w 6436"/>
              <a:gd name="T123" fmla="*/ 2147483647 h 607"/>
              <a:gd name="T124" fmla="*/ 2147483647 w 6436"/>
              <a:gd name="T125" fmla="*/ 2147483647 h 6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436" h="607">
                <a:moveTo>
                  <a:pt x="0" y="390"/>
                </a:moveTo>
                <a:lnTo>
                  <a:pt x="58" y="387"/>
                </a:lnTo>
                <a:lnTo>
                  <a:pt x="87" y="376"/>
                </a:lnTo>
                <a:lnTo>
                  <a:pt x="120" y="380"/>
                </a:lnTo>
                <a:lnTo>
                  <a:pt x="157" y="362"/>
                </a:lnTo>
                <a:lnTo>
                  <a:pt x="162" y="380"/>
                </a:lnTo>
                <a:lnTo>
                  <a:pt x="176" y="392"/>
                </a:lnTo>
                <a:lnTo>
                  <a:pt x="208" y="380"/>
                </a:lnTo>
                <a:lnTo>
                  <a:pt x="237" y="385"/>
                </a:lnTo>
                <a:lnTo>
                  <a:pt x="251" y="379"/>
                </a:lnTo>
                <a:lnTo>
                  <a:pt x="271" y="385"/>
                </a:lnTo>
                <a:lnTo>
                  <a:pt x="294" y="392"/>
                </a:lnTo>
                <a:lnTo>
                  <a:pt x="348" y="392"/>
                </a:lnTo>
                <a:lnTo>
                  <a:pt x="404" y="392"/>
                </a:lnTo>
                <a:lnTo>
                  <a:pt x="402" y="379"/>
                </a:lnTo>
                <a:lnTo>
                  <a:pt x="389" y="365"/>
                </a:lnTo>
                <a:lnTo>
                  <a:pt x="443" y="338"/>
                </a:lnTo>
                <a:lnTo>
                  <a:pt x="515" y="322"/>
                </a:lnTo>
                <a:lnTo>
                  <a:pt x="520" y="283"/>
                </a:lnTo>
                <a:lnTo>
                  <a:pt x="528" y="323"/>
                </a:lnTo>
                <a:lnTo>
                  <a:pt x="594" y="340"/>
                </a:lnTo>
                <a:lnTo>
                  <a:pt x="643" y="369"/>
                </a:lnTo>
                <a:lnTo>
                  <a:pt x="628" y="379"/>
                </a:lnTo>
                <a:lnTo>
                  <a:pt x="628" y="392"/>
                </a:lnTo>
                <a:lnTo>
                  <a:pt x="677" y="383"/>
                </a:lnTo>
                <a:lnTo>
                  <a:pt x="692" y="392"/>
                </a:lnTo>
                <a:lnTo>
                  <a:pt x="725" y="384"/>
                </a:lnTo>
                <a:lnTo>
                  <a:pt x="729" y="377"/>
                </a:lnTo>
                <a:lnTo>
                  <a:pt x="729" y="292"/>
                </a:lnTo>
                <a:lnTo>
                  <a:pt x="758" y="281"/>
                </a:lnTo>
                <a:lnTo>
                  <a:pt x="758" y="207"/>
                </a:lnTo>
                <a:lnTo>
                  <a:pt x="739" y="183"/>
                </a:lnTo>
                <a:lnTo>
                  <a:pt x="757" y="174"/>
                </a:lnTo>
                <a:lnTo>
                  <a:pt x="771" y="156"/>
                </a:lnTo>
                <a:lnTo>
                  <a:pt x="795" y="143"/>
                </a:lnTo>
                <a:lnTo>
                  <a:pt x="796" y="108"/>
                </a:lnTo>
                <a:lnTo>
                  <a:pt x="823" y="97"/>
                </a:lnTo>
                <a:lnTo>
                  <a:pt x="829" y="0"/>
                </a:lnTo>
                <a:lnTo>
                  <a:pt x="836" y="97"/>
                </a:lnTo>
                <a:lnTo>
                  <a:pt x="864" y="108"/>
                </a:lnTo>
                <a:lnTo>
                  <a:pt x="866" y="140"/>
                </a:lnTo>
                <a:lnTo>
                  <a:pt x="890" y="150"/>
                </a:lnTo>
                <a:lnTo>
                  <a:pt x="905" y="173"/>
                </a:lnTo>
                <a:lnTo>
                  <a:pt x="923" y="187"/>
                </a:lnTo>
                <a:lnTo>
                  <a:pt x="899" y="204"/>
                </a:lnTo>
                <a:lnTo>
                  <a:pt x="899" y="281"/>
                </a:lnTo>
                <a:lnTo>
                  <a:pt x="923" y="292"/>
                </a:lnTo>
                <a:lnTo>
                  <a:pt x="923" y="377"/>
                </a:lnTo>
                <a:lnTo>
                  <a:pt x="936" y="380"/>
                </a:lnTo>
                <a:lnTo>
                  <a:pt x="949" y="392"/>
                </a:lnTo>
                <a:lnTo>
                  <a:pt x="963" y="377"/>
                </a:lnTo>
                <a:lnTo>
                  <a:pt x="1030" y="396"/>
                </a:lnTo>
                <a:lnTo>
                  <a:pt x="1083" y="404"/>
                </a:lnTo>
                <a:lnTo>
                  <a:pt x="1097" y="390"/>
                </a:lnTo>
                <a:lnTo>
                  <a:pt x="1153" y="399"/>
                </a:lnTo>
                <a:lnTo>
                  <a:pt x="1187" y="409"/>
                </a:lnTo>
                <a:lnTo>
                  <a:pt x="1236" y="427"/>
                </a:lnTo>
                <a:lnTo>
                  <a:pt x="1283" y="447"/>
                </a:lnTo>
                <a:lnTo>
                  <a:pt x="1364" y="455"/>
                </a:lnTo>
                <a:lnTo>
                  <a:pt x="6429" y="449"/>
                </a:lnTo>
                <a:lnTo>
                  <a:pt x="6436" y="604"/>
                </a:lnTo>
                <a:lnTo>
                  <a:pt x="0" y="607"/>
                </a:lnTo>
                <a:lnTo>
                  <a:pt x="4" y="392"/>
                </a:lnTo>
              </a:path>
            </a:pathLst>
          </a:custGeom>
          <a:solidFill>
            <a:srgbClr val="777777"/>
          </a:solidFill>
          <a:ln w="19050" cap="flat" cmpd="sng">
            <a:solidFill>
              <a:srgbClr val="77777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717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193675"/>
            <a:ext cx="8243888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475" y="1077913"/>
            <a:ext cx="7975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>
    <p:wedg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jpeg"/><Relationship Id="rId5" Type="http://schemas.openxmlformats.org/officeDocument/2006/relationships/chart" Target="../charts/chart1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.jpeg"/><Relationship Id="rId5" Type="http://schemas.microsoft.com/office/2007/relationships/hdphoto" Target="../media/hdphoto2.wd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gif"/><Relationship Id="rId7" Type="http://schemas.microsoft.com/office/2007/relationships/hdphoto" Target="../media/hdphoto5.wdp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16.png"/><Relationship Id="rId4" Type="http://schemas.openxmlformats.org/officeDocument/2006/relationships/image" Target="../media/image13.jpeg"/><Relationship Id="rId9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0.jpeg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emf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microsoft.com/office/2007/relationships/diagramDrawing" Target="../diagrams/drawing1.xml"/><Relationship Id="rId4" Type="http://schemas.openxmlformats.org/officeDocument/2006/relationships/image" Target="../media/image6.gif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gi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-357214"/>
            <a:ext cx="9144000" cy="5357850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9219" name="Номер слайда 1"/>
          <p:cNvSpPr txBox="1">
            <a:spLocks noGrp="1"/>
          </p:cNvSpPr>
          <p:nvPr/>
        </p:nvSpPr>
        <p:spPr bwMode="auto">
          <a:xfrm>
            <a:off x="8423275" y="6564313"/>
            <a:ext cx="58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fld id="{E51993F1-1BD8-4DAC-819F-1A679068AE79}" type="slidenum">
              <a:rPr lang="ru-RU" sz="1800" b="1">
                <a:solidFill>
                  <a:schemeClr val="bg1"/>
                </a:solidFill>
                <a:latin typeface="Arial Narrow" pitchFamily="34" charset="0"/>
              </a:rPr>
              <a:pPr algn="r"/>
              <a:t>1</a:t>
            </a:fld>
            <a:endParaRPr lang="ru-RU" sz="18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-468560" y="1916833"/>
            <a:ext cx="80645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Социальное партнерство власти и бизнеса  как  инструмент</a:t>
            </a:r>
          </a:p>
          <a:p>
            <a:r>
              <a:rPr lang="ru-RU" sz="3200" b="1" dirty="0" smtClean="0">
                <a:solidFill>
                  <a:schemeClr val="bg1"/>
                </a:solidFill>
              </a:rPr>
              <a:t>     повышения уровня жизни в регионе 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5429256" y="3857628"/>
            <a:ext cx="35305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</a:pPr>
            <a:r>
              <a:rPr lang="ru-RU" sz="1800" b="1" dirty="0"/>
              <a:t>Председатель Законодательного Собрания Пермского края </a:t>
            </a:r>
          </a:p>
          <a:p>
            <a:pPr algn="l">
              <a:lnSpc>
                <a:spcPts val="1800"/>
              </a:lnSpc>
            </a:pPr>
            <a:r>
              <a:rPr lang="ru-RU" sz="1800" b="1" dirty="0"/>
              <a:t>Сухих В.А.</a:t>
            </a:r>
          </a:p>
        </p:txBody>
      </p:sp>
      <p:sp>
        <p:nvSpPr>
          <p:cNvPr id="9222" name="Rectangle 12"/>
          <p:cNvSpPr>
            <a:spLocks noChangeArrowheads="1"/>
          </p:cNvSpPr>
          <p:nvPr/>
        </p:nvSpPr>
        <p:spPr bwMode="auto">
          <a:xfrm>
            <a:off x="8710613" y="6578600"/>
            <a:ext cx="433387" cy="2794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922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6379" y="-171400"/>
            <a:ext cx="2297621" cy="322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195736" y="5733256"/>
            <a:ext cx="468313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800" dirty="0" smtClean="0"/>
              <a:t>Октябрь, 2014</a:t>
            </a:r>
          </a:p>
          <a:p>
            <a:pPr>
              <a:lnSpc>
                <a:spcPts val="1800"/>
              </a:lnSpc>
            </a:pPr>
            <a:r>
              <a:rPr lang="ru-RU" sz="1800" dirty="0" smtClean="0"/>
              <a:t>г. Пермь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"/>
            <a:ext cx="1316637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267744" y="0"/>
            <a:ext cx="46880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НЕФТЕГАЗОВАЯ ВЕРТИКАЛЬ</a:t>
            </a:r>
            <a:endParaRPr lang="ru-RU" sz="20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45" name="Picture 14" descr="perm-fl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Line 4"/>
          <p:cNvSpPr>
            <a:spLocks noChangeShapeType="1"/>
          </p:cNvSpPr>
          <p:nvPr/>
        </p:nvSpPr>
        <p:spPr bwMode="auto">
          <a:xfrm>
            <a:off x="323850" y="620713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9322" y="100128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b="1" dirty="0" smtClean="0">
                <a:solidFill>
                  <a:srgbClr val="0066FF"/>
                </a:solidFill>
              </a:rPr>
              <a:t>ОАО </a:t>
            </a:r>
            <a:r>
              <a:rPr lang="ru-RU" sz="1800" b="1" dirty="0" smtClean="0">
                <a:solidFill>
                  <a:srgbClr val="FF0000"/>
                </a:solidFill>
              </a:rPr>
              <a:t>«ЛУКОЙЛ» </a:t>
            </a:r>
            <a:r>
              <a:rPr lang="ru-RU" sz="1800" b="1" dirty="0" smtClean="0">
                <a:solidFill>
                  <a:srgbClr val="0066FF"/>
                </a:solidFill>
              </a:rPr>
              <a:t>в Пермском крае  объединяет всю нефтегазовую вертикаль</a:t>
            </a:r>
            <a:r>
              <a:rPr lang="ru-RU" sz="1800" dirty="0" smtClean="0">
                <a:solidFill>
                  <a:srgbClr val="0066FF"/>
                </a:solidFill>
              </a:rPr>
              <a:t> </a:t>
            </a:r>
          </a:p>
          <a:p>
            <a:r>
              <a:rPr lang="ru-RU" sz="1800" b="1" dirty="0" smtClean="0">
                <a:solidFill>
                  <a:srgbClr val="0066FF"/>
                </a:solidFill>
              </a:rPr>
              <a:t>от геологоразведки до сбыта готовых нефтепродуктов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76786" y="2986736"/>
            <a:ext cx="53912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Крупнейшие предприятия ОАО «ЛУКОЙЛ» 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в Пермском крае</a:t>
            </a:r>
          </a:p>
          <a:p>
            <a:pPr>
              <a:buNone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ООО «ЛУКОЙЛ-ПЕРМЬ»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ООО «ЛУКОЙЛ-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</a:rPr>
              <a:t>Пермнефтеоргсинтез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ООО «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</a:rPr>
              <a:t>ЛУКОЙЛ-Пермнефтегазпереработка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ООО «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</a:rPr>
              <a:t>ЛУКОЙЛ-Пермнефтепродук</a:t>
            </a:r>
            <a:r>
              <a:rPr lang="ru-RU" sz="1800" b="1" dirty="0" err="1" smtClean="0">
                <a:solidFill>
                  <a:schemeClr val="tx2"/>
                </a:solidFill>
              </a:rPr>
              <a:t>т</a:t>
            </a:r>
            <a:r>
              <a:rPr lang="ru-RU" sz="1800" b="1" dirty="0" smtClean="0">
                <a:solidFill>
                  <a:schemeClr val="tx2"/>
                </a:solidFill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5373216"/>
            <a:ext cx="74888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Предприятия ОАО «ЛУКОЙЛ» обеспечивают в Пермском крае стабильной работой около </a:t>
            </a:r>
            <a:r>
              <a:rPr lang="en-US" sz="1800" b="1" dirty="0" smtClean="0">
                <a:solidFill>
                  <a:srgbClr val="0000FF"/>
                </a:solidFill>
              </a:rPr>
              <a:t>4</a:t>
            </a:r>
            <a:r>
              <a:rPr lang="ru-RU" sz="1800" b="1" dirty="0" smtClean="0">
                <a:solidFill>
                  <a:srgbClr val="0000FF"/>
                </a:solidFill>
              </a:rPr>
              <a:t>0 тысяч человек</a:t>
            </a:r>
            <a:r>
              <a:rPr lang="ru-RU" sz="1800" dirty="0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5361" name="Picture 1" descr="C:\Users\PyankovaVY\Desktop\19407_html_m5b5c1cc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3169676"/>
            <a:ext cx="3597275" cy="141922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1000"/>
                    </a14:imgEffect>
                    <a14:imgEffect>
                      <a14:colorTemperature colorTemp="5875"/>
                    </a14:imgEffect>
                    <a14:imgEffect>
                      <a14:saturation sat="110000"/>
                    </a14:imgEffect>
                    <a14:imgEffect>
                      <a14:brightnessContrast bright="18000" contrast="1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20" t="8970" r="3447" b="11352"/>
          <a:stretch/>
        </p:blipFill>
        <p:spPr bwMode="auto">
          <a:xfrm>
            <a:off x="5076056" y="836712"/>
            <a:ext cx="3383844" cy="21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10"/>
          <p:cNvSpPr txBox="1">
            <a:spLocks noChangeArrowheads="1"/>
          </p:cNvSpPr>
          <p:nvPr/>
        </p:nvSpPr>
        <p:spPr bwMode="auto">
          <a:xfrm>
            <a:off x="2268538" y="260350"/>
            <a:ext cx="4576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ДОБЫЧА НЕФТИ, млн. тонн</a:t>
            </a:r>
            <a:endParaRPr lang="ru-RU" sz="24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269" name="Picture 12" descr="perm-fla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Line 4"/>
          <p:cNvSpPr>
            <a:spLocks noChangeShapeType="1"/>
          </p:cNvSpPr>
          <p:nvPr/>
        </p:nvSpPr>
        <p:spPr bwMode="auto">
          <a:xfrm>
            <a:off x="468313" y="692150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764704"/>
            <a:ext cx="5184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 балансе ОАО «ЛУКОЙЛ»</a:t>
            </a:r>
            <a:br>
              <a:rPr lang="ru-RU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99 нефтегазовых месторождения</a:t>
            </a:r>
            <a:endParaRPr lang="ru-RU" sz="1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1484784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66FF"/>
                </a:solidFill>
              </a:rPr>
              <a:t>По итогам 2013 года  ООО «ЛУКОЙЛ-ПЕРМЬ»  в шестой раз признано лучшей организацией  среди всех предприятий ОАО «ЛУКОЙЛ» </a:t>
            </a:r>
          </a:p>
          <a:p>
            <a:r>
              <a:rPr lang="ru-RU" sz="1600" b="1" dirty="0" smtClean="0">
                <a:solidFill>
                  <a:srgbClr val="0066FF"/>
                </a:solidFill>
              </a:rPr>
              <a:t>в номинации «Добыча нефти и газа»</a:t>
            </a:r>
            <a:endParaRPr lang="ru-RU" sz="1600" b="1" dirty="0">
              <a:solidFill>
                <a:srgbClr val="0066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212976"/>
            <a:ext cx="3744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7030A0"/>
                </a:solidFill>
              </a:rPr>
              <a:t>Объем добычи нефти на  ООО «ЛУКОЙЛ-ПЕРМЬ» увеличился за период </a:t>
            </a:r>
          </a:p>
          <a:p>
            <a:r>
              <a:rPr lang="ru-RU" sz="1400" i="1" dirty="0" smtClean="0">
                <a:solidFill>
                  <a:srgbClr val="7030A0"/>
                </a:solidFill>
              </a:rPr>
              <a:t>с 2011 по 2013 год</a:t>
            </a:r>
          </a:p>
          <a:p>
            <a:r>
              <a:rPr lang="ru-RU" sz="1400" i="1" dirty="0" smtClean="0">
                <a:solidFill>
                  <a:srgbClr val="7030A0"/>
                </a:solidFill>
              </a:rPr>
              <a:t>на </a:t>
            </a:r>
            <a:r>
              <a:rPr lang="ru-RU" sz="1400" i="1" dirty="0" smtClean="0">
                <a:solidFill>
                  <a:srgbClr val="FF0000"/>
                </a:solidFill>
              </a:rPr>
              <a:t>0,9 млн. тонн (+7,1%) </a:t>
            </a:r>
          </a:p>
          <a:p>
            <a:endParaRPr lang="ru-RU" sz="1400" i="1" dirty="0" smtClean="0">
              <a:solidFill>
                <a:srgbClr val="7030A0"/>
              </a:solidFill>
            </a:endParaRPr>
          </a:p>
          <a:p>
            <a:r>
              <a:rPr lang="ru-RU" sz="1400" i="1" dirty="0" smtClean="0">
                <a:solidFill>
                  <a:srgbClr val="7030A0"/>
                </a:solidFill>
              </a:rPr>
              <a:t>Объем национальной добычи нефтяного сырья увеличился  за период</a:t>
            </a:r>
          </a:p>
          <a:p>
            <a:r>
              <a:rPr lang="ru-RU" sz="1400" i="1" dirty="0" smtClean="0">
                <a:solidFill>
                  <a:srgbClr val="7030A0"/>
                </a:solidFill>
              </a:rPr>
              <a:t> с 2011 по 2013 год  </a:t>
            </a:r>
          </a:p>
          <a:p>
            <a:r>
              <a:rPr lang="ru-RU" sz="1400" i="1" dirty="0" smtClean="0">
                <a:solidFill>
                  <a:srgbClr val="7030A0"/>
                </a:solidFill>
              </a:rPr>
              <a:t>на </a:t>
            </a:r>
            <a:r>
              <a:rPr lang="ru-RU" sz="1400" i="1" dirty="0" smtClean="0">
                <a:solidFill>
                  <a:srgbClr val="FF0000"/>
                </a:solidFill>
              </a:rPr>
              <a:t>11,9 млн. тонн (+2,3%) </a:t>
            </a:r>
            <a:endParaRPr lang="ru-RU" sz="1500" i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3808" y="5805264"/>
            <a:ext cx="57961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solidFill>
                  <a:srgbClr val="0000FF"/>
                </a:solidFill>
              </a:rPr>
              <a:t>В  2014 г планируется рост объемов добычи нефти </a:t>
            </a:r>
            <a:br>
              <a:rPr lang="ru-RU" sz="1500" b="1" dirty="0" smtClean="0">
                <a:solidFill>
                  <a:srgbClr val="0000FF"/>
                </a:solidFill>
              </a:rPr>
            </a:br>
            <a:r>
              <a:rPr lang="ru-RU" sz="1500" b="1" dirty="0" smtClean="0">
                <a:solidFill>
                  <a:srgbClr val="0000FF"/>
                </a:solidFill>
              </a:rPr>
              <a:t>к 2013 году </a:t>
            </a:r>
            <a:r>
              <a:rPr lang="ru-RU" sz="1500" b="1" dirty="0" smtClean="0">
                <a:solidFill>
                  <a:srgbClr val="002060"/>
                </a:solidFill>
              </a:rPr>
              <a:t> </a:t>
            </a:r>
            <a:r>
              <a:rPr lang="ru-RU" sz="1500" b="1" dirty="0" smtClean="0">
                <a:solidFill>
                  <a:srgbClr val="FF0000"/>
                </a:solidFill>
              </a:rPr>
              <a:t>на 0,5 млн. тонн (+3,7%)</a:t>
            </a:r>
            <a:endParaRPr lang="ru-RU" sz="15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Содержимое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02327830"/>
              </p:ext>
            </p:extLst>
          </p:nvPr>
        </p:nvGraphicFramePr>
        <p:xfrm>
          <a:off x="0" y="692696"/>
          <a:ext cx="9144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313" name="Picture 1" descr="C:\Users\PyankovaVY\Desktop\1361513071_nef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1484784"/>
            <a:ext cx="2177819" cy="163336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32845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1" dirty="0" smtClean="0">
              <a:solidFill>
                <a:srgbClr val="C00000"/>
              </a:solidFill>
            </a:endParaRPr>
          </a:p>
        </p:txBody>
      </p:sp>
      <p:sp>
        <p:nvSpPr>
          <p:cNvPr id="12291" name="Номер слайда 1"/>
          <p:cNvSpPr txBox="1">
            <a:spLocks noGrp="1"/>
          </p:cNvSpPr>
          <p:nvPr/>
        </p:nvSpPr>
        <p:spPr bwMode="auto">
          <a:xfrm>
            <a:off x="8423275" y="6564313"/>
            <a:ext cx="58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800">
                <a:solidFill>
                  <a:schemeClr val="bg1"/>
                </a:solidFill>
                <a:latin typeface="Arial Narrow" pitchFamily="34" charset="0"/>
              </a:rPr>
              <a:t> </a:t>
            </a:r>
            <a:fld id="{DDBD7C05-8AE0-4BE6-82B6-BD4B758201C3}" type="slidenum">
              <a:rPr lang="ru-RU" sz="1800" b="1">
                <a:solidFill>
                  <a:schemeClr val="bg1"/>
                </a:solidFill>
                <a:latin typeface="Arial Narrow" pitchFamily="34" charset="0"/>
              </a:rPr>
              <a:pPr algn="r"/>
              <a:t>4</a:t>
            </a:fld>
            <a:endParaRPr lang="ru-RU" sz="1800" b="1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2292" name="Rectangle 12"/>
          <p:cNvSpPr>
            <a:spLocks noChangeArrowheads="1"/>
          </p:cNvSpPr>
          <p:nvPr/>
        </p:nvSpPr>
        <p:spPr bwMode="auto">
          <a:xfrm>
            <a:off x="8710613" y="6578600"/>
            <a:ext cx="433387" cy="2794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 sz="1800"/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250825" y="115888"/>
            <a:ext cx="8610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 ПЕРМСКОГО КРАЯ</a:t>
            </a:r>
            <a:endParaRPr lang="ru-RU" sz="24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294" name="Picture 14" descr="perm-fl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4788024" y="213285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1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995936" y="2708920"/>
            <a:ext cx="5148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i="1" dirty="0" smtClean="0">
                <a:solidFill>
                  <a:srgbClr val="7030A0"/>
                </a:solidFill>
              </a:rPr>
              <a:t>В 2013 году платежи предприятий ОАО «ЛУКОЙЛ» в региональный бюджет составили </a:t>
            </a:r>
            <a:endParaRPr lang="ru-RU" sz="1500" i="1" dirty="0" smtClean="0">
              <a:solidFill>
                <a:srgbClr val="7030A0"/>
              </a:solidFill>
            </a:endParaRPr>
          </a:p>
          <a:p>
            <a:pPr lvl="0"/>
            <a:r>
              <a:rPr lang="ru-RU" sz="1800" b="1" dirty="0" smtClean="0">
                <a:solidFill>
                  <a:srgbClr val="7030A0"/>
                </a:solidFill>
              </a:rPr>
              <a:t>12 млрд. рублей</a:t>
            </a:r>
            <a:endParaRPr lang="ru-RU" sz="1800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67944" y="3717032"/>
            <a:ext cx="48600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7030A0"/>
                </a:solidFill>
              </a:rPr>
              <a:t> </a:t>
            </a:r>
            <a:r>
              <a:rPr lang="ru-RU" sz="1800" b="1" dirty="0" smtClean="0">
                <a:solidFill>
                  <a:srgbClr val="0000FF"/>
                </a:solidFill>
              </a:rPr>
              <a:t>В 2005 году установлена льготная ставка по налогу на прибыль 13,5% </a:t>
            </a:r>
            <a:r>
              <a:rPr lang="ru-RU" sz="1400" i="1" dirty="0" smtClean="0">
                <a:solidFill>
                  <a:srgbClr val="7030A0"/>
                </a:solidFill>
              </a:rPr>
              <a:t>(Закон Пермской области от 30.08.2001 N 1685-296 "О налогообложении в Пермском крае" 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908720"/>
            <a:ext cx="5256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FF0000"/>
                </a:solidFill>
              </a:rPr>
              <a:t>Каждый шестой рубль </a:t>
            </a:r>
            <a:r>
              <a:rPr lang="ru-RU" sz="1800" b="1" dirty="0" smtClean="0">
                <a:solidFill>
                  <a:srgbClr val="0000FF"/>
                </a:solidFill>
              </a:rPr>
              <a:t>в краевом бюджете, является налоговыми отчислениями предприятий ОАО «ЛУКОЙЛ» </a:t>
            </a:r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323850" y="620713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65" name="Picture 1" descr="C:\Users\PyankovaVY\Desktop\imushestvo_butg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11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24128" y="764704"/>
            <a:ext cx="2520280" cy="1890210"/>
          </a:xfrm>
          <a:prstGeom prst="rect">
            <a:avLst/>
          </a:prstGeom>
          <a:noFill/>
        </p:spPr>
      </p:pic>
      <p:pic>
        <p:nvPicPr>
          <p:cNvPr id="11267" name="Picture 3" descr="C:\Users\PyankovaVY\Desktop\1504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11000"/>
                    </a14:imgEffect>
                    <a14:imgEffect>
                      <a14:brightnessContrast bright="19000" contrast="1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8617" y="2100351"/>
            <a:ext cx="3528392" cy="2368373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1224198" y="5157192"/>
            <a:ext cx="65527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FF"/>
                </a:solidFill>
              </a:rPr>
              <a:t>Средства, полученные  предприятиями ОАО«ЛУКОЙЛ» в результате снижения налога на прибыль, инвестируются в объекты Пермского края.</a:t>
            </a:r>
          </a:p>
          <a:p>
            <a:r>
              <a:rPr lang="ru-RU" sz="1200" b="1" i="1" dirty="0" smtClean="0">
                <a:solidFill>
                  <a:srgbClr val="7030A0"/>
                </a:solidFill>
              </a:rPr>
              <a:t>(ежегодно от  0,8 до 1,3 млрд. рублей)</a:t>
            </a:r>
            <a:endParaRPr lang="ru-RU" sz="1200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115616" y="0"/>
            <a:ext cx="7085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</a:t>
            </a:r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нвестиции  </a:t>
            </a:r>
            <a:r>
              <a:rPr lang="ru-RU" sz="2400" b="1" dirty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предприятий ОАО «</a:t>
            </a:r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ЛУКОЙЛ»</a:t>
            </a:r>
            <a:endParaRPr lang="ru-RU" sz="20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45" name="Picture 14" descr="perm-fl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Line 4"/>
          <p:cNvSpPr>
            <a:spLocks noChangeShapeType="1"/>
          </p:cNvSpPr>
          <p:nvPr/>
        </p:nvSpPr>
        <p:spPr bwMode="auto">
          <a:xfrm>
            <a:off x="323528" y="476672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620688"/>
            <a:ext cx="79216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FF"/>
                </a:solidFill>
              </a:rPr>
              <a:t>За период с 2006 по 2013 год инвестиции  предприятий ОАО «ЛУКОЙЛ» в развитие производства составили </a:t>
            </a:r>
            <a:br>
              <a:rPr lang="ru-RU" sz="1800" b="1" dirty="0" smtClean="0">
                <a:solidFill>
                  <a:srgbClr val="0000FF"/>
                </a:solidFill>
              </a:rPr>
            </a:br>
            <a:r>
              <a:rPr lang="ru-RU" sz="1800" b="1" dirty="0" smtClean="0">
                <a:solidFill>
                  <a:srgbClr val="0000FF"/>
                </a:solidFill>
              </a:rPr>
              <a:t>более 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170 млрд</a:t>
            </a:r>
            <a:r>
              <a:rPr lang="ru-RU" sz="2000" b="1" dirty="0" smtClean="0">
                <a:solidFill>
                  <a:srgbClr val="0000FF"/>
                </a:solidFill>
              </a:rPr>
              <a:t>. рублей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4" name="Picture 15" descr="Заправка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15000"/>
                    </a14:imgEffect>
                    <a14:imgEffect>
                      <a14:brightnessContrast bright="16000" contrast="12000"/>
                    </a14:imgEffect>
                  </a14:imgLayer>
                </a14:imgProps>
              </a:ext>
            </a:extLst>
          </a:blip>
          <a:srcRect t="1143" r="17426"/>
          <a:stretch/>
        </p:blipFill>
        <p:spPr bwMode="auto">
          <a:xfrm>
            <a:off x="6551265" y="1412776"/>
            <a:ext cx="2592735" cy="18104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softEdge rad="114300"/>
          </a:effectLst>
          <a:extLst/>
        </p:spPr>
      </p:pic>
      <p:pic>
        <p:nvPicPr>
          <p:cNvPr id="15" name="Picture 14" descr="ПНОС-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contras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2541440" cy="196964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softEdge rad="152400"/>
          </a:effectLst>
          <a:extLst/>
        </p:spPr>
      </p:pic>
      <p:pic>
        <p:nvPicPr>
          <p:cNvPr id="17" name="Picture 58" descr="ПНГП 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rightnessContrast contrast="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99992" y="1484784"/>
            <a:ext cx="2289475" cy="178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softEdge rad="190500"/>
          </a:effectLst>
          <a:extLst/>
        </p:spPr>
      </p:pic>
      <p:pic>
        <p:nvPicPr>
          <p:cNvPr id="18" name="Picture 19" descr="Качалка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sharpenSoften amount="7000"/>
                    </a14:imgEffect>
                    <a14:imgEffect>
                      <a14:saturation sat="180000"/>
                    </a14:imgEffect>
                    <a14:imgEffect>
                      <a14:brightnessContrast contrast="-4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2771199" cy="22614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>
              <a:schemeClr val="accent1"/>
            </a:glow>
            <a:softEdge rad="368300"/>
          </a:effectLst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299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359875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32845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ru-RU" sz="1800" b="1" dirty="0" smtClean="0">
              <a:solidFill>
                <a:schemeClr val="tx2"/>
              </a:solidFill>
            </a:endParaRPr>
          </a:p>
        </p:txBody>
      </p:sp>
      <p:sp>
        <p:nvSpPr>
          <p:cNvPr id="13315" name="Номер слайда 4"/>
          <p:cNvSpPr txBox="1">
            <a:spLocks noGrp="1"/>
          </p:cNvSpPr>
          <p:nvPr/>
        </p:nvSpPr>
        <p:spPr bwMode="auto">
          <a:xfrm>
            <a:off x="8423275" y="6564313"/>
            <a:ext cx="58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800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endParaRPr lang="ru-RU" sz="18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5" name="Прямоуг. 2"/>
          <p:cNvSpPr>
            <a:spLocks noGrp="1" noChangeArrowheads="1"/>
          </p:cNvSpPr>
          <p:nvPr>
            <p:ph type="title" idx="4294967295"/>
          </p:nvPr>
        </p:nvSpPr>
        <p:spPr>
          <a:xfrm>
            <a:off x="899592" y="116632"/>
            <a:ext cx="6978650" cy="439738"/>
          </a:xfrm>
          <a:extLst/>
        </p:spPr>
        <p:txBody>
          <a:bodyPr lIns="54000" tIns="10800" rIns="54000" bIns="10800" anchorCtr="1"/>
          <a:lstStyle/>
          <a:p>
            <a:pPr algn="ctr" eaLnBrk="1" hangingPunct="1">
              <a:defRPr/>
            </a:pPr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СОЦИАЛЬНОЕ ИНВЕСТИРОВАНИЕ</a:t>
            </a:r>
            <a:endParaRPr lang="ru-RU" sz="2400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320" name="Picture 14" descr="perm-fl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Автофигура 15"/>
          <p:cNvSpPr>
            <a:spLocks noChangeArrowheads="1"/>
          </p:cNvSpPr>
          <p:nvPr/>
        </p:nvSpPr>
        <p:spPr bwMode="auto">
          <a:xfrm>
            <a:off x="323528" y="3501008"/>
            <a:ext cx="8640960" cy="8651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5F4"/>
              </a:gs>
              <a:gs pos="50000">
                <a:srgbClr val="E7F6FF"/>
              </a:gs>
              <a:gs pos="100000">
                <a:srgbClr val="B8D5F4"/>
              </a:gs>
            </a:gsLst>
            <a:lin ang="5400000" scaled="1"/>
          </a:gradFill>
          <a:ln w="9525" algn="ctr">
            <a:solidFill>
              <a:srgbClr val="3366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1600" b="1" dirty="0" smtClean="0">
                <a:solidFill>
                  <a:srgbClr val="0000FF"/>
                </a:solidFill>
              </a:rPr>
              <a:t>Предприятиями ОАО «ЛУКОЙЛ» и территориями</a:t>
            </a:r>
            <a:r>
              <a:rPr lang="ru-RU" sz="1400" b="1" dirty="0" smtClean="0">
                <a:solidFill>
                  <a:srgbClr val="0000FF"/>
                </a:solidFill>
              </a:rPr>
              <a:t>, на которых ведется разведка нефти и газа , также подписываются Соглашения об экономическом и социальном сотрудничестве </a:t>
            </a:r>
          </a:p>
        </p:txBody>
      </p:sp>
      <p:sp>
        <p:nvSpPr>
          <p:cNvPr id="13322" name="Автофигура 15"/>
          <p:cNvSpPr>
            <a:spLocks noChangeArrowheads="1"/>
          </p:cNvSpPr>
          <p:nvPr/>
        </p:nvSpPr>
        <p:spPr bwMode="auto">
          <a:xfrm>
            <a:off x="323528" y="4653136"/>
            <a:ext cx="5472608" cy="100863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5F4"/>
              </a:gs>
              <a:gs pos="50000">
                <a:srgbClr val="E7F6FF"/>
              </a:gs>
              <a:gs pos="100000">
                <a:srgbClr val="B8D5F4"/>
              </a:gs>
            </a:gsLst>
            <a:lin ang="5400000" scaled="1"/>
          </a:gradFill>
          <a:ln w="9525" algn="ctr">
            <a:solidFill>
              <a:srgbClr val="3366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1600" b="1" dirty="0" smtClean="0">
                <a:solidFill>
                  <a:srgbClr val="0000FF"/>
                </a:solidFill>
              </a:rPr>
              <a:t>В </a:t>
            </a:r>
            <a:r>
              <a:rPr lang="ru-RU" sz="1600" b="1" i="1" dirty="0" smtClean="0">
                <a:solidFill>
                  <a:srgbClr val="FF0000"/>
                </a:solidFill>
              </a:rPr>
              <a:t>2014 году </a:t>
            </a:r>
            <a:r>
              <a:rPr lang="ru-RU" sz="1600" b="1" dirty="0" smtClean="0">
                <a:solidFill>
                  <a:srgbClr val="0000FF"/>
                </a:solidFill>
              </a:rPr>
              <a:t>Соглашения были подписаны  с </a:t>
            </a:r>
            <a:r>
              <a:rPr lang="ru-RU" sz="1600" b="1" i="1" dirty="0" smtClean="0">
                <a:solidFill>
                  <a:srgbClr val="FF0000"/>
                </a:solidFill>
              </a:rPr>
              <a:t>22 главами органов местного самоуправления</a:t>
            </a:r>
          </a:p>
        </p:txBody>
      </p:sp>
      <p:sp>
        <p:nvSpPr>
          <p:cNvPr id="16" name="Автофигура 15"/>
          <p:cNvSpPr>
            <a:spLocks noChangeArrowheads="1"/>
          </p:cNvSpPr>
          <p:nvPr/>
        </p:nvSpPr>
        <p:spPr bwMode="auto">
          <a:xfrm>
            <a:off x="3347864" y="2564904"/>
            <a:ext cx="5616624" cy="72008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5F4"/>
              </a:gs>
              <a:gs pos="50000">
                <a:srgbClr val="E7F6FF"/>
              </a:gs>
              <a:gs pos="100000">
                <a:srgbClr val="B8D5F4"/>
              </a:gs>
            </a:gsLst>
            <a:lin ang="5400000" scaled="1"/>
          </a:gradFill>
          <a:ln w="9525" algn="ctr">
            <a:solidFill>
              <a:srgbClr val="3366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1400" b="1" dirty="0" smtClean="0">
                <a:solidFill>
                  <a:srgbClr val="0000FF"/>
                </a:solidFill>
              </a:rPr>
              <a:t>В рамках Протокола, совместно определяются объемы финансирования и перечень инвестиционных  проектов</a:t>
            </a:r>
          </a:p>
        </p:txBody>
      </p:sp>
      <p:sp>
        <p:nvSpPr>
          <p:cNvPr id="17" name="Автофигура 15"/>
          <p:cNvSpPr>
            <a:spLocks noChangeArrowheads="1"/>
          </p:cNvSpPr>
          <p:nvPr/>
        </p:nvSpPr>
        <p:spPr bwMode="auto">
          <a:xfrm>
            <a:off x="3347864" y="1628800"/>
            <a:ext cx="5616624" cy="792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5F4"/>
              </a:gs>
              <a:gs pos="50000">
                <a:srgbClr val="E7F6FF"/>
              </a:gs>
              <a:gs pos="100000">
                <a:srgbClr val="B8D5F4"/>
              </a:gs>
            </a:gsLst>
            <a:lin ang="5400000" scaled="1"/>
          </a:gradFill>
          <a:ln w="9525" algn="ctr">
            <a:solidFill>
              <a:srgbClr val="3366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1400" b="1" dirty="0" smtClean="0">
                <a:solidFill>
                  <a:srgbClr val="0000FF"/>
                </a:solidFill>
              </a:rPr>
              <a:t>Ежегодно, начиная с</a:t>
            </a:r>
            <a:r>
              <a:rPr lang="ru-RU" sz="1600" b="1" dirty="0" smtClean="0">
                <a:solidFill>
                  <a:srgbClr val="0000FF"/>
                </a:solidFill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2006 года,  </a:t>
            </a:r>
            <a:r>
              <a:rPr lang="ru-RU" sz="1400" b="1" dirty="0" smtClean="0">
                <a:solidFill>
                  <a:srgbClr val="0000FF"/>
                </a:solidFill>
              </a:rPr>
              <a:t>в рамках </a:t>
            </a:r>
            <a:r>
              <a:rPr lang="ru-RU" sz="1600" b="1" dirty="0" smtClean="0">
                <a:solidFill>
                  <a:srgbClr val="0000FF"/>
                </a:solidFill>
              </a:rPr>
              <a:t>Соглашения </a:t>
            </a:r>
            <a:r>
              <a:rPr lang="ru-RU" sz="1400" b="1" dirty="0" smtClean="0">
                <a:solidFill>
                  <a:srgbClr val="0000FF"/>
                </a:solidFill>
              </a:rPr>
              <a:t>подписывается </a:t>
            </a:r>
            <a:r>
              <a:rPr lang="ru-RU" sz="1400" b="1" dirty="0" smtClean="0">
                <a:solidFill>
                  <a:srgbClr val="FF0000"/>
                </a:solidFill>
              </a:rPr>
              <a:t>Протокол </a:t>
            </a:r>
            <a:r>
              <a:rPr lang="ru-RU" sz="1400" b="1" dirty="0" smtClean="0">
                <a:solidFill>
                  <a:srgbClr val="0000FF"/>
                </a:solidFill>
              </a:rPr>
              <a:t> о взаимодействии  Пермского края и ОАО «ЛУКОЙЛ» </a:t>
            </a:r>
          </a:p>
        </p:txBody>
      </p:sp>
      <p:pic>
        <p:nvPicPr>
          <p:cNvPr id="9218" name="Picture 2" descr="C:\Users\PyankovaVY\Desktop\81887d9319bff78769a48fe2ba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437112"/>
            <a:ext cx="2952328" cy="2211933"/>
          </a:xfrm>
          <a:prstGeom prst="rect">
            <a:avLst/>
          </a:prstGeom>
          <a:noFill/>
        </p:spPr>
      </p:pic>
      <p:pic>
        <p:nvPicPr>
          <p:cNvPr id="3074" name="Picture 2" descr="C:\Users\PyankovaVY\Desktop\podp_2012_10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692696"/>
            <a:ext cx="2952328" cy="2435671"/>
          </a:xfrm>
          <a:prstGeom prst="rect">
            <a:avLst/>
          </a:prstGeom>
          <a:noFill/>
        </p:spPr>
      </p:pic>
      <p:sp>
        <p:nvSpPr>
          <p:cNvPr id="12" name="Автофигура 15"/>
          <p:cNvSpPr>
            <a:spLocks noChangeArrowheads="1"/>
          </p:cNvSpPr>
          <p:nvPr/>
        </p:nvSpPr>
        <p:spPr bwMode="auto">
          <a:xfrm>
            <a:off x="3347864" y="692696"/>
            <a:ext cx="5616624" cy="792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5F4"/>
              </a:gs>
              <a:gs pos="50000">
                <a:srgbClr val="E7F6FF"/>
              </a:gs>
              <a:gs pos="100000">
                <a:srgbClr val="B8D5F4"/>
              </a:gs>
            </a:gsLst>
            <a:lin ang="5400000" scaled="1"/>
          </a:gradFill>
          <a:ln w="9525" algn="ctr">
            <a:solidFill>
              <a:srgbClr val="3366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1400" b="1" dirty="0" smtClean="0">
                <a:solidFill>
                  <a:srgbClr val="FF0000"/>
                </a:solidFill>
              </a:rPr>
              <a:t>Соглашение</a:t>
            </a:r>
            <a:r>
              <a:rPr lang="ru-RU" sz="1400" b="1" dirty="0" smtClean="0">
                <a:solidFill>
                  <a:srgbClr val="0000FF"/>
                </a:solidFill>
              </a:rPr>
              <a:t> об экономическом и социальном сотрудничестве между Пермским краем и ОАО «ЛУКОЙЛ» заключается </a:t>
            </a:r>
            <a:r>
              <a:rPr lang="ru-RU" sz="1400" b="1" dirty="0" smtClean="0">
                <a:solidFill>
                  <a:srgbClr val="0000FF"/>
                </a:solidFill>
              </a:rPr>
              <a:t>каждые </a:t>
            </a:r>
            <a:r>
              <a:rPr lang="ru-RU" sz="1400" b="1" dirty="0" smtClean="0">
                <a:solidFill>
                  <a:srgbClr val="0000FF"/>
                </a:solidFill>
              </a:rPr>
              <a:t>пять лет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9144001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08" name="Rectangle 120"/>
          <p:cNvSpPr>
            <a:spLocks noChangeArrowheads="1"/>
          </p:cNvSpPr>
          <p:nvPr/>
        </p:nvSpPr>
        <p:spPr bwMode="auto">
          <a:xfrm>
            <a:off x="323850" y="115888"/>
            <a:ext cx="83518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ТЕРРИТОРИИ  СОТРУДНИЧЕСТВА</a:t>
            </a:r>
            <a:endParaRPr lang="ru-RU" sz="24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4340" name="Picture 125" descr="perm-fla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Line 4"/>
          <p:cNvSpPr>
            <a:spLocks noChangeShapeType="1"/>
          </p:cNvSpPr>
          <p:nvPr/>
        </p:nvSpPr>
        <p:spPr bwMode="auto">
          <a:xfrm>
            <a:off x="251520" y="548680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" name="Содержимое 4" descr="Безымянный11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2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609973"/>
            <a:ext cx="8424168" cy="615723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9144001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684213" y="115888"/>
            <a:ext cx="7775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ВЕКТОР  ИНВЕСТИРОВАНИЯ</a:t>
            </a:r>
            <a:endParaRPr lang="ru-RU" sz="2400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5364" name="Picture 14" descr="perm-fla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1196752"/>
            <a:ext cx="4355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FF"/>
                </a:solidFill>
              </a:rPr>
              <a:t>За 9 лет взаимодействия в рамках реализации Соглашений предприятия ОАО «ЛУКОЙЛ» вложили в развитие Пермского края </a:t>
            </a:r>
            <a:r>
              <a:rPr lang="ru-RU" sz="1800" b="1" dirty="0" smtClean="0">
                <a:solidFill>
                  <a:srgbClr val="FF0000"/>
                </a:solidFill>
              </a:rPr>
              <a:t>14,9 млрд. рублей 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51520" y="764704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" name="Схема 10"/>
          <p:cNvGraphicFramePr/>
          <p:nvPr/>
        </p:nvGraphicFramePr>
        <p:xfrm>
          <a:off x="2483768" y="1484784"/>
          <a:ext cx="6912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50" name="Picture 2" descr="C:\Users\PyankovaVY\Desktop\RRRR_RSRRRR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592" y="3140968"/>
            <a:ext cx="1544637" cy="276383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2" descr="perm-fl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-19050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23"/>
          <p:cNvSpPr>
            <a:spLocks/>
          </p:cNvSpPr>
          <p:nvPr/>
        </p:nvSpPr>
        <p:spPr bwMode="auto">
          <a:xfrm>
            <a:off x="0" y="0"/>
            <a:ext cx="8675688" cy="5707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 anchor="ctr"/>
          <a:lstStyle/>
          <a:p>
            <a:pPr marL="39688"/>
            <a:r>
              <a:rPr lang="ru-RU" sz="20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ИНВЕСТИРОВАНИЕ  СОЦИАЛЬНОЙ СФЕРЫ </a:t>
            </a:r>
            <a:br>
              <a:rPr lang="ru-RU" sz="20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2006-2014 гг.</a:t>
            </a:r>
            <a:endParaRPr lang="en-US" sz="20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  <a:sym typeface="Arial Bold" charset="0"/>
            </a:endParaRPr>
          </a:p>
        </p:txBody>
      </p:sp>
      <p:graphicFrame>
        <p:nvGraphicFramePr>
          <p:cNvPr id="6" name="Содержимое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35288792"/>
              </p:ext>
            </p:extLst>
          </p:nvPr>
        </p:nvGraphicFramePr>
        <p:xfrm>
          <a:off x="0" y="2924944"/>
          <a:ext cx="903649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15616" y="1700808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rgbClr val="0000FF"/>
                </a:solidFill>
              </a:rPr>
              <a:t> </a:t>
            </a:r>
          </a:p>
          <a:p>
            <a:pPr algn="l"/>
            <a:endParaRPr lang="ru-RU" sz="1600" dirty="0" smtClean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977532"/>
            <a:ext cx="7632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sz="1800" b="1" dirty="0" smtClean="0">
              <a:solidFill>
                <a:srgbClr val="0000FF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FF"/>
                </a:solidFill>
              </a:rPr>
              <a:t> Строительство и реконструкция объектов в сфере здравоохранения, образования, инфраструктуры, культуры и спорта</a:t>
            </a:r>
          </a:p>
          <a:p>
            <a:pPr algn="l">
              <a:buFont typeface="Wingdings" pitchFamily="2" charset="2"/>
              <a:buChar char="Ø"/>
            </a:pPr>
            <a:endParaRPr lang="ru-RU" sz="1800" b="1" dirty="0" smtClean="0">
              <a:solidFill>
                <a:srgbClr val="0000FF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FF"/>
                </a:solidFill>
              </a:rPr>
              <a:t> Конкурсы социальных и культурных проектов на территориях  добычи нефти и газа</a:t>
            </a: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251520" y="764704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Box 1"/>
          <p:cNvSpPr txBox="1"/>
          <p:nvPr/>
        </p:nvSpPr>
        <p:spPr>
          <a:xfrm>
            <a:off x="7020272" y="3212976"/>
            <a:ext cx="77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1320</a:t>
            </a:r>
            <a:endParaRPr lang="ru-RU" sz="1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9" descr="perm-fl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100" y="44450"/>
            <a:ext cx="5619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3529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solidFill>
                  <a:srgbClr val="0000FF"/>
                </a:solidFill>
              </a:rPr>
              <a:t>Многие социальные технологии и проекты, зародившиеся в Пермском крае, </a:t>
            </a:r>
          </a:p>
          <a:p>
            <a:r>
              <a:rPr lang="ru-RU" sz="1500" b="1" dirty="0" smtClean="0">
                <a:solidFill>
                  <a:srgbClr val="0000FF"/>
                </a:solidFill>
              </a:rPr>
              <a:t> взяты на вооружение предприятиями других регионов Российской Федерации</a:t>
            </a:r>
            <a:endParaRPr lang="ru-RU" sz="1500" b="1" dirty="0">
              <a:solidFill>
                <a:srgbClr val="0000FF"/>
              </a:solidFill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="" xmlns:p14="http://schemas.microsoft.com/office/powerpoint/2010/main" val="2071318628"/>
              </p:ext>
            </p:extLst>
          </p:nvPr>
        </p:nvGraphicFramePr>
        <p:xfrm>
          <a:off x="164208" y="553998"/>
          <a:ext cx="8821488" cy="5683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Овал 4"/>
          <p:cNvSpPr/>
          <p:nvPr/>
        </p:nvSpPr>
        <p:spPr>
          <a:xfrm>
            <a:off x="683568" y="2852936"/>
            <a:ext cx="2664296" cy="7200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61 учреждение культуры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51520" y="764704"/>
            <a:ext cx="83534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0" y="5733256"/>
            <a:ext cx="2771800" cy="7920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142 объекта инфраструктуры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563888" y="2348880"/>
            <a:ext cx="2664296" cy="7200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34 больницы и поликлиники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156176" y="3140968"/>
            <a:ext cx="2880320" cy="7200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36 спортивных объектов 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263680" y="5805264"/>
            <a:ext cx="2880320" cy="7200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100 школ и детских садов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3135313"/>
            <a:ext cx="9107488" cy="585787"/>
          </a:xfrm>
          <a:prstGeom prst="rect">
            <a:avLst/>
          </a:prstGeom>
          <a:gradFill rotWithShape="1">
            <a:gsLst>
              <a:gs pos="0">
                <a:srgbClr val="FFFFFF">
                  <a:alpha val="30000"/>
                </a:srgbClr>
              </a:gs>
              <a:gs pos="50000">
                <a:srgbClr val="FFFFFF">
                  <a:gamma/>
                  <a:shade val="85882"/>
                  <a:invGamma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СПАСИБО ЗА ВНИМАНИЕ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Палитра">
  <a:themeElements>
    <a:clrScheme name="5_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5_Палитр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Палитра">
  <a:themeElements>
    <a:clrScheme name="12_Палитра 6">
      <a:dk1>
        <a:srgbClr val="000000"/>
      </a:dk1>
      <a:lt1>
        <a:srgbClr val="FFFFFF"/>
      </a:lt1>
      <a:dk2>
        <a:srgbClr val="6A4076"/>
      </a:dk2>
      <a:lt2>
        <a:srgbClr val="969696"/>
      </a:lt2>
      <a:accent1>
        <a:srgbClr val="DBA9C2"/>
      </a:accent1>
      <a:accent2>
        <a:srgbClr val="E1BF91"/>
      </a:accent2>
      <a:accent3>
        <a:srgbClr val="FFFFFF"/>
      </a:accent3>
      <a:accent4>
        <a:srgbClr val="000000"/>
      </a:accent4>
      <a:accent5>
        <a:srgbClr val="EAD1DD"/>
      </a:accent5>
      <a:accent6>
        <a:srgbClr val="CCAD83"/>
      </a:accent6>
      <a:hlink>
        <a:srgbClr val="B3CE82"/>
      </a:hlink>
      <a:folHlink>
        <a:srgbClr val="B8AD48"/>
      </a:folHlink>
    </a:clrScheme>
    <a:fontScheme name="12_Палитра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_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формление по умолчанию">
  <a:themeElements>
    <a:clrScheme name="3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Палитра">
  <a:themeElements>
    <a:clrScheme name="7_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7_Палитр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2_Палитра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6722</TotalTime>
  <Words>552</Words>
  <Application>Microsoft Office PowerPoint</Application>
  <PresentationFormat>Экран (4:3)</PresentationFormat>
  <Paragraphs>110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1_Оформление по умолчанию</vt:lpstr>
      <vt:lpstr>5_Палитра</vt:lpstr>
      <vt:lpstr>12_Палитра</vt:lpstr>
      <vt:lpstr>3_Оформление по умолчанию</vt:lpstr>
      <vt:lpstr>7_Палитра</vt:lpstr>
      <vt:lpstr>Слайд 1</vt:lpstr>
      <vt:lpstr>Слайд 2</vt:lpstr>
      <vt:lpstr>Слайд 3</vt:lpstr>
      <vt:lpstr>Слайд 4</vt:lpstr>
      <vt:lpstr>Слайд 5</vt:lpstr>
      <vt:lpstr> СОЦИАЛЬНОЕ ИНВЕСТИРОВАНИЕ</vt:lpstr>
      <vt:lpstr>Слайд 7</vt:lpstr>
      <vt:lpstr>Слайд 8</vt:lpstr>
      <vt:lpstr>Слайд 9</vt:lpstr>
      <vt:lpstr>Слайд 10</vt:lpstr>
      <vt:lpstr>Слайд 11</vt:lpstr>
    </vt:vector>
  </TitlesOfParts>
  <Company>оепкы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kuchersky</dc:creator>
  <cp:lastModifiedBy>KuzhelnayaMYU</cp:lastModifiedBy>
  <cp:revision>389</cp:revision>
  <cp:lastPrinted>2014-08-20T09:28:16Z</cp:lastPrinted>
  <dcterms:created xsi:type="dcterms:W3CDTF">2011-01-20T05:19:37Z</dcterms:created>
  <dcterms:modified xsi:type="dcterms:W3CDTF">2014-10-30T06:43:33Z</dcterms:modified>
</cp:coreProperties>
</file>