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3"/>
  </p:notesMasterIdLst>
  <p:handoutMasterIdLst>
    <p:handoutMasterId r:id="rId14"/>
  </p:handoutMasterIdLst>
  <p:sldIdLst>
    <p:sldId id="258" r:id="rId2"/>
    <p:sldId id="286" r:id="rId3"/>
    <p:sldId id="285" r:id="rId4"/>
    <p:sldId id="294" r:id="rId5"/>
    <p:sldId id="287" r:id="rId6"/>
    <p:sldId id="288" r:id="rId7"/>
    <p:sldId id="289" r:id="rId8"/>
    <p:sldId id="290" r:id="rId9"/>
    <p:sldId id="291" r:id="rId10"/>
    <p:sldId id="293" r:id="rId11"/>
    <p:sldId id="292" r:id="rId12"/>
  </p:sldIdLst>
  <p:sldSz cx="9144000" cy="6858000" type="screen4x3"/>
  <p:notesSz cx="6797675" cy="9874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FF3300"/>
    <a:srgbClr val="FFFF99"/>
    <a:srgbClr val="CCECFF"/>
    <a:srgbClr val="FFCCFF"/>
    <a:srgbClr val="D5DAFB"/>
    <a:srgbClr val="00FFFF"/>
    <a:srgbClr val="CC3300"/>
    <a:srgbClr val="E6FA2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41" autoAdjust="0"/>
    <p:restoredTop sz="98526" autoAdjust="0"/>
  </p:normalViewPr>
  <p:slideViewPr>
    <p:cSldViewPr>
      <p:cViewPr varScale="1">
        <p:scale>
          <a:sx n="84" d="100"/>
          <a:sy n="84" d="100"/>
        </p:scale>
        <p:origin x="-50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2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C49A098D-E90A-49ED-9265-5321D099E0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5651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6400" cy="493713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3713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>
              <a:defRPr sz="1200"/>
            </a:lvl1pPr>
          </a:lstStyle>
          <a:p>
            <a:pPr>
              <a:defRPr/>
            </a:pPr>
            <a:fld id="{47E87470-9286-4D2F-894D-D9DE65044D23}" type="datetimeFigureOut">
              <a:rPr lang="ru-RU"/>
              <a:pPr>
                <a:defRPr/>
              </a:pPr>
              <a:t>16.10.14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0" tIns="45710" rIns="91420" bIns="4571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691064"/>
            <a:ext cx="5438775" cy="4443412"/>
          </a:xfrm>
          <a:prstGeom prst="rect">
            <a:avLst/>
          </a:prstGeom>
        </p:spPr>
        <p:txBody>
          <a:bodyPr vert="horz" lIns="91420" tIns="45710" rIns="91420" bIns="4571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8952"/>
            <a:ext cx="2946400" cy="493713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952"/>
            <a:ext cx="2946400" cy="493713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/>
            </a:lvl1pPr>
          </a:lstStyle>
          <a:p>
            <a:pPr>
              <a:defRPr/>
            </a:pPr>
            <a:fld id="{C4D583A2-27A4-454F-AF0A-5F3BDA860D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2521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D583A2-27A4-454F-AF0A-5F3BDA860D88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762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175" y="0"/>
            <a:ext cx="9147175" cy="6867525"/>
            <a:chOff x="-2" y="0"/>
            <a:chExt cx="5762" cy="4326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-2" y="0"/>
              <a:ext cx="5712" cy="4326"/>
              <a:chOff x="-2" y="0"/>
              <a:chExt cx="5712" cy="4326"/>
            </a:xfrm>
          </p:grpSpPr>
          <p:sp>
            <p:nvSpPr>
              <p:cNvPr id="8" name="Rectangle 4"/>
              <p:cNvSpPr>
                <a:spLocks noChangeArrowheads="1"/>
              </p:cNvSpPr>
              <p:nvPr/>
            </p:nvSpPr>
            <p:spPr bwMode="auto">
              <a:xfrm>
                <a:off x="-2" y="0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1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2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Rectangle 9"/>
              <p:cNvSpPr>
                <a:spLocks noChangeArrowheads="1"/>
              </p:cNvSpPr>
              <p:nvPr/>
            </p:nvSpPr>
            <p:spPr bwMode="auto">
              <a:xfrm>
                <a:off x="4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Rectangle 10"/>
              <p:cNvSpPr>
                <a:spLocks noChangeArrowheads="1"/>
              </p:cNvSpPr>
              <p:nvPr/>
            </p:nvSpPr>
            <p:spPr bwMode="auto">
              <a:xfrm>
                <a:off x="5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Rectangle 11"/>
              <p:cNvSpPr>
                <a:spLocks noChangeArrowheads="1"/>
              </p:cNvSpPr>
              <p:nvPr/>
            </p:nvSpPr>
            <p:spPr bwMode="auto">
              <a:xfrm>
                <a:off x="6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Rectangle 12"/>
              <p:cNvSpPr>
                <a:spLocks noChangeArrowheads="1"/>
              </p:cNvSpPr>
              <p:nvPr/>
            </p:nvSpPr>
            <p:spPr bwMode="auto">
              <a:xfrm>
                <a:off x="7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Rectangle 13"/>
              <p:cNvSpPr>
                <a:spLocks noChangeArrowheads="1"/>
              </p:cNvSpPr>
              <p:nvPr/>
            </p:nvSpPr>
            <p:spPr bwMode="auto">
              <a:xfrm>
                <a:off x="8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Rectangle 14"/>
              <p:cNvSpPr>
                <a:spLocks noChangeArrowheads="1"/>
              </p:cNvSpPr>
              <p:nvPr/>
            </p:nvSpPr>
            <p:spPr bwMode="auto">
              <a:xfrm>
                <a:off x="9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Rectangle 15"/>
              <p:cNvSpPr>
                <a:spLocks noChangeArrowheads="1"/>
              </p:cNvSpPr>
              <p:nvPr/>
            </p:nvSpPr>
            <p:spPr bwMode="auto">
              <a:xfrm>
                <a:off x="10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Rectangle 16"/>
              <p:cNvSpPr>
                <a:spLocks noChangeArrowheads="1"/>
              </p:cNvSpPr>
              <p:nvPr/>
            </p:nvSpPr>
            <p:spPr bwMode="auto">
              <a:xfrm>
                <a:off x="11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Rectangle 17"/>
              <p:cNvSpPr>
                <a:spLocks noChangeArrowheads="1"/>
              </p:cNvSpPr>
              <p:nvPr/>
            </p:nvSpPr>
            <p:spPr bwMode="auto">
              <a:xfrm>
                <a:off x="12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Rectangle 18"/>
              <p:cNvSpPr>
                <a:spLocks noChangeArrowheads="1"/>
              </p:cNvSpPr>
              <p:nvPr/>
            </p:nvSpPr>
            <p:spPr bwMode="auto">
              <a:xfrm>
                <a:off x="13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Rectangle 19"/>
              <p:cNvSpPr>
                <a:spLocks noChangeArrowheads="1"/>
              </p:cNvSpPr>
              <p:nvPr/>
            </p:nvSpPr>
            <p:spPr bwMode="auto">
              <a:xfrm>
                <a:off x="14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Rectangle 20"/>
              <p:cNvSpPr>
                <a:spLocks noChangeArrowheads="1"/>
              </p:cNvSpPr>
              <p:nvPr/>
            </p:nvSpPr>
            <p:spPr bwMode="auto">
              <a:xfrm>
                <a:off x="15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Rectangle 21"/>
              <p:cNvSpPr>
                <a:spLocks noChangeArrowheads="1"/>
              </p:cNvSpPr>
              <p:nvPr/>
            </p:nvSpPr>
            <p:spPr bwMode="auto">
              <a:xfrm>
                <a:off x="16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Rectangle 22"/>
              <p:cNvSpPr>
                <a:spLocks noChangeArrowheads="1"/>
              </p:cNvSpPr>
              <p:nvPr/>
            </p:nvSpPr>
            <p:spPr bwMode="auto">
              <a:xfrm>
                <a:off x="17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Rectangle 23"/>
              <p:cNvSpPr>
                <a:spLocks noChangeArrowheads="1"/>
              </p:cNvSpPr>
              <p:nvPr/>
            </p:nvSpPr>
            <p:spPr bwMode="auto">
              <a:xfrm>
                <a:off x="18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Rectangle 24"/>
              <p:cNvSpPr>
                <a:spLocks noChangeArrowheads="1"/>
              </p:cNvSpPr>
              <p:nvPr/>
            </p:nvSpPr>
            <p:spPr bwMode="auto">
              <a:xfrm>
                <a:off x="19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Rectangle 25"/>
              <p:cNvSpPr>
                <a:spLocks noChangeArrowheads="1"/>
              </p:cNvSpPr>
              <p:nvPr/>
            </p:nvSpPr>
            <p:spPr bwMode="auto">
              <a:xfrm>
                <a:off x="20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Rectangle 26"/>
              <p:cNvSpPr>
                <a:spLocks noChangeArrowheads="1"/>
              </p:cNvSpPr>
              <p:nvPr/>
            </p:nvSpPr>
            <p:spPr bwMode="auto">
              <a:xfrm>
                <a:off x="21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Rectangle 27"/>
              <p:cNvSpPr>
                <a:spLocks noChangeArrowheads="1"/>
              </p:cNvSpPr>
              <p:nvPr/>
            </p:nvSpPr>
            <p:spPr bwMode="auto">
              <a:xfrm>
                <a:off x="22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Rectangle 28"/>
              <p:cNvSpPr>
                <a:spLocks noChangeArrowheads="1"/>
              </p:cNvSpPr>
              <p:nvPr/>
            </p:nvSpPr>
            <p:spPr bwMode="auto">
              <a:xfrm>
                <a:off x="23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Rectangle 29"/>
              <p:cNvSpPr>
                <a:spLocks noChangeArrowheads="1"/>
              </p:cNvSpPr>
              <p:nvPr/>
            </p:nvSpPr>
            <p:spPr bwMode="auto">
              <a:xfrm>
                <a:off x="23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Rectangle 30"/>
              <p:cNvSpPr>
                <a:spLocks noChangeArrowheads="1"/>
              </p:cNvSpPr>
              <p:nvPr/>
            </p:nvSpPr>
            <p:spPr bwMode="auto">
              <a:xfrm>
                <a:off x="24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Rectangle 31"/>
              <p:cNvSpPr>
                <a:spLocks noChangeArrowheads="1"/>
              </p:cNvSpPr>
              <p:nvPr/>
            </p:nvSpPr>
            <p:spPr bwMode="auto">
              <a:xfrm>
                <a:off x="25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Rectangle 32"/>
              <p:cNvSpPr>
                <a:spLocks noChangeArrowheads="1"/>
              </p:cNvSpPr>
              <p:nvPr/>
            </p:nvSpPr>
            <p:spPr bwMode="auto">
              <a:xfrm>
                <a:off x="26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Rectangle 33"/>
              <p:cNvSpPr>
                <a:spLocks noChangeArrowheads="1"/>
              </p:cNvSpPr>
              <p:nvPr/>
            </p:nvSpPr>
            <p:spPr bwMode="auto">
              <a:xfrm>
                <a:off x="27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Rectangle 34"/>
              <p:cNvSpPr>
                <a:spLocks noChangeArrowheads="1"/>
              </p:cNvSpPr>
              <p:nvPr/>
            </p:nvSpPr>
            <p:spPr bwMode="auto">
              <a:xfrm>
                <a:off x="28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Rectangle 35"/>
              <p:cNvSpPr>
                <a:spLocks noChangeArrowheads="1"/>
              </p:cNvSpPr>
              <p:nvPr/>
            </p:nvSpPr>
            <p:spPr bwMode="auto">
              <a:xfrm>
                <a:off x="29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Rectangle 36"/>
              <p:cNvSpPr>
                <a:spLocks noChangeArrowheads="1"/>
              </p:cNvSpPr>
              <p:nvPr/>
            </p:nvSpPr>
            <p:spPr bwMode="auto">
              <a:xfrm>
                <a:off x="30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Rectangle 37"/>
              <p:cNvSpPr>
                <a:spLocks noChangeArrowheads="1"/>
              </p:cNvSpPr>
              <p:nvPr/>
            </p:nvSpPr>
            <p:spPr bwMode="auto">
              <a:xfrm>
                <a:off x="31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Rectangle 38"/>
              <p:cNvSpPr>
                <a:spLocks noChangeArrowheads="1"/>
              </p:cNvSpPr>
              <p:nvPr/>
            </p:nvSpPr>
            <p:spPr bwMode="auto">
              <a:xfrm>
                <a:off x="32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Rectangle 39"/>
              <p:cNvSpPr>
                <a:spLocks noChangeArrowheads="1"/>
              </p:cNvSpPr>
              <p:nvPr/>
            </p:nvSpPr>
            <p:spPr bwMode="auto">
              <a:xfrm>
                <a:off x="33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Rectangle 40"/>
              <p:cNvSpPr>
                <a:spLocks noChangeArrowheads="1"/>
              </p:cNvSpPr>
              <p:nvPr/>
            </p:nvSpPr>
            <p:spPr bwMode="auto">
              <a:xfrm>
                <a:off x="34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Rectangle 41"/>
              <p:cNvSpPr>
                <a:spLocks noChangeArrowheads="1"/>
              </p:cNvSpPr>
              <p:nvPr/>
            </p:nvSpPr>
            <p:spPr bwMode="auto">
              <a:xfrm>
                <a:off x="35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Rectangle 42"/>
              <p:cNvSpPr>
                <a:spLocks noChangeArrowheads="1"/>
              </p:cNvSpPr>
              <p:nvPr/>
            </p:nvSpPr>
            <p:spPr bwMode="auto">
              <a:xfrm>
                <a:off x="36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Rectangle 43"/>
              <p:cNvSpPr>
                <a:spLocks noChangeArrowheads="1"/>
              </p:cNvSpPr>
              <p:nvPr/>
            </p:nvSpPr>
            <p:spPr bwMode="auto">
              <a:xfrm>
                <a:off x="37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Rectangle 44"/>
              <p:cNvSpPr>
                <a:spLocks noChangeArrowheads="1"/>
              </p:cNvSpPr>
              <p:nvPr/>
            </p:nvSpPr>
            <p:spPr bwMode="auto">
              <a:xfrm>
                <a:off x="38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" name="Rectangle 45"/>
              <p:cNvSpPr>
                <a:spLocks noChangeArrowheads="1"/>
              </p:cNvSpPr>
              <p:nvPr/>
            </p:nvSpPr>
            <p:spPr bwMode="auto">
              <a:xfrm>
                <a:off x="39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Rectangle 46"/>
              <p:cNvSpPr>
                <a:spLocks noChangeArrowheads="1"/>
              </p:cNvSpPr>
              <p:nvPr/>
            </p:nvSpPr>
            <p:spPr bwMode="auto">
              <a:xfrm>
                <a:off x="40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" name="Rectangle 47"/>
              <p:cNvSpPr>
                <a:spLocks noChangeArrowheads="1"/>
              </p:cNvSpPr>
              <p:nvPr/>
            </p:nvSpPr>
            <p:spPr bwMode="auto">
              <a:xfrm>
                <a:off x="41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Rectangle 48"/>
              <p:cNvSpPr>
                <a:spLocks noChangeArrowheads="1"/>
              </p:cNvSpPr>
              <p:nvPr/>
            </p:nvSpPr>
            <p:spPr bwMode="auto">
              <a:xfrm>
                <a:off x="42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3" name="Rectangle 49"/>
              <p:cNvSpPr>
                <a:spLocks noChangeArrowheads="1"/>
              </p:cNvSpPr>
              <p:nvPr/>
            </p:nvSpPr>
            <p:spPr bwMode="auto">
              <a:xfrm>
                <a:off x="43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Rectangle 50"/>
              <p:cNvSpPr>
                <a:spLocks noChangeArrowheads="1"/>
              </p:cNvSpPr>
              <p:nvPr/>
            </p:nvSpPr>
            <p:spPr bwMode="auto">
              <a:xfrm>
                <a:off x="44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Rectangle 51"/>
              <p:cNvSpPr>
                <a:spLocks noChangeArrowheads="1"/>
              </p:cNvSpPr>
              <p:nvPr/>
            </p:nvSpPr>
            <p:spPr bwMode="auto">
              <a:xfrm>
                <a:off x="45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Rectangle 52"/>
              <p:cNvSpPr>
                <a:spLocks noChangeArrowheads="1"/>
              </p:cNvSpPr>
              <p:nvPr/>
            </p:nvSpPr>
            <p:spPr bwMode="auto">
              <a:xfrm>
                <a:off x="46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7" name="Rectangle 53"/>
              <p:cNvSpPr>
                <a:spLocks noChangeArrowheads="1"/>
              </p:cNvSpPr>
              <p:nvPr/>
            </p:nvSpPr>
            <p:spPr bwMode="auto">
              <a:xfrm>
                <a:off x="47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8" name="Rectangle 54"/>
              <p:cNvSpPr>
                <a:spLocks noChangeArrowheads="1"/>
              </p:cNvSpPr>
              <p:nvPr/>
            </p:nvSpPr>
            <p:spPr bwMode="auto">
              <a:xfrm>
                <a:off x="47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" name="Rectangle 55"/>
              <p:cNvSpPr>
                <a:spLocks noChangeArrowheads="1"/>
              </p:cNvSpPr>
              <p:nvPr/>
            </p:nvSpPr>
            <p:spPr bwMode="auto">
              <a:xfrm>
                <a:off x="48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Rectangle 56"/>
              <p:cNvSpPr>
                <a:spLocks noChangeArrowheads="1"/>
              </p:cNvSpPr>
              <p:nvPr/>
            </p:nvSpPr>
            <p:spPr bwMode="auto">
              <a:xfrm>
                <a:off x="49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Rectangle 57"/>
              <p:cNvSpPr>
                <a:spLocks noChangeArrowheads="1"/>
              </p:cNvSpPr>
              <p:nvPr/>
            </p:nvSpPr>
            <p:spPr bwMode="auto">
              <a:xfrm>
                <a:off x="50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Rectangle 58"/>
              <p:cNvSpPr>
                <a:spLocks noChangeArrowheads="1"/>
              </p:cNvSpPr>
              <p:nvPr/>
            </p:nvSpPr>
            <p:spPr bwMode="auto">
              <a:xfrm>
                <a:off x="51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Rectangle 59"/>
              <p:cNvSpPr>
                <a:spLocks noChangeArrowheads="1"/>
              </p:cNvSpPr>
              <p:nvPr/>
            </p:nvSpPr>
            <p:spPr bwMode="auto">
              <a:xfrm>
                <a:off x="52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Rectangle 60"/>
              <p:cNvSpPr>
                <a:spLocks noChangeArrowheads="1"/>
              </p:cNvSpPr>
              <p:nvPr/>
            </p:nvSpPr>
            <p:spPr bwMode="auto">
              <a:xfrm>
                <a:off x="53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5" name="Rectangle 61"/>
              <p:cNvSpPr>
                <a:spLocks noChangeArrowheads="1"/>
              </p:cNvSpPr>
              <p:nvPr/>
            </p:nvSpPr>
            <p:spPr bwMode="auto">
              <a:xfrm>
                <a:off x="54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Rectangle 62"/>
              <p:cNvSpPr>
                <a:spLocks noChangeArrowheads="1"/>
              </p:cNvSpPr>
              <p:nvPr/>
            </p:nvSpPr>
            <p:spPr bwMode="auto">
              <a:xfrm>
                <a:off x="55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Rectangle 63"/>
              <p:cNvSpPr>
                <a:spLocks noChangeArrowheads="1"/>
              </p:cNvSpPr>
              <p:nvPr/>
            </p:nvSpPr>
            <p:spPr bwMode="auto">
              <a:xfrm>
                <a:off x="56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Rectangle 64"/>
            <p:cNvSpPr>
              <a:spLocks noChangeArrowheads="1"/>
            </p:cNvSpPr>
            <p:nvPr userDrawn="1"/>
          </p:nvSpPr>
          <p:spPr bwMode="auto">
            <a:xfrm>
              <a:off x="429" y="0"/>
              <a:ext cx="5331" cy="432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Rectangle 65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321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8" name="Rectangle 66"/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/>
          </a:p>
        </p:txBody>
      </p:sp>
      <p:sp>
        <p:nvSpPr>
          <p:cNvPr id="47171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766888"/>
            <a:ext cx="7678737" cy="762000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7172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06BD9-3137-43F4-B8EE-C196C8E4E2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71FBA-BD20-488D-BEAB-D579F7E838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96973-47F0-4A29-BB7E-686E4BAB51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B921F-E0A4-4776-B664-FC7300C0FF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4CBA2-6215-403E-847A-6CB19C4258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66C209-998F-4893-A9B1-2949B8E4A7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E88B5-F2AE-4BCA-BDC9-432E38386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1B991B-D5E6-4383-8BA2-76E9C189E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1CA01-FF40-4307-B00C-676B31E9B7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E4783-4997-468E-8C1B-E6B94AFC3F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94525" y="192088"/>
            <a:ext cx="2039938" cy="59039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71538" y="192088"/>
            <a:ext cx="5970587" cy="59039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236A4-17CA-4A93-9151-A239A00CEC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912813" y="1905000"/>
            <a:ext cx="8110537" cy="4191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9EEA2-D3D0-4103-9C8B-26ACB838F7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47175" cy="6867525"/>
            <a:chOff x="0" y="0"/>
            <a:chExt cx="5762" cy="4326"/>
          </a:xfrm>
        </p:grpSpPr>
        <p:sp>
          <p:nvSpPr>
            <p:cNvPr id="46083" name="Rectangle 3"/>
            <p:cNvSpPr>
              <a:spLocks noChangeArrowheads="1"/>
            </p:cNvSpPr>
            <p:nvPr userDrawn="1"/>
          </p:nvSpPr>
          <p:spPr bwMode="hidden">
            <a:xfrm>
              <a:off x="0" y="0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84" name="Rectangle 4"/>
            <p:cNvSpPr>
              <a:spLocks noChangeArrowheads="1"/>
            </p:cNvSpPr>
            <p:nvPr userDrawn="1"/>
          </p:nvSpPr>
          <p:spPr bwMode="hidden">
            <a:xfrm>
              <a:off x="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85" name="Rectangle 5"/>
            <p:cNvSpPr>
              <a:spLocks noChangeArrowheads="1"/>
            </p:cNvSpPr>
            <p:nvPr userDrawn="1"/>
          </p:nvSpPr>
          <p:spPr bwMode="hidden">
            <a:xfrm>
              <a:off x="1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86" name="Rectangle 6"/>
            <p:cNvSpPr>
              <a:spLocks noChangeArrowheads="1"/>
            </p:cNvSpPr>
            <p:nvPr userDrawn="1"/>
          </p:nvSpPr>
          <p:spPr bwMode="hidden">
            <a:xfrm>
              <a:off x="2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87" name="Rectangle 7"/>
            <p:cNvSpPr>
              <a:spLocks noChangeArrowheads="1"/>
            </p:cNvSpPr>
            <p:nvPr userDrawn="1"/>
          </p:nvSpPr>
          <p:spPr bwMode="hidden">
            <a:xfrm>
              <a:off x="3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88" name="Rectangle 8"/>
            <p:cNvSpPr>
              <a:spLocks noChangeArrowheads="1"/>
            </p:cNvSpPr>
            <p:nvPr userDrawn="1"/>
          </p:nvSpPr>
          <p:spPr bwMode="hidden">
            <a:xfrm>
              <a:off x="4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89" name="Rectangle 9"/>
            <p:cNvSpPr>
              <a:spLocks noChangeArrowheads="1"/>
            </p:cNvSpPr>
            <p:nvPr userDrawn="1"/>
          </p:nvSpPr>
          <p:spPr bwMode="hidden">
            <a:xfrm>
              <a:off x="5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0" name="Rectangle 10"/>
            <p:cNvSpPr>
              <a:spLocks noChangeArrowheads="1"/>
            </p:cNvSpPr>
            <p:nvPr userDrawn="1"/>
          </p:nvSpPr>
          <p:spPr bwMode="hidden">
            <a:xfrm>
              <a:off x="6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1" name="Rectangle 11"/>
            <p:cNvSpPr>
              <a:spLocks noChangeArrowheads="1"/>
            </p:cNvSpPr>
            <p:nvPr userDrawn="1"/>
          </p:nvSpPr>
          <p:spPr bwMode="hidden">
            <a:xfrm>
              <a:off x="7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2" name="Rectangle 12"/>
            <p:cNvSpPr>
              <a:spLocks noChangeArrowheads="1"/>
            </p:cNvSpPr>
            <p:nvPr userDrawn="1"/>
          </p:nvSpPr>
          <p:spPr bwMode="hidden">
            <a:xfrm>
              <a:off x="8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3" name="Rectangle 13"/>
            <p:cNvSpPr>
              <a:spLocks noChangeArrowheads="1"/>
            </p:cNvSpPr>
            <p:nvPr userDrawn="1"/>
          </p:nvSpPr>
          <p:spPr bwMode="hidden">
            <a:xfrm>
              <a:off x="96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4" name="Rectangle 14"/>
            <p:cNvSpPr>
              <a:spLocks noChangeArrowheads="1"/>
            </p:cNvSpPr>
            <p:nvPr userDrawn="1"/>
          </p:nvSpPr>
          <p:spPr bwMode="hidden">
            <a:xfrm>
              <a:off x="105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5" name="Rectangle 15"/>
            <p:cNvSpPr>
              <a:spLocks noChangeArrowheads="1"/>
            </p:cNvSpPr>
            <p:nvPr userDrawn="1"/>
          </p:nvSpPr>
          <p:spPr bwMode="hidden">
            <a:xfrm>
              <a:off x="115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6" name="Rectangle 16"/>
            <p:cNvSpPr>
              <a:spLocks noChangeArrowheads="1"/>
            </p:cNvSpPr>
            <p:nvPr userDrawn="1"/>
          </p:nvSpPr>
          <p:spPr bwMode="hidden">
            <a:xfrm>
              <a:off x="124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7" name="Rectangle 17"/>
            <p:cNvSpPr>
              <a:spLocks noChangeArrowheads="1"/>
            </p:cNvSpPr>
            <p:nvPr userDrawn="1"/>
          </p:nvSpPr>
          <p:spPr bwMode="hidden">
            <a:xfrm>
              <a:off x="134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8" name="Rectangle 18"/>
            <p:cNvSpPr>
              <a:spLocks noChangeArrowheads="1"/>
            </p:cNvSpPr>
            <p:nvPr userDrawn="1"/>
          </p:nvSpPr>
          <p:spPr bwMode="hidden">
            <a:xfrm>
              <a:off x="144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099" name="Rectangle 19"/>
            <p:cNvSpPr>
              <a:spLocks noChangeArrowheads="1"/>
            </p:cNvSpPr>
            <p:nvPr userDrawn="1"/>
          </p:nvSpPr>
          <p:spPr bwMode="hidden">
            <a:xfrm>
              <a:off x="153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0" name="Rectangle 20"/>
            <p:cNvSpPr>
              <a:spLocks noChangeArrowheads="1"/>
            </p:cNvSpPr>
            <p:nvPr userDrawn="1"/>
          </p:nvSpPr>
          <p:spPr bwMode="hidden">
            <a:xfrm>
              <a:off x="163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1" name="Rectangle 21"/>
            <p:cNvSpPr>
              <a:spLocks noChangeArrowheads="1"/>
            </p:cNvSpPr>
            <p:nvPr userDrawn="1"/>
          </p:nvSpPr>
          <p:spPr bwMode="hidden">
            <a:xfrm>
              <a:off x="172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2" name="Rectangle 22"/>
            <p:cNvSpPr>
              <a:spLocks noChangeArrowheads="1"/>
            </p:cNvSpPr>
            <p:nvPr userDrawn="1"/>
          </p:nvSpPr>
          <p:spPr bwMode="hidden">
            <a:xfrm>
              <a:off x="182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3" name="Rectangle 23"/>
            <p:cNvSpPr>
              <a:spLocks noChangeArrowheads="1"/>
            </p:cNvSpPr>
            <p:nvPr userDrawn="1"/>
          </p:nvSpPr>
          <p:spPr bwMode="hidden">
            <a:xfrm>
              <a:off x="192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4" name="Rectangle 24"/>
            <p:cNvSpPr>
              <a:spLocks noChangeArrowheads="1"/>
            </p:cNvSpPr>
            <p:nvPr userDrawn="1"/>
          </p:nvSpPr>
          <p:spPr bwMode="hidden">
            <a:xfrm>
              <a:off x="201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5" name="Rectangle 25"/>
            <p:cNvSpPr>
              <a:spLocks noChangeArrowheads="1"/>
            </p:cNvSpPr>
            <p:nvPr userDrawn="1"/>
          </p:nvSpPr>
          <p:spPr bwMode="hidden">
            <a:xfrm>
              <a:off x="211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6" name="Rectangle 26"/>
            <p:cNvSpPr>
              <a:spLocks noChangeArrowheads="1"/>
            </p:cNvSpPr>
            <p:nvPr userDrawn="1"/>
          </p:nvSpPr>
          <p:spPr bwMode="hidden">
            <a:xfrm>
              <a:off x="220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7" name="Rectangle 27"/>
            <p:cNvSpPr>
              <a:spLocks noChangeArrowheads="1"/>
            </p:cNvSpPr>
            <p:nvPr userDrawn="1"/>
          </p:nvSpPr>
          <p:spPr bwMode="hidden">
            <a:xfrm>
              <a:off x="230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8" name="Rectangle 28"/>
            <p:cNvSpPr>
              <a:spLocks noChangeArrowheads="1"/>
            </p:cNvSpPr>
            <p:nvPr userDrawn="1"/>
          </p:nvSpPr>
          <p:spPr bwMode="hidden">
            <a:xfrm>
              <a:off x="240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09" name="Rectangle 29"/>
            <p:cNvSpPr>
              <a:spLocks noChangeArrowheads="1"/>
            </p:cNvSpPr>
            <p:nvPr userDrawn="1"/>
          </p:nvSpPr>
          <p:spPr bwMode="hidden">
            <a:xfrm>
              <a:off x="24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0" name="Rectangle 30"/>
            <p:cNvSpPr>
              <a:spLocks noChangeArrowheads="1"/>
            </p:cNvSpPr>
            <p:nvPr userDrawn="1"/>
          </p:nvSpPr>
          <p:spPr bwMode="hidden">
            <a:xfrm>
              <a:off x="25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1" name="Rectangle 31"/>
            <p:cNvSpPr>
              <a:spLocks noChangeArrowheads="1"/>
            </p:cNvSpPr>
            <p:nvPr userDrawn="1"/>
          </p:nvSpPr>
          <p:spPr bwMode="hidden">
            <a:xfrm>
              <a:off x="26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2" name="Rectangle 32"/>
            <p:cNvSpPr>
              <a:spLocks noChangeArrowheads="1"/>
            </p:cNvSpPr>
            <p:nvPr userDrawn="1"/>
          </p:nvSpPr>
          <p:spPr bwMode="hidden">
            <a:xfrm>
              <a:off x="27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3" name="Rectangle 33"/>
            <p:cNvSpPr>
              <a:spLocks noChangeArrowheads="1"/>
            </p:cNvSpPr>
            <p:nvPr userDrawn="1"/>
          </p:nvSpPr>
          <p:spPr bwMode="hidden">
            <a:xfrm>
              <a:off x="28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4" name="Rectangle 34"/>
            <p:cNvSpPr>
              <a:spLocks noChangeArrowheads="1"/>
            </p:cNvSpPr>
            <p:nvPr userDrawn="1"/>
          </p:nvSpPr>
          <p:spPr bwMode="hidden">
            <a:xfrm>
              <a:off x="29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5" name="Rectangle 35"/>
            <p:cNvSpPr>
              <a:spLocks noChangeArrowheads="1"/>
            </p:cNvSpPr>
            <p:nvPr userDrawn="1"/>
          </p:nvSpPr>
          <p:spPr bwMode="hidden">
            <a:xfrm>
              <a:off x="30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6" name="Rectangle 36"/>
            <p:cNvSpPr>
              <a:spLocks noChangeArrowheads="1"/>
            </p:cNvSpPr>
            <p:nvPr userDrawn="1"/>
          </p:nvSpPr>
          <p:spPr bwMode="hidden">
            <a:xfrm>
              <a:off x="31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7" name="Rectangle 37"/>
            <p:cNvSpPr>
              <a:spLocks noChangeArrowheads="1"/>
            </p:cNvSpPr>
            <p:nvPr userDrawn="1"/>
          </p:nvSpPr>
          <p:spPr bwMode="hidden">
            <a:xfrm>
              <a:off x="32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8" name="Rectangle 38"/>
            <p:cNvSpPr>
              <a:spLocks noChangeArrowheads="1"/>
            </p:cNvSpPr>
            <p:nvPr userDrawn="1"/>
          </p:nvSpPr>
          <p:spPr bwMode="hidden">
            <a:xfrm>
              <a:off x="336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19" name="Rectangle 39"/>
            <p:cNvSpPr>
              <a:spLocks noChangeArrowheads="1"/>
            </p:cNvSpPr>
            <p:nvPr userDrawn="1"/>
          </p:nvSpPr>
          <p:spPr bwMode="hidden">
            <a:xfrm>
              <a:off x="345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0" name="Rectangle 40"/>
            <p:cNvSpPr>
              <a:spLocks noChangeArrowheads="1"/>
            </p:cNvSpPr>
            <p:nvPr userDrawn="1"/>
          </p:nvSpPr>
          <p:spPr bwMode="hidden">
            <a:xfrm>
              <a:off x="355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1" name="Rectangle 41"/>
            <p:cNvSpPr>
              <a:spLocks noChangeArrowheads="1"/>
            </p:cNvSpPr>
            <p:nvPr userDrawn="1"/>
          </p:nvSpPr>
          <p:spPr bwMode="hidden">
            <a:xfrm>
              <a:off x="364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2" name="Rectangle 42"/>
            <p:cNvSpPr>
              <a:spLocks noChangeArrowheads="1"/>
            </p:cNvSpPr>
            <p:nvPr userDrawn="1"/>
          </p:nvSpPr>
          <p:spPr bwMode="hidden">
            <a:xfrm>
              <a:off x="374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3" name="Rectangle 43"/>
            <p:cNvSpPr>
              <a:spLocks noChangeArrowheads="1"/>
            </p:cNvSpPr>
            <p:nvPr userDrawn="1"/>
          </p:nvSpPr>
          <p:spPr bwMode="hidden">
            <a:xfrm>
              <a:off x="384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4" name="Rectangle 44"/>
            <p:cNvSpPr>
              <a:spLocks noChangeArrowheads="1"/>
            </p:cNvSpPr>
            <p:nvPr userDrawn="1"/>
          </p:nvSpPr>
          <p:spPr bwMode="hidden">
            <a:xfrm>
              <a:off x="393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5" name="Rectangle 45"/>
            <p:cNvSpPr>
              <a:spLocks noChangeArrowheads="1"/>
            </p:cNvSpPr>
            <p:nvPr userDrawn="1"/>
          </p:nvSpPr>
          <p:spPr bwMode="hidden">
            <a:xfrm>
              <a:off x="403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6" name="Rectangle 46"/>
            <p:cNvSpPr>
              <a:spLocks noChangeArrowheads="1"/>
            </p:cNvSpPr>
            <p:nvPr userDrawn="1"/>
          </p:nvSpPr>
          <p:spPr bwMode="hidden">
            <a:xfrm>
              <a:off x="412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7" name="Rectangle 47"/>
            <p:cNvSpPr>
              <a:spLocks noChangeArrowheads="1"/>
            </p:cNvSpPr>
            <p:nvPr userDrawn="1"/>
          </p:nvSpPr>
          <p:spPr bwMode="hidden">
            <a:xfrm>
              <a:off x="422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8" name="Rectangle 48"/>
            <p:cNvSpPr>
              <a:spLocks noChangeArrowheads="1"/>
            </p:cNvSpPr>
            <p:nvPr userDrawn="1"/>
          </p:nvSpPr>
          <p:spPr bwMode="hidden">
            <a:xfrm>
              <a:off x="432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29" name="Rectangle 49"/>
            <p:cNvSpPr>
              <a:spLocks noChangeArrowheads="1"/>
            </p:cNvSpPr>
            <p:nvPr userDrawn="1"/>
          </p:nvSpPr>
          <p:spPr bwMode="hidden">
            <a:xfrm>
              <a:off x="441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0" name="Rectangle 50"/>
            <p:cNvSpPr>
              <a:spLocks noChangeArrowheads="1"/>
            </p:cNvSpPr>
            <p:nvPr userDrawn="1"/>
          </p:nvSpPr>
          <p:spPr bwMode="hidden">
            <a:xfrm>
              <a:off x="451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1" name="Rectangle 51"/>
            <p:cNvSpPr>
              <a:spLocks noChangeArrowheads="1"/>
            </p:cNvSpPr>
            <p:nvPr userDrawn="1"/>
          </p:nvSpPr>
          <p:spPr bwMode="hidden">
            <a:xfrm>
              <a:off x="460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2" name="Rectangle 52"/>
            <p:cNvSpPr>
              <a:spLocks noChangeArrowheads="1"/>
            </p:cNvSpPr>
            <p:nvPr userDrawn="1"/>
          </p:nvSpPr>
          <p:spPr bwMode="hidden">
            <a:xfrm>
              <a:off x="470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3" name="Rectangle 53"/>
            <p:cNvSpPr>
              <a:spLocks noChangeArrowheads="1"/>
            </p:cNvSpPr>
            <p:nvPr userDrawn="1"/>
          </p:nvSpPr>
          <p:spPr bwMode="hidden">
            <a:xfrm>
              <a:off x="480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4" name="Rectangle 54"/>
            <p:cNvSpPr>
              <a:spLocks noChangeArrowheads="1"/>
            </p:cNvSpPr>
            <p:nvPr userDrawn="1"/>
          </p:nvSpPr>
          <p:spPr bwMode="hidden">
            <a:xfrm>
              <a:off x="489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5" name="Rectangle 55"/>
            <p:cNvSpPr>
              <a:spLocks noChangeArrowheads="1"/>
            </p:cNvSpPr>
            <p:nvPr userDrawn="1"/>
          </p:nvSpPr>
          <p:spPr bwMode="hidden">
            <a:xfrm>
              <a:off x="499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6" name="Rectangle 56"/>
            <p:cNvSpPr>
              <a:spLocks noChangeArrowheads="1"/>
            </p:cNvSpPr>
            <p:nvPr userDrawn="1"/>
          </p:nvSpPr>
          <p:spPr bwMode="hidden">
            <a:xfrm>
              <a:off x="508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7" name="Rectangle 57"/>
            <p:cNvSpPr>
              <a:spLocks noChangeArrowheads="1"/>
            </p:cNvSpPr>
            <p:nvPr userDrawn="1"/>
          </p:nvSpPr>
          <p:spPr bwMode="hidden">
            <a:xfrm>
              <a:off x="518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8" name="Rectangle 58"/>
            <p:cNvSpPr>
              <a:spLocks noChangeArrowheads="1"/>
            </p:cNvSpPr>
            <p:nvPr userDrawn="1"/>
          </p:nvSpPr>
          <p:spPr bwMode="hidden">
            <a:xfrm>
              <a:off x="5280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39" name="Rectangle 59"/>
            <p:cNvSpPr>
              <a:spLocks noChangeArrowheads="1"/>
            </p:cNvSpPr>
            <p:nvPr userDrawn="1"/>
          </p:nvSpPr>
          <p:spPr bwMode="hidden">
            <a:xfrm>
              <a:off x="5376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40" name="Rectangle 60"/>
            <p:cNvSpPr>
              <a:spLocks noChangeArrowheads="1"/>
            </p:cNvSpPr>
            <p:nvPr userDrawn="1"/>
          </p:nvSpPr>
          <p:spPr bwMode="hidden">
            <a:xfrm>
              <a:off x="5472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41" name="Rectangle 61"/>
            <p:cNvSpPr>
              <a:spLocks noChangeArrowheads="1"/>
            </p:cNvSpPr>
            <p:nvPr userDrawn="1"/>
          </p:nvSpPr>
          <p:spPr bwMode="hidden">
            <a:xfrm>
              <a:off x="5568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42" name="Rectangle 62"/>
            <p:cNvSpPr>
              <a:spLocks noChangeArrowheads="1"/>
            </p:cNvSpPr>
            <p:nvPr userDrawn="1"/>
          </p:nvSpPr>
          <p:spPr bwMode="hidden">
            <a:xfrm>
              <a:off x="5664" y="6"/>
              <a:ext cx="48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43" name="Rectangle 63"/>
            <p:cNvSpPr>
              <a:spLocks noChangeArrowheads="1"/>
            </p:cNvSpPr>
            <p:nvPr userDrawn="1"/>
          </p:nvSpPr>
          <p:spPr bwMode="hidden">
            <a:xfrm>
              <a:off x="431" y="0"/>
              <a:ext cx="5331" cy="432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144" name="Rectangle 64"/>
            <p:cNvSpPr>
              <a:spLocks noChangeArrowheads="1"/>
            </p:cNvSpPr>
            <p:nvPr userDrawn="1"/>
          </p:nvSpPr>
          <p:spPr bwMode="blackGray">
            <a:xfrm>
              <a:off x="0" y="1081"/>
              <a:ext cx="4378" cy="47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099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92088"/>
            <a:ext cx="81629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0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05000"/>
            <a:ext cx="811053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6147" name="Rectangle 6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525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148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0925" y="62865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149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AB1DAFE-B04B-4D29-81C4-4BF90D759C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8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8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<Relationship Id="rId5" Type="http://schemas.openxmlformats.org/officeDocument/2006/relationships/oleObject" Target="../embeddings/oleObject1.bin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themeOverride" Target="../theme/themeOverride1.xml"/><Relationship Id="rId2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3"/>
          <p:cNvGraphicFramePr>
            <a:graphicFrameLocks noGrp="1" noChangeAspect="1"/>
          </p:cNvGraphicFramePr>
          <p:nvPr>
            <p:ph type="title" idx="4294967295"/>
            <p:extLst>
              <p:ext uri="{D42A27DB-BD31-4B8C-83A1-F6EECF244321}">
                <p14:modId xmlns:p14="http://schemas.microsoft.com/office/powerpoint/2010/main" val="723301825"/>
              </p:ext>
            </p:extLst>
          </p:nvPr>
        </p:nvGraphicFramePr>
        <p:xfrm>
          <a:off x="0" y="0"/>
          <a:ext cx="5004048" cy="1129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9" name="Фотография Photo Editor" r:id="rId5" imgW="6706536" imgH="1980952" progId="MSPhotoEd.3">
                  <p:embed/>
                </p:oleObj>
              </mc:Choice>
              <mc:Fallback>
                <p:oleObj name="Фотография Photo Editor" r:id="rId5" imgW="6706536" imgH="1980952" progId="MSPhotoEd.3">
                  <p:embed/>
                  <p:pic>
                    <p:nvPicPr>
                      <p:cNvPr id="0" name="Picture 30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5004048" cy="11299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50051" y="4797152"/>
            <a:ext cx="77724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8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8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indent="0" eaLnBrk="1" hangingPunct="1">
              <a:buNone/>
              <a:defRPr/>
            </a:pPr>
            <a:r>
              <a:rPr lang="ru-RU" sz="1600" dirty="0" smtClean="0">
                <a:solidFill>
                  <a:srgbClr val="A5002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     </a:t>
            </a:r>
            <a:endParaRPr lang="ru-RU" sz="1600" dirty="0">
              <a:solidFill>
                <a:srgbClr val="A5002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  <a:p>
            <a:pPr algn="ctr" eaLnBrk="1" hangingPunct="1">
              <a:buFont typeface="Wingdings" pitchFamily="82" charset="2"/>
              <a:buNone/>
              <a:defRPr/>
            </a:pPr>
            <a:endParaRPr lang="ru-RU" sz="2400" b="1" dirty="0" smtClean="0">
              <a:solidFill>
                <a:srgbClr val="A5002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 eaLnBrk="1" hangingPunct="1">
              <a:buFont typeface="Wingdings" pitchFamily="82" charset="2"/>
              <a:buNone/>
              <a:defRPr/>
            </a:pPr>
            <a:endParaRPr lang="ru-RU" sz="2400" b="1" dirty="0" smtClean="0">
              <a:solidFill>
                <a:srgbClr val="A5002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51520" y="1772816"/>
            <a:ext cx="8568952" cy="3850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chemeClr val="tx1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entury" pitchFamily="18" charset="0"/>
              </a:rPr>
              <a:t>О реализации проекта «Молодёжный кадровый резерв Пермского края»</a:t>
            </a:r>
            <a:br>
              <a:rPr lang="ru-RU" sz="5400" b="1" dirty="0" smtClean="0">
                <a:ln>
                  <a:solidFill>
                    <a:schemeClr val="tx1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entury" pitchFamily="18" charset="0"/>
              </a:rPr>
            </a:br>
            <a:r>
              <a:rPr lang="ru-RU" sz="5400" b="1" dirty="0" smtClean="0">
                <a:ln>
                  <a:solidFill>
                    <a:schemeClr val="tx1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entury" pitchFamily="18" charset="0"/>
              </a:rPr>
              <a:t>в 2013-2014 годах</a:t>
            </a:r>
            <a:endParaRPr kumimoji="0" lang="ru-RU" sz="5400" b="1" i="0" u="none" strike="noStrike" kern="1200" cap="none" spc="0" normalizeH="0" baseline="0" noProof="0" dirty="0">
              <a:ln>
                <a:solidFill>
                  <a:schemeClr val="tx1">
                    <a:alpha val="31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Century" pitchFamily="18" charset="0"/>
              <a:ea typeface="+mj-ea"/>
              <a:cs typeface="+mj-cs"/>
            </a:endParaRPr>
          </a:p>
        </p:txBody>
      </p:sp>
      <p:pic>
        <p:nvPicPr>
          <p:cNvPr id="1328" name="Picture 304"/>
          <p:cNvPicPr>
            <a:picLocks noChangeAspect="1" noChangeArrowheads="1"/>
          </p:cNvPicPr>
          <p:nvPr/>
        </p:nvPicPr>
        <p:blipFill>
          <a:blip r:embed="rId7" cstate="print">
            <a:lum bright="-9000"/>
          </a:blip>
          <a:srcRect/>
          <a:stretch>
            <a:fillRect/>
          </a:stretch>
        </p:blipFill>
        <p:spPr bwMode="auto">
          <a:xfrm>
            <a:off x="7611710" y="0"/>
            <a:ext cx="153229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0" name="Picture 306"/>
          <p:cNvPicPr>
            <a:picLocks noChangeAspect="1" noChangeArrowheads="1"/>
          </p:cNvPicPr>
          <p:nvPr/>
        </p:nvPicPr>
        <p:blipFill>
          <a:blip r:embed="rId8" cstate="print">
            <a:lum bright="-2000"/>
          </a:blip>
          <a:srcRect/>
          <a:stretch>
            <a:fillRect/>
          </a:stretch>
        </p:blipFill>
        <p:spPr bwMode="auto">
          <a:xfrm>
            <a:off x="5004048" y="0"/>
            <a:ext cx="2658244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 bwMode="auto">
          <a:xfrm>
            <a:off x="3563888" y="4869160"/>
            <a:ext cx="2088232" cy="432048"/>
          </a:xfrm>
          <a:prstGeom prst="roundRect">
            <a:avLst/>
          </a:prstGeom>
          <a:solidFill>
            <a:srgbClr val="66FF99"/>
          </a:solid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4932040" y="3573016"/>
            <a:ext cx="3456384" cy="1152128"/>
          </a:xfrm>
          <a:prstGeom prst="roundRect">
            <a:avLst/>
          </a:prstGeom>
          <a:solidFill>
            <a:srgbClr val="66FF99"/>
          </a:solid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1115616" y="2564904"/>
            <a:ext cx="6840760" cy="792088"/>
          </a:xfrm>
          <a:prstGeom prst="roundRect">
            <a:avLst/>
          </a:prstGeom>
          <a:solidFill>
            <a:srgbClr val="66FF99"/>
          </a:solid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467544" y="404664"/>
            <a:ext cx="8208912" cy="936104"/>
          </a:xfrm>
          <a:prstGeom prst="roundRect">
            <a:avLst/>
          </a:prstGeom>
          <a:solidFill>
            <a:srgbClr val="66FF99"/>
          </a:solid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5364088" y="476672"/>
            <a:ext cx="3240360" cy="792088"/>
          </a:xfrm>
          <a:prstGeom prst="roundRect">
            <a:avLst/>
          </a:prstGeom>
          <a:solidFill>
            <a:schemeClr val="accent1"/>
          </a:solidFill>
          <a:ln w="15875" cap="flat" cmpd="sng" algn="ctr">
            <a:solidFill>
              <a:srgbClr val="00B05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539552" y="548680"/>
            <a:ext cx="4536504" cy="707886"/>
          </a:xfrm>
        </p:spPr>
        <p:txBody>
          <a:bodyPr/>
          <a:lstStyle/>
          <a:p>
            <a:pPr algn="l"/>
            <a:r>
              <a:rPr lang="ru-RU" sz="2000" b="1" dirty="0" smtClean="0">
                <a:ln>
                  <a:solidFill>
                    <a:schemeClr val="tx1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Молодежные кадровые резервы созданы </a:t>
            </a:r>
            <a:endParaRPr lang="ru-RU" sz="2000" b="1" dirty="0">
              <a:ln>
                <a:solidFill>
                  <a:schemeClr val="tx1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2051720" y="2636912"/>
            <a:ext cx="4968552" cy="576064"/>
          </a:xfrm>
        </p:spPr>
        <p:txBody>
          <a:bodyPr/>
          <a:lstStyle/>
          <a:p>
            <a:pPr algn="ctr">
              <a:lnSpc>
                <a:spcPts val="2000"/>
              </a:lnSpc>
            </a:pPr>
            <a:r>
              <a:rPr lang="ru-RU" sz="2400" b="1" dirty="0" smtClean="0">
                <a:ln>
                  <a:solidFill>
                    <a:schemeClr val="tx1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Направления работы с краевым молодежным резервом:</a:t>
            </a:r>
            <a:endParaRPr lang="ru-RU" sz="2400" b="1" dirty="0">
              <a:ln>
                <a:solidFill>
                  <a:schemeClr val="tx1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36096" y="548680"/>
            <a:ext cx="309634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FF0000"/>
                </a:solidFill>
                <a:latin typeface="Cambria" pitchFamily="18" charset="0"/>
              </a:rPr>
              <a:t>в 47 муниципальных образованиях</a:t>
            </a:r>
            <a:endParaRPr lang="ru-RU" sz="20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4048" y="3573016"/>
            <a:ext cx="3096344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000" dirty="0" smtClean="0">
                <a:ln>
                  <a:solidFill>
                    <a:schemeClr val="tx1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практическая работа по социальному проектированию и нормотворчеству</a:t>
            </a:r>
            <a:endParaRPr lang="ru-RU" sz="2000" dirty="0">
              <a:ln>
                <a:solidFill>
                  <a:schemeClr val="tx1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79912" y="4869160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>
                  <a:solidFill>
                    <a:schemeClr val="tx1">
                      <a:alpha val="29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обучение</a:t>
            </a:r>
            <a:endParaRPr lang="ru-RU" sz="2000" b="1" dirty="0">
              <a:ln>
                <a:solidFill>
                  <a:schemeClr val="tx1">
                    <a:alpha val="29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26" name="Стрелка вниз 25"/>
          <p:cNvSpPr/>
          <p:nvPr/>
        </p:nvSpPr>
        <p:spPr bwMode="auto">
          <a:xfrm>
            <a:off x="5940152" y="3356992"/>
            <a:ext cx="484632" cy="216024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7" name="Стрелка вниз 26"/>
          <p:cNvSpPr/>
          <p:nvPr/>
        </p:nvSpPr>
        <p:spPr bwMode="auto">
          <a:xfrm>
            <a:off x="2339752" y="3356992"/>
            <a:ext cx="484632" cy="216024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8" name="Стрелка вниз 27"/>
          <p:cNvSpPr/>
          <p:nvPr/>
        </p:nvSpPr>
        <p:spPr bwMode="auto">
          <a:xfrm>
            <a:off x="4283968" y="3356992"/>
            <a:ext cx="576064" cy="1512168"/>
          </a:xfrm>
          <a:prstGeom prst="downArrow">
            <a:avLst>
              <a:gd name="adj1" fmla="val 30346"/>
              <a:gd name="adj2" fmla="val 50000"/>
            </a:avLst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467544" y="1484784"/>
            <a:ext cx="8208912" cy="936104"/>
          </a:xfrm>
          <a:prstGeom prst="roundRect">
            <a:avLst/>
          </a:prstGeom>
          <a:solidFill>
            <a:srgbClr val="66FF99"/>
          </a:solid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683568" y="1628800"/>
            <a:ext cx="45365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 w="6350">
                  <a:solidFill>
                    <a:schemeClr val="tx1">
                      <a:alpha val="31000"/>
                    </a:schemeClr>
                  </a:solidFill>
                  <a:bevel/>
                </a:ln>
                <a:solidFill>
                  <a:srgbClr val="FF0000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Молодежные парламенты работают</a:t>
            </a:r>
            <a:endParaRPr kumimoji="0" lang="ru-RU" sz="2000" b="1" i="0" u="none" strike="noStrike" kern="0" cap="none" spc="0" normalizeH="0" baseline="0" noProof="0" dirty="0">
              <a:ln w="6350">
                <a:solidFill>
                  <a:schemeClr val="tx1">
                    <a:alpha val="31000"/>
                  </a:schemeClr>
                </a:solidFill>
                <a:bevel/>
              </a:ln>
              <a:solidFill>
                <a:srgbClr val="FF0000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5364088" y="1556792"/>
            <a:ext cx="3240360" cy="792088"/>
          </a:xfrm>
          <a:prstGeom prst="roundRect">
            <a:avLst/>
          </a:prstGeom>
          <a:solidFill>
            <a:schemeClr val="accent1"/>
          </a:solidFill>
          <a:ln w="15875" cap="flat" cmpd="sng" algn="ctr">
            <a:solidFill>
              <a:srgbClr val="00B05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00192" y="1772816"/>
            <a:ext cx="2359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kern="0" dirty="0" smtClean="0">
                <a:solidFill>
                  <a:srgbClr val="FF0000"/>
                </a:solidFill>
                <a:latin typeface="Cambria" pitchFamily="18" charset="0"/>
              </a:rPr>
              <a:t>в 22 территориях</a:t>
            </a:r>
            <a:endParaRPr lang="ru-RU" sz="20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 bwMode="auto">
          <a:xfrm>
            <a:off x="683568" y="3573016"/>
            <a:ext cx="3528392" cy="1152128"/>
          </a:xfrm>
          <a:prstGeom prst="roundRect">
            <a:avLst/>
          </a:prstGeom>
          <a:solidFill>
            <a:srgbClr val="66FF99"/>
          </a:solid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9592" y="3789040"/>
            <a:ext cx="316835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000" dirty="0" smtClean="0">
                <a:ln>
                  <a:solidFill>
                    <a:schemeClr val="tx1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структурирование состава участников</a:t>
            </a:r>
            <a:endParaRPr lang="ru-RU" sz="2000" dirty="0">
              <a:ln>
                <a:solidFill>
                  <a:schemeClr val="tx1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 bwMode="auto">
          <a:xfrm>
            <a:off x="4788024" y="5445224"/>
            <a:ext cx="3456384" cy="1152128"/>
          </a:xfrm>
          <a:prstGeom prst="roundRect">
            <a:avLst/>
          </a:prstGeom>
          <a:solidFill>
            <a:srgbClr val="66FF99"/>
          </a:solid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 bwMode="auto">
          <a:xfrm>
            <a:off x="827584" y="5445224"/>
            <a:ext cx="3456384" cy="1152128"/>
          </a:xfrm>
          <a:prstGeom prst="roundRect">
            <a:avLst/>
          </a:prstGeom>
          <a:solidFill>
            <a:srgbClr val="66FF99"/>
          </a:solid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9592" y="5517232"/>
            <a:ext cx="33843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000" dirty="0" smtClean="0">
                <a:ln>
                  <a:solidFill>
                    <a:schemeClr val="tx1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участие в мероприятиях Молодежного парламента Пермского края</a:t>
            </a:r>
            <a:endParaRPr lang="ru-RU" sz="2000" dirty="0">
              <a:ln>
                <a:solidFill>
                  <a:schemeClr val="tx1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48064" y="5445224"/>
            <a:ext cx="2808312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000" dirty="0" smtClean="0">
                <a:ln>
                  <a:solidFill>
                    <a:schemeClr val="tx1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участие в мероприятиях органов местного самоуправления</a:t>
            </a:r>
            <a:endParaRPr lang="ru-RU" sz="2000" dirty="0">
              <a:ln>
                <a:solidFill>
                  <a:schemeClr val="tx1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36" name="Развернутая стрелка 35"/>
          <p:cNvSpPr/>
          <p:nvPr/>
        </p:nvSpPr>
        <p:spPr bwMode="auto">
          <a:xfrm rot="5400000">
            <a:off x="6696236" y="4041068"/>
            <a:ext cx="3456384" cy="936104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7" name="Развернутая стрелка 36"/>
          <p:cNvSpPr/>
          <p:nvPr/>
        </p:nvSpPr>
        <p:spPr bwMode="auto">
          <a:xfrm rot="5400000" flipV="1">
            <a:off x="-1080628" y="4041068"/>
            <a:ext cx="3456384" cy="936104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 bwMode="auto">
          <a:xfrm>
            <a:off x="251520" y="6021288"/>
            <a:ext cx="4248472" cy="548680"/>
          </a:xfrm>
          <a:prstGeom prst="roundRect">
            <a:avLst/>
          </a:prstGeom>
          <a:solidFill>
            <a:schemeClr val="accent1"/>
          </a:solid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4644008" y="6021288"/>
            <a:ext cx="4248472" cy="548680"/>
          </a:xfrm>
          <a:prstGeom prst="roundRect">
            <a:avLst/>
          </a:prstGeom>
          <a:solidFill>
            <a:schemeClr val="accent1"/>
          </a:solid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 dirty="0" smtClean="0">
                <a:ln>
                  <a:solidFill>
                    <a:schemeClr val="tx1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  <a:ea typeface="SimSun" pitchFamily="2" charset="-122"/>
                <a:cs typeface="Times New Roman" pitchFamily="18" charset="0"/>
              </a:rPr>
              <a:t>Промежуточные итоги реализации проекта</a:t>
            </a:r>
            <a:endParaRPr lang="ru-RU" sz="3200" dirty="0">
              <a:ln>
                <a:solidFill>
                  <a:schemeClr val="tx1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  <a:ea typeface="SimSun" pitchFamily="2" charset="-122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251520" y="548680"/>
            <a:ext cx="8640960" cy="5400600"/>
          </a:xfrm>
          <a:prstGeom prst="roundRect">
            <a:avLst/>
          </a:prstGeom>
          <a:solidFill>
            <a:srgbClr val="66FF99"/>
          </a:solid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3808" y="620688"/>
            <a:ext cx="3456384" cy="702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2300"/>
              </a:lnSpc>
            </a:pPr>
            <a:r>
              <a:rPr lang="ru-RU" sz="3200" b="1" dirty="0" smtClean="0">
                <a:ln>
                  <a:solidFill>
                    <a:schemeClr val="tx1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Участие </a:t>
            </a:r>
            <a:br>
              <a:rPr lang="ru-RU" sz="3200" b="1" dirty="0" smtClean="0">
                <a:ln>
                  <a:solidFill>
                    <a:schemeClr val="tx1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3200" b="1" dirty="0" smtClean="0">
                <a:ln>
                  <a:solidFill>
                    <a:schemeClr val="tx1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мероприятиях:</a:t>
            </a:r>
            <a:endParaRPr lang="ru-RU" sz="3200" b="1" dirty="0">
              <a:ln>
                <a:solidFill>
                  <a:schemeClr val="tx1">
                    <a:alpha val="31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3131840" y="1268760"/>
            <a:ext cx="2880320" cy="2088232"/>
          </a:xfrm>
          <a:prstGeom prst="roundRect">
            <a:avLst/>
          </a:prstGeom>
          <a:solidFill>
            <a:schemeClr val="accent1"/>
          </a:solid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467544" y="3501008"/>
            <a:ext cx="4032448" cy="2232248"/>
          </a:xfrm>
          <a:prstGeom prst="roundRect">
            <a:avLst/>
          </a:prstGeom>
          <a:solidFill>
            <a:schemeClr val="accent5"/>
          </a:solid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2" y="3573016"/>
            <a:ext cx="3960440" cy="2041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>
              <a:lnSpc>
                <a:spcPts val="1900"/>
              </a:lnSpc>
            </a:pPr>
            <a:r>
              <a:rPr lang="ru-RU" sz="2000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CC33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Участие в проведении: </a:t>
            </a:r>
          </a:p>
          <a:p>
            <a:pPr lvl="0" eaLnBrk="0" hangingPunct="0">
              <a:lnSpc>
                <a:spcPts val="1900"/>
              </a:lnSpc>
              <a:buFontTx/>
              <a:buChar char="-"/>
            </a:pPr>
            <a:r>
              <a:rPr lang="ru-RU" sz="2000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CC33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межмуниципальных семинаров</a:t>
            </a:r>
          </a:p>
          <a:p>
            <a:pPr lvl="0" eaLnBrk="0" hangingPunct="0">
              <a:lnSpc>
                <a:spcPts val="1900"/>
              </a:lnSpc>
              <a:buFontTx/>
              <a:buChar char="-"/>
            </a:pPr>
            <a:r>
              <a:rPr lang="ru-RU" sz="2000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CC3300"/>
                </a:solidFill>
                <a:latin typeface="Cambria" pitchFamily="18" charset="0"/>
                <a:cs typeface="Times New Roman" pitchFamily="18" charset="0"/>
              </a:rPr>
              <a:t> «Школы молодого политика»</a:t>
            </a:r>
            <a:endParaRPr lang="ru-RU" sz="2000" b="1" dirty="0" smtClean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CC3300"/>
              </a:solidFill>
              <a:latin typeface="Cambria" pitchFamily="18" charset="0"/>
              <a:cs typeface="Arial" pitchFamily="34" charset="0"/>
            </a:endParaRPr>
          </a:p>
          <a:p>
            <a:pPr lvl="0" eaLnBrk="0" hangingPunct="0">
              <a:lnSpc>
                <a:spcPts val="1900"/>
              </a:lnSpc>
            </a:pPr>
            <a:r>
              <a:rPr lang="ru-RU" sz="2000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CC33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- парламентских уроков</a:t>
            </a:r>
            <a:endParaRPr lang="ru-RU" sz="2000" b="1" dirty="0" smtClean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CC3300"/>
              </a:solidFill>
              <a:latin typeface="Cambria" pitchFamily="18" charset="0"/>
              <a:cs typeface="Arial" pitchFamily="34" charset="0"/>
            </a:endParaRPr>
          </a:p>
          <a:p>
            <a:pPr lvl="0" eaLnBrk="0" hangingPunct="0">
              <a:lnSpc>
                <a:spcPts val="1900"/>
              </a:lnSpc>
            </a:pPr>
            <a:r>
              <a:rPr lang="ru-RU" sz="2000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CC33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- заседаний МП ПК, земских собраний и городских дум</a:t>
            </a:r>
            <a:endParaRPr lang="ru-RU" sz="2000" b="1" dirty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CC3300"/>
              </a:solidFill>
              <a:latin typeface="Cambr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31840" y="1340768"/>
            <a:ext cx="2880320" cy="1797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hangingPunct="0">
              <a:lnSpc>
                <a:spcPts val="19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Более 150 членов МКР ПК участвовали в </a:t>
            </a:r>
            <a:r>
              <a:rPr lang="en-US" sz="2000" b="1" dirty="0" smtClean="0">
                <a:solidFill>
                  <a:srgbClr val="FF00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I </a:t>
            </a:r>
            <a:r>
              <a:rPr lang="ru-RU" sz="2000" b="1" dirty="0" smtClean="0">
                <a:solidFill>
                  <a:srgbClr val="FF00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краевом форуме МКР и 52 - в форуме молодых парламентариев Пермского края</a:t>
            </a:r>
            <a:endParaRPr lang="ru-RU" sz="20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6156176" y="692696"/>
            <a:ext cx="2448272" cy="2376264"/>
          </a:xfrm>
          <a:prstGeom prst="roundRect">
            <a:avLst/>
          </a:prstGeom>
          <a:solidFill>
            <a:schemeClr val="accent1"/>
          </a:solid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6156176" y="692696"/>
            <a:ext cx="2448272" cy="2376264"/>
          </a:xfrm>
          <a:prstGeom prst="roundRect">
            <a:avLst/>
          </a:prstGeom>
          <a:blipFill dpi="0" rotWithShape="0">
            <a:blip r:embed="rId3" cstate="print">
              <a:alphaModFix amt="51000"/>
            </a:blip>
            <a:srcRect/>
            <a:stretch>
              <a:fillRect/>
            </a:stretch>
          </a:blip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00192" y="764704"/>
            <a:ext cx="20882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День спорта </a:t>
            </a:r>
          </a:p>
          <a:p>
            <a:pPr lvl="0" algn="ctr"/>
            <a:endParaRPr lang="ru-RU" b="1" dirty="0" smtClean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lvl="0" algn="ctr"/>
            <a:endParaRPr lang="ru-RU" b="1" dirty="0" smtClean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lvl="0" algn="ctr"/>
            <a:r>
              <a:rPr lang="ru-RU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команда МКР ПК из 27 человек</a:t>
            </a:r>
            <a:endParaRPr lang="ru-RU" b="1" dirty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539552" y="692696"/>
            <a:ext cx="2448272" cy="237626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539552" y="692696"/>
            <a:ext cx="2448272" cy="2376264"/>
          </a:xfrm>
          <a:prstGeom prst="roundRect">
            <a:avLst/>
          </a:prstGeom>
          <a:blipFill dpi="0" rotWithShape="1">
            <a:blip r:embed="rId4" cstate="print">
              <a:alphaModFix amt="67000"/>
            </a:blip>
            <a:srcRect/>
            <a:stretch>
              <a:fillRect/>
            </a:stretch>
          </a:blip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3608" y="2348880"/>
            <a:ext cx="1394869" cy="461665"/>
          </a:xfrm>
          <a:prstGeom prst="rect">
            <a:avLst/>
          </a:prstGeom>
          <a:noFill/>
          <a:ln w="0">
            <a:noFill/>
          </a:ln>
        </p:spPr>
        <p:txBody>
          <a:bodyPr wrap="none" rtlCol="0">
            <a:spAutoFit/>
          </a:bodyPr>
          <a:lstStyle/>
          <a:p>
            <a:r>
              <a:rPr lang="ru-RU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форумы</a:t>
            </a:r>
            <a:endParaRPr lang="ru-RU" b="1" dirty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644008" y="3501008"/>
            <a:ext cx="4032448" cy="2160240"/>
          </a:xfrm>
          <a:prstGeom prst="roundRect">
            <a:avLst/>
          </a:prstGeom>
          <a:solidFill>
            <a:schemeClr val="accent1"/>
          </a:solidFill>
          <a:ln w="25400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644008" y="3694844"/>
            <a:ext cx="4032448" cy="1797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9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1" i="0" u="none" strike="noStrike" cap="none" normalizeH="0" baseline="0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CC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планы мероприятий по работе</a:t>
            </a:r>
            <a:br>
              <a:rPr kumimoji="0" lang="ru-RU" sz="2000" b="1" i="0" u="none" strike="noStrike" cap="none" normalizeH="0" baseline="0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CC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CC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муниципальными кадровыми резервами на основе плана мероприятий Молодежного кадрового резерва Пермского края</a:t>
            </a:r>
            <a:endParaRPr kumimoji="0" lang="ru-RU" sz="2000" b="1" i="0" u="none" strike="noStrike" cap="none" normalizeH="0" baseline="0" dirty="0" smtClean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CC33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19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1" i="0" u="none" strike="noStrike" cap="none" normalizeH="0" baseline="0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CC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- 3 </a:t>
            </a:r>
            <a:r>
              <a:rPr kumimoji="0" lang="ru-RU" sz="2000" b="1" i="0" u="none" strike="noStrike" cap="none" normalizeH="0" baseline="0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CC33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1" i="0" u="none" strike="noStrike" cap="none" normalizeH="0" baseline="0" dirty="0" err="1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CC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пилотные</a:t>
            </a:r>
            <a:r>
              <a:rPr kumimoji="0" lang="ru-RU" sz="2000" b="1" i="0" u="none" strike="noStrike" cap="none" normalizeH="0" baseline="0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CC33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1" i="0" u="none" strike="noStrike" cap="none" normalizeH="0" baseline="0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CC33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территории</a:t>
            </a:r>
            <a:endParaRPr kumimoji="0" lang="ru-RU" sz="2000" b="1" i="0" u="none" strike="noStrike" cap="none" normalizeH="0" baseline="0" dirty="0" smtClean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CC33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16016" y="6021288"/>
            <a:ext cx="4248472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hangingPunct="0">
              <a:lnSpc>
                <a:spcPts val="1900"/>
              </a:lnSpc>
            </a:pPr>
            <a:r>
              <a:rPr lang="ru-RU" sz="2000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CC33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Создается единая Интернет-площадка</a:t>
            </a:r>
            <a:endParaRPr lang="ru-RU" sz="2000" b="1" dirty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CC3300"/>
              </a:solidFill>
              <a:latin typeface="Cambria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1520" y="6021288"/>
            <a:ext cx="4248472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sz="2000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CC33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Сформирован регистр участников проекта</a:t>
            </a:r>
            <a:endParaRPr lang="ru-RU" sz="2000" dirty="0">
              <a:ln>
                <a:solidFill>
                  <a:schemeClr val="tx2">
                    <a:alpha val="31000"/>
                  </a:schemeClr>
                </a:solidFill>
              </a:ln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420" y="476672"/>
            <a:ext cx="9037580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3528392" cy="2352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56963" y="2564904"/>
            <a:ext cx="614125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067944" y="332656"/>
            <a:ext cx="4608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Первый форум молодежного кадрового резерва Пермского края </a:t>
            </a:r>
            <a:endParaRPr lang="ru-RU" sz="2800" b="1" dirty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2636912"/>
            <a:ext cx="266429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На этой площадке был дан старт образовательным и практическим занятиям на ближайшие 2 года. Участвовали более 160 представителей муниципальных молодежных парламентов и резервов</a:t>
            </a:r>
            <a:endParaRPr lang="ru-RU" sz="2000" b="1" dirty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0501"/>
            <a:ext cx="9144000" cy="6107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5085184"/>
            <a:ext cx="9144000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ru-RU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Командное сплочение в полевых условиях прошло</a:t>
            </a:r>
            <a:br>
              <a:rPr lang="ru-RU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</a:br>
            <a:r>
              <a:rPr lang="ru-RU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во время летнего трехдневного форума молодых парламентариев Пермского края. Участвовали более 70 представителей муниципалитетов</a:t>
            </a:r>
            <a:endParaRPr lang="ru-RU" b="1" dirty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В Дне спорта молодых парламентариев Пермского края от муниципальных образований приняли участие 144 человека</a:t>
            </a:r>
            <a:endParaRPr lang="ru-RU" sz="2200" b="1" dirty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pic>
        <p:nvPicPr>
          <p:cNvPr id="8" name="Рисунок 7" descr="Рисунок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3356992"/>
            <a:ext cx="5241092" cy="3501008"/>
          </a:xfrm>
          <a:prstGeom prst="rect">
            <a:avLst/>
          </a:prstGeom>
        </p:spPr>
      </p:pic>
      <p:pic>
        <p:nvPicPr>
          <p:cNvPr id="11" name="Рисунок 10" descr="Рисунок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96831" y="764704"/>
            <a:ext cx="5247169" cy="350100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advTm="8000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78295"/>
            <a:ext cx="9144000" cy="567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>
                  <a:solidFill>
                    <a:schemeClr val="tx2">
                      <a:alpha val="29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Школа молодого политика</a:t>
            </a:r>
            <a:r>
              <a:rPr lang="en-US" b="1" dirty="0" smtClean="0">
                <a:ln>
                  <a:solidFill>
                    <a:schemeClr val="tx2">
                      <a:alpha val="29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/>
            </a:r>
            <a:br>
              <a:rPr lang="en-US" b="1" dirty="0" smtClean="0">
                <a:ln>
                  <a:solidFill>
                    <a:schemeClr val="tx2">
                      <a:alpha val="29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</a:br>
            <a:r>
              <a:rPr lang="ru-RU" b="1" dirty="0" smtClean="0">
                <a:ln>
                  <a:solidFill>
                    <a:schemeClr val="tx2">
                      <a:alpha val="29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в Осинском муниципальном районе</a:t>
            </a:r>
            <a:endParaRPr lang="ru-RU" b="1" dirty="0">
              <a:ln>
                <a:solidFill>
                  <a:schemeClr val="tx2">
                    <a:alpha val="29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Анализ организации работы с муниципальными кадровыми резервами</a:t>
            </a:r>
            <a:endParaRPr lang="ru-RU" dirty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836712"/>
            <a:ext cx="7416823" cy="5758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Анализ организации работы с муниципальными кадровыми резервами</a:t>
            </a:r>
            <a:endParaRPr lang="ru-RU" dirty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51719" y="764719"/>
          <a:ext cx="5616624" cy="5920913"/>
        </p:xfrm>
        <a:graphic>
          <a:graphicData uri="http://schemas.openxmlformats.org/drawingml/2006/table">
            <a:tbl>
              <a:tblPr/>
              <a:tblGrid>
                <a:gridCol w="2808312"/>
                <a:gridCol w="2808312"/>
              </a:tblGrid>
              <a:tr h="28801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Муниципальное образование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Муниципальное образование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Красновишерский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Бардымский МР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Краснокамский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Березовский МР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Кудымкарский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Times New Roman"/>
                        </a:rPr>
                        <a:t>Верещагинский МР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Times New Roman"/>
                        </a:rPr>
                        <a:t>Частинский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Times New Roman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  <a:ea typeface="Times New Roman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Гайнский МР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Чусовской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Ильинский МР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г. Губаха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Пермский МР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г. Соликамск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Усольский МР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Александровский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Чайковский МР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Большесосновский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Юсьвинский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Горнозаводский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  <a:ea typeface="Times New Roman"/>
                        </a:rPr>
                        <a:t>г. Пермь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Кишертский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г. Кудымкар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Косинский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г. Кунгур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Куединский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Гремячинский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Кунгурский МР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Добрянский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Октябрьский МР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Еловский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Ординский МР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Карагайский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  <a:ea typeface="Times New Roman"/>
                        </a:rPr>
                        <a:t>Осинский МР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Кизеловский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Соликамский МР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Кочевский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Суксунский МР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Нытвенский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Чердынский МР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Оханский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Юрлинский МР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Очерский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г. Березники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Сивинский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г. Лысьва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Уинский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mbria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347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ЗАТО пос. Звездный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Чернушинский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 МР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268760"/>
            <a:ext cx="291306" cy="2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484784"/>
            <a:ext cx="291306" cy="2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700808"/>
            <a:ext cx="291306" cy="2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988840"/>
            <a:ext cx="291306" cy="2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980728"/>
            <a:ext cx="291306" cy="2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lum bright="59000" contrast="-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93" y="0"/>
            <a:ext cx="9144793" cy="6858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Перспективы реализации проекта</a:t>
            </a:r>
            <a:endParaRPr lang="ru-RU" sz="2800" dirty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981" y="4581128"/>
            <a:ext cx="1361019" cy="2060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501008"/>
            <a:ext cx="124777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2204864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6" cstate="print">
            <a:lum bright="59000" contrast="12000"/>
          </a:blip>
          <a:srcRect/>
          <a:stretch>
            <a:fillRect/>
          </a:stretch>
        </p:blipFill>
        <p:spPr bwMode="auto">
          <a:xfrm>
            <a:off x="323528" y="692696"/>
            <a:ext cx="3312368" cy="250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23528" y="836712"/>
            <a:ext cx="30963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«Доска почета»</a:t>
            </a:r>
          </a:p>
          <a:p>
            <a:pPr algn="ctr"/>
            <a:r>
              <a:rPr lang="ru-RU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 наиболее активных членов МП ПК и МКР ПК</a:t>
            </a:r>
            <a:endParaRPr lang="ru-RU" b="1" dirty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331640" y="836712"/>
            <a:ext cx="1440160" cy="14401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76056" y="2132856"/>
            <a:ext cx="35283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«Команда» депутата Законодательного Собрания </a:t>
            </a:r>
            <a:endParaRPr lang="ru-RU" b="1" dirty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75856" y="3789040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Участие в муниципальных выборах</a:t>
            </a:r>
            <a:endParaRPr lang="ru-RU" b="1" dirty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44008" y="5301208"/>
            <a:ext cx="4067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>
                  <a:solidFill>
                    <a:schemeClr val="tx2">
                      <a:alpha val="31000"/>
                    </a:schemeClr>
                  </a:solidFill>
                </a:ln>
                <a:solidFill>
                  <a:srgbClr val="FF0000"/>
                </a:solidFill>
                <a:latin typeface="Cambria" pitchFamily="18" charset="0"/>
              </a:rPr>
              <a:t>Формирование единой площадки в сети Интернет</a:t>
            </a:r>
            <a:endParaRPr lang="ru-RU" b="1" dirty="0">
              <a:ln>
                <a:solidFill>
                  <a:schemeClr val="tx2">
                    <a:alpha val="31000"/>
                  </a:schemeClr>
                </a:solidFill>
              </a:ln>
              <a:solidFill>
                <a:srgbClr val="FF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Серые полосы">
  <a:themeElements>
    <a:clrScheme name="Серые полосы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Серые полос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Серые полосы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рые полосы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рые полосы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рые полосы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ерые полосы 2">
    <a:dk1>
      <a:srgbClr val="000000"/>
    </a:dk1>
    <a:lt1>
      <a:srgbClr val="EAEAEA"/>
    </a:lt1>
    <a:dk2>
      <a:srgbClr val="003366"/>
    </a:dk2>
    <a:lt2>
      <a:srgbClr val="EAEAEA"/>
    </a:lt2>
    <a:accent1>
      <a:srgbClr val="FFFFFF"/>
    </a:accent1>
    <a:accent2>
      <a:srgbClr val="DDDDDD"/>
    </a:accent2>
    <a:accent3>
      <a:srgbClr val="F3F3F3"/>
    </a:accent3>
    <a:accent4>
      <a:srgbClr val="000000"/>
    </a:accent4>
    <a:accent5>
      <a:srgbClr val="FFFFFF"/>
    </a:accent5>
    <a:accent6>
      <a:srgbClr val="C8C8C8"/>
    </a:accent6>
    <a:hlink>
      <a:srgbClr val="336699"/>
    </a:hlink>
    <a:folHlink>
      <a:srgbClr val="9A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11383</TotalTime>
  <Words>339</Words>
  <Application>Microsoft Macintosh PowerPoint</Application>
  <PresentationFormat>Экран (4:3)</PresentationFormat>
  <Paragraphs>93</Paragraphs>
  <Slides>11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Серые полосы</vt:lpstr>
      <vt:lpstr>Фотография Photo Editor</vt:lpstr>
      <vt:lpstr>Презентация PowerPoint</vt:lpstr>
      <vt:lpstr>Молодежные кадровые резервы созданы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-zspo-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VetoshkinSA</dc:creator>
  <cp:lastModifiedBy>Сергей Корнейчук</cp:lastModifiedBy>
  <cp:revision>787</cp:revision>
  <cp:lastPrinted>2013-04-08T14:16:32Z</cp:lastPrinted>
  <dcterms:created xsi:type="dcterms:W3CDTF">2009-06-24T04:59:02Z</dcterms:created>
  <dcterms:modified xsi:type="dcterms:W3CDTF">2014-10-16T09:34:02Z</dcterms:modified>
</cp:coreProperties>
</file>