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8" r:id="rId2"/>
    <p:sldId id="339" r:id="rId3"/>
    <p:sldId id="332" r:id="rId4"/>
    <p:sldId id="333" r:id="rId5"/>
    <p:sldId id="335" r:id="rId6"/>
    <p:sldId id="259" r:id="rId7"/>
    <p:sldId id="345" r:id="rId8"/>
    <p:sldId id="344" r:id="rId9"/>
    <p:sldId id="348" r:id="rId10"/>
    <p:sldId id="349" r:id="rId11"/>
  </p:sldIdLst>
  <p:sldSz cx="9144000" cy="6858000" type="screen4x3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1E1561"/>
    <a:srgbClr val="000099"/>
    <a:srgbClr val="E60000"/>
    <a:srgbClr val="FFFFFF"/>
    <a:srgbClr val="FF0000"/>
    <a:srgbClr val="FF66CC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62" autoAdjust="0"/>
    <p:restoredTop sz="94660"/>
  </p:normalViewPr>
  <p:slideViewPr>
    <p:cSldViewPr>
      <p:cViewPr>
        <p:scale>
          <a:sx n="100" d="100"/>
          <a:sy n="100" d="100"/>
        </p:scale>
        <p:origin x="-540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2BC535D-B27A-404F-AC73-C42D881EC587}" type="datetimeFigureOut">
              <a:rPr lang="ru-RU"/>
              <a:pPr>
                <a:defRPr/>
              </a:pPr>
              <a:t>09.06.2014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760BE75-D935-42AF-BB42-AD7C062983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4570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D477031-F303-4189-8EA7-5BB3C5E02085}" type="datetimeFigureOut">
              <a:rPr lang="ru-RU"/>
              <a:pPr>
                <a:defRPr/>
              </a:pPr>
              <a:t>09.06.2014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9C8B138-89FD-49E4-B0A3-7D45B76459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5802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CF8CDC8-3A56-468A-99A4-BE752D0B63B5}" type="slidenum">
              <a:rPr lang="ru-RU" smtClean="0"/>
              <a:pPr eaLnBrk="1" hangingPunct="1"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D01254C-B705-470A-A39B-24458CD992C4}" type="slidenum">
              <a:rPr lang="ru-RU" smtClean="0"/>
              <a:pPr eaLnBrk="1" hangingPunct="1"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890FDAE-509E-4E44-A167-ACA8BD23A0FC}" type="slidenum">
              <a:rPr lang="ru-RU" smtClean="0"/>
              <a:pPr eaLnBrk="1" hangingPunct="1"/>
              <a:t>3</a:t>
            </a:fld>
            <a:endParaRPr lang="ru-RU" smtClean="0"/>
          </a:p>
        </p:txBody>
      </p:sp>
      <p:sp>
        <p:nvSpPr>
          <p:cNvPr id="15365" name="Верхний колонтитул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B7171E2-D2AA-42B6-A9E7-57C29CB65B49}" type="slidenum">
              <a:rPr lang="ru-RU" smtClean="0"/>
              <a:pPr eaLnBrk="1" hangingPunct="1"/>
              <a:t>4</a:t>
            </a:fld>
            <a:endParaRPr lang="ru-RU" smtClean="0"/>
          </a:p>
        </p:txBody>
      </p:sp>
      <p:sp>
        <p:nvSpPr>
          <p:cNvPr id="16389" name="Верхний колонтитул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230AB19-AA41-453A-B912-0CBC146356D6}" type="slidenum">
              <a:rPr lang="ru-RU" smtClean="0"/>
              <a:pPr eaLnBrk="1" hangingPunct="1"/>
              <a:t>5</a:t>
            </a:fld>
            <a:endParaRPr lang="ru-RU" smtClean="0"/>
          </a:p>
        </p:txBody>
      </p:sp>
      <p:sp>
        <p:nvSpPr>
          <p:cNvPr id="17413" name="Верхний колонтитул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1D66D77-750D-4C72-B8A1-5D75A477DB52}" type="slidenum">
              <a:rPr lang="ru-RU" smtClean="0"/>
              <a:pPr eaLnBrk="1" hangingPunct="1"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C3C680E-49AF-4A17-99D3-C4D76BD7E6B7}" type="slidenum">
              <a:rPr lang="ru-RU" smtClean="0"/>
              <a:pPr eaLnBrk="1" hangingPunct="1"/>
              <a:t>7</a:t>
            </a:fld>
            <a:endParaRPr lang="ru-RU" smtClean="0"/>
          </a:p>
        </p:txBody>
      </p:sp>
      <p:sp>
        <p:nvSpPr>
          <p:cNvPr id="19461" name="Верхний колонтитул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D022E87-3D5D-4498-8DD2-2A3655A08BA7}" type="slidenum">
              <a:rPr lang="ru-RU" smtClean="0"/>
              <a:pPr eaLnBrk="1" hangingPunct="1"/>
              <a:t>8</a:t>
            </a:fld>
            <a:endParaRPr lang="ru-RU" smtClean="0"/>
          </a:p>
        </p:txBody>
      </p:sp>
      <p:sp>
        <p:nvSpPr>
          <p:cNvPr id="20485" name="Верхний колонтитул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892C27F-0EB1-4A10-89AA-DB361E7C909D}" type="slidenum">
              <a:rPr lang="ru-RU" smtClean="0"/>
              <a:pPr eaLnBrk="1" hangingPunct="1"/>
              <a:t>9</a:t>
            </a:fld>
            <a:endParaRPr lang="ru-RU" smtClean="0"/>
          </a:p>
        </p:txBody>
      </p:sp>
      <p:sp>
        <p:nvSpPr>
          <p:cNvPr id="21509" name="Верхний колонтитул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02193-D07D-487A-BABC-C0A395638CCC}" type="datetimeFigureOut">
              <a:rPr lang="ru-RU"/>
              <a:pPr>
                <a:defRPr/>
              </a:pPr>
              <a:t>09.06.2014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8813A-D690-4D7C-8F72-F4221EC3DA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138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358F13-2FC6-47C3-B228-009E0F1C901B}" type="datetimeFigureOut">
              <a:rPr lang="ru-RU"/>
              <a:pPr>
                <a:defRPr/>
              </a:pPr>
              <a:t>09.06.2014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6111C-B731-478A-96D1-BBB50B13C1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174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906CE-B733-4745-BB6F-D7C6BB3B3EDB}" type="datetimeFigureOut">
              <a:rPr lang="ru-RU"/>
              <a:pPr>
                <a:defRPr/>
              </a:pPr>
              <a:t>09.06.2014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5C0FA-2D35-4069-AD25-B12BA5DD12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285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ED491-F0F0-4638-B3EA-563C3CABE10D}" type="datetimeFigureOut">
              <a:rPr lang="ru-RU"/>
              <a:pPr>
                <a:defRPr/>
              </a:pPr>
              <a:t>09.06.2014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F47E0-8980-4AA2-987E-60A65730C4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521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630FA-3D2F-4D7A-81CE-A640F0420C56}" type="datetimeFigureOut">
              <a:rPr lang="ru-RU"/>
              <a:pPr>
                <a:defRPr/>
              </a:pPr>
              <a:t>09.06.2014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953A8-C880-40B3-A478-EDB6ACE6EB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265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E2160-1D5F-4C7F-9FFB-334FED663CB0}" type="datetimeFigureOut">
              <a:rPr lang="ru-RU"/>
              <a:pPr>
                <a:defRPr/>
              </a:pPr>
              <a:t>09.06.2014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9DEF5-3EFA-4FD2-B5F6-F3EEA21A39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414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0E8EC-2E12-4A57-AA6D-048433C062EE}" type="datetimeFigureOut">
              <a:rPr lang="ru-RU"/>
              <a:pPr>
                <a:defRPr/>
              </a:pPr>
              <a:t>09.06.2014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8EFE2-8EB2-4951-8478-7717C341B7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048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2E454-3614-4A15-9744-3A034AA351E4}" type="datetimeFigureOut">
              <a:rPr lang="ru-RU"/>
              <a:pPr>
                <a:defRPr/>
              </a:pPr>
              <a:t>09.06.2014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CEEB2-A58A-44B9-B44A-38B93CBFB5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317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A06FE-1712-4341-B868-63A0A6EEBD7A}" type="datetimeFigureOut">
              <a:rPr lang="ru-RU"/>
              <a:pPr>
                <a:defRPr/>
              </a:pPr>
              <a:t>09.06.2014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588B5-976C-47C2-AF32-E7476AF5AA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6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C35A4-5ED6-47C9-8D1B-DB46B052D1E1}" type="datetimeFigureOut">
              <a:rPr lang="ru-RU"/>
              <a:pPr>
                <a:defRPr/>
              </a:pPr>
              <a:t>09.06.2014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EB9BC-3456-497D-BC39-CB77EEFFA5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25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E7832-0B1D-4EFD-ACF2-438F3A2C88E3}" type="datetimeFigureOut">
              <a:rPr lang="ru-RU"/>
              <a:pPr>
                <a:defRPr/>
              </a:pPr>
              <a:t>09.06.2014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08ACC-0852-4619-83F5-22084EF48B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9812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EF75D-8DEE-43F9-9877-CB91AB7C71E0}" type="datetimeFigureOut">
              <a:rPr lang="ru-RU"/>
              <a:pPr>
                <a:defRPr/>
              </a:pPr>
              <a:t>09.06.2014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FC012-6049-4C0F-ABB1-9952211763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025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DFA6E80-4550-48DC-9E4C-2BFFBC5E41C7}" type="datetimeFigureOut">
              <a:rPr lang="ru-RU"/>
              <a:pPr>
                <a:defRPr/>
              </a:pPr>
              <a:t>09.06.2014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D39ABD6-DAE4-4BE0-AEEC-AFEE8FC6F3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oleObject" Target="../embeddings/Microsoft_Excel_Chart1.xls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"/>
          <p:cNvSpPr txBox="1">
            <a:spLocks noChangeArrowheads="1"/>
          </p:cNvSpPr>
          <p:nvPr/>
        </p:nvSpPr>
        <p:spPr bwMode="auto">
          <a:xfrm>
            <a:off x="1116013" y="5300663"/>
            <a:ext cx="777716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000" b="1" i="1">
                <a:solidFill>
                  <a:srgbClr val="002060"/>
                </a:solidFill>
              </a:rPr>
              <a:t>Докладчик</a:t>
            </a:r>
            <a:r>
              <a:rPr lang="en-US" sz="2000" b="1" i="1">
                <a:solidFill>
                  <a:srgbClr val="002060"/>
                </a:solidFill>
              </a:rPr>
              <a:t> -</a:t>
            </a:r>
            <a:r>
              <a:rPr lang="en-US" b="1" i="1">
                <a:solidFill>
                  <a:srgbClr val="002060"/>
                </a:solidFill>
              </a:rPr>
              <a:t> </a:t>
            </a:r>
            <a:r>
              <a:rPr lang="ru-RU" b="1" i="1">
                <a:solidFill>
                  <a:srgbClr val="002060"/>
                </a:solidFill>
              </a:rPr>
              <a:t> </a:t>
            </a:r>
            <a:r>
              <a:rPr lang="ru-RU" sz="2400" b="1" i="1">
                <a:solidFill>
                  <a:srgbClr val="002060"/>
                </a:solidFill>
              </a:rPr>
              <a:t>Рычков Виктор Васильевич</a:t>
            </a:r>
            <a:r>
              <a:rPr lang="ru-RU" b="1" i="1">
                <a:solidFill>
                  <a:srgbClr val="002060"/>
                </a:solidFill>
              </a:rPr>
              <a:t>,  </a:t>
            </a:r>
            <a:endParaRPr lang="en-US" b="1" i="1">
              <a:solidFill>
                <a:srgbClr val="002060"/>
              </a:solidFill>
            </a:endParaRPr>
          </a:p>
          <a:p>
            <a:pPr algn="ctr" eaLnBrk="1" hangingPunct="1"/>
            <a:r>
              <a:rPr lang="ru-RU" sz="2000" b="1" i="1">
                <a:solidFill>
                  <a:srgbClr val="002060"/>
                </a:solidFill>
              </a:rPr>
              <a:t>глава Коми-Пермяцкого округа – министр Пермского кр</a:t>
            </a:r>
            <a:r>
              <a:rPr lang="ru-RU" b="1" i="1">
                <a:solidFill>
                  <a:srgbClr val="002060"/>
                </a:solidFill>
              </a:rPr>
              <a:t>ая</a:t>
            </a:r>
            <a:endParaRPr lang="ru-RU" b="1">
              <a:solidFill>
                <a:srgbClr val="002060"/>
              </a:solidFill>
            </a:endParaRPr>
          </a:p>
        </p:txBody>
      </p:sp>
      <p:sp>
        <p:nvSpPr>
          <p:cNvPr id="2051" name="TextBox 1"/>
          <p:cNvSpPr txBox="1">
            <a:spLocks noChangeArrowheads="1"/>
          </p:cNvSpPr>
          <p:nvPr/>
        </p:nvSpPr>
        <p:spPr bwMode="auto">
          <a:xfrm>
            <a:off x="4716463" y="659765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052" name="TextBox 2"/>
          <p:cNvSpPr txBox="1">
            <a:spLocks noChangeArrowheads="1"/>
          </p:cNvSpPr>
          <p:nvPr/>
        </p:nvSpPr>
        <p:spPr bwMode="auto">
          <a:xfrm>
            <a:off x="3832225" y="6227763"/>
            <a:ext cx="1768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 i="1">
                <a:solidFill>
                  <a:srgbClr val="002060"/>
                </a:solidFill>
              </a:rPr>
              <a:t>июнь 2014 г.</a:t>
            </a:r>
          </a:p>
        </p:txBody>
      </p:sp>
      <p:sp>
        <p:nvSpPr>
          <p:cNvPr id="2053" name="TextBox 2"/>
          <p:cNvSpPr txBox="1">
            <a:spLocks noChangeArrowheads="1"/>
          </p:cNvSpPr>
          <p:nvPr/>
        </p:nvSpPr>
        <p:spPr bwMode="auto">
          <a:xfrm>
            <a:off x="1439863" y="1052513"/>
            <a:ext cx="7129462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3600" b="1">
                <a:solidFill>
                  <a:srgbClr val="CC0000"/>
                </a:solidFill>
                <a:latin typeface="Arial Black" pitchFamily="34" charset="0"/>
              </a:rPr>
              <a:t>О деятельности Министерства по делам Коми-Пермяцкого округа, направленной на этнокультурное развитие Коми-Пермяцкого округа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/>
          </p:cNvSpPr>
          <p:nvPr>
            <p:ph type="title"/>
          </p:nvPr>
        </p:nvSpPr>
        <p:spPr>
          <a:xfrm>
            <a:off x="1143000" y="142875"/>
            <a:ext cx="7715250" cy="1000125"/>
          </a:xfrm>
        </p:spPr>
        <p:txBody>
          <a:bodyPr/>
          <a:lstStyle/>
          <a:p>
            <a:pPr eaLnBrk="1" hangingPunct="1"/>
            <a:r>
              <a:rPr lang="ru-RU" sz="2200" b="1" smtClean="0">
                <a:solidFill>
                  <a:srgbClr val="000099"/>
                </a:solidFill>
                <a:latin typeface="Arial" charset="0"/>
                <a:cs typeface="Arial" charset="0"/>
              </a:rPr>
              <a:t>Национальный состав населения Коми-Пермяцкого округа Пермского края (по данным ВПН 2010 г.), %</a:t>
            </a:r>
          </a:p>
        </p:txBody>
      </p:sp>
      <p:graphicFrame>
        <p:nvGraphicFramePr>
          <p:cNvPr id="3075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77788" y="1214438"/>
          <a:ext cx="8994775" cy="533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r:id="rId4" imgW="8998476" imgH="5340559" progId="Excel.Chart.8">
                  <p:embed/>
                </p:oleObj>
              </mc:Choice>
              <mc:Fallback>
                <p:oleObj r:id="rId4" imgW="8998476" imgH="5340559" progId="Excel.Chart.8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8" y="1214438"/>
                        <a:ext cx="8994775" cy="5335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8"/>
          <p:cNvSpPr>
            <a:spLocks noChangeArrowheads="1"/>
          </p:cNvSpPr>
          <p:nvPr/>
        </p:nvSpPr>
        <p:spPr bwMode="auto">
          <a:xfrm>
            <a:off x="971550" y="133350"/>
            <a:ext cx="7858125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ts val="3000"/>
              </a:lnSpc>
            </a:pPr>
            <a:r>
              <a:rPr lang="ru-RU" sz="2800" b="1">
                <a:solidFill>
                  <a:srgbClr val="C00000"/>
                </a:solidFill>
                <a:latin typeface="Times New Roman" pitchFamily="18" charset="0"/>
              </a:rPr>
              <a:t>КРАЕВАЯ ЦЕЛЕВАЯ ПРОГРАММА РАЗВИТИЯ И ГАРМОНИЗАЦИИ НАЦИОНАЛЬНЫХ</a:t>
            </a:r>
            <a:endParaRPr lang="ru-RU" sz="2800">
              <a:solidFill>
                <a:srgbClr val="C00000"/>
              </a:solidFill>
              <a:latin typeface="Times New Roman" pitchFamily="18" charset="0"/>
            </a:endParaRPr>
          </a:p>
          <a:p>
            <a:pPr algn="ctr">
              <a:lnSpc>
                <a:spcPts val="3000"/>
              </a:lnSpc>
            </a:pPr>
            <a:r>
              <a:rPr lang="ru-RU" sz="2800" b="1">
                <a:solidFill>
                  <a:srgbClr val="C00000"/>
                </a:solidFill>
                <a:latin typeface="Times New Roman" pitchFamily="18" charset="0"/>
              </a:rPr>
              <a:t>ОТНОШЕНИЙ НАРОДОВ ПЕРМСКОГО КРАЯ НА 2009-2013 ГОДЫ</a:t>
            </a:r>
          </a:p>
          <a:p>
            <a:pPr algn="ctr">
              <a:lnSpc>
                <a:spcPts val="3000"/>
              </a:lnSpc>
            </a:pPr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Закон Пермского края от 13.01.2009 № 378-ПК)</a:t>
            </a:r>
          </a:p>
          <a:p>
            <a:pPr algn="ctr"/>
            <a:endParaRPr lang="ru-RU" sz="1600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4099" name="Picture 2" descr="O:\3 ОТДЕЛ ЭТНОКУЛЬТУРНОГО РАЗВИТИЯ\Климова Т.Н\Фото для буклета\Материальная культура\Коми-пермяцкий костюм\IMG_5013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3373438"/>
            <a:ext cx="2085975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7" descr="O:\3 ОТДЕЛ ЭТНОКУЛЬТУРНОГО РАЗВИТИЯ\Климова Т.Н\Фото для буклета\FU народы ПК\Марийцы\Рисунок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"/>
          <a:stretch>
            <a:fillRect/>
          </a:stretch>
        </p:blipFill>
        <p:spPr bwMode="auto">
          <a:xfrm>
            <a:off x="1187450" y="3373438"/>
            <a:ext cx="2376488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8" descr="O:\3 ОТДЕЛ ЭТНОКУЛЬТУРНОГО РАЗВИТИЯ\ФОТО В  БУКЛЕТ\Удмуртский Центр\S630235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525" y="3373438"/>
            <a:ext cx="2343150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TextBox 1"/>
          <p:cNvSpPr txBox="1">
            <a:spLocks noChangeArrowheads="1"/>
          </p:cNvSpPr>
          <p:nvPr/>
        </p:nvSpPr>
        <p:spPr bwMode="auto">
          <a:xfrm>
            <a:off x="900113" y="2454275"/>
            <a:ext cx="81359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600" b="1">
                <a:solidFill>
                  <a:srgbClr val="CC0000"/>
                </a:solidFill>
              </a:rPr>
              <a:t>На раздел 7.1.1 "Сохранение и развитие национальной самобытности</a:t>
            </a:r>
          </a:p>
          <a:p>
            <a:pPr algn="ctr" eaLnBrk="1" hangingPunct="1"/>
            <a:r>
              <a:rPr lang="ru-RU" sz="1600" b="1">
                <a:solidFill>
                  <a:srgbClr val="CC0000"/>
                </a:solidFill>
              </a:rPr>
              <a:t>коми-пермяцкого народа" в КЦП гармонизации на 2009 – 2013 годы выделено более трети всех утвержденных средств,  что составляет 21,4 млн. руб.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Мама\Desktop\Для Рычкова  в Юсьву, на Совет глав МО, 28.06.2013\Фото для презентации\Труды института языка.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950" y="1543050"/>
            <a:ext cx="3687763" cy="506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Box 1"/>
          <p:cNvSpPr txBox="1">
            <a:spLocks noChangeArrowheads="1"/>
          </p:cNvSpPr>
          <p:nvPr/>
        </p:nvSpPr>
        <p:spPr bwMode="auto">
          <a:xfrm>
            <a:off x="1143000" y="260350"/>
            <a:ext cx="7643813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3200" b="1">
                <a:solidFill>
                  <a:srgbClr val="C00000"/>
                </a:solidFill>
              </a:rPr>
              <a:t>Поддержка</a:t>
            </a:r>
          </a:p>
          <a:p>
            <a:pPr algn="ctr" eaLnBrk="1" hangingPunct="1"/>
            <a:r>
              <a:rPr lang="ru-RU" sz="3200" b="1">
                <a:solidFill>
                  <a:srgbClr val="C00000"/>
                </a:solidFill>
              </a:rPr>
              <a:t>исследовательской деятельности</a:t>
            </a:r>
          </a:p>
        </p:txBody>
      </p:sp>
      <p:pic>
        <p:nvPicPr>
          <p:cNvPr id="5124" name="Picture 6" descr="C:\Documents and Settings\Klimova\Рабочий стол\Для Рычкова  в Юсьву, на Совет глав МО, 28.06.2013\Фото для презентации\ПГПУ 2010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8" y="1543050"/>
            <a:ext cx="3543300" cy="505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38" y="1071563"/>
            <a:ext cx="8358187" cy="4929187"/>
          </a:xfrm>
        </p:spPr>
        <p:txBody>
          <a:bodyPr/>
          <a:lstStyle/>
          <a:p>
            <a:r>
              <a:rPr lang="ru-RU" sz="4800" smtClean="0">
                <a:solidFill>
                  <a:srgbClr val="C00000"/>
                </a:solidFill>
              </a:rPr>
              <a:t/>
            </a:r>
            <a:br>
              <a:rPr lang="ru-RU" sz="4800" smtClean="0">
                <a:solidFill>
                  <a:srgbClr val="C00000"/>
                </a:solidFill>
              </a:rPr>
            </a:br>
            <a:r>
              <a:rPr lang="ru-RU" sz="4800" smtClean="0">
                <a:solidFill>
                  <a:srgbClr val="C00000"/>
                </a:solidFill>
              </a:rPr>
              <a:t/>
            </a:r>
            <a:br>
              <a:rPr lang="ru-RU" sz="4800" smtClean="0">
                <a:solidFill>
                  <a:srgbClr val="C00000"/>
                </a:solidFill>
              </a:rPr>
            </a:br>
            <a:endParaRPr lang="ru-RU" sz="3200" smtClean="0">
              <a:solidFill>
                <a:srgbClr val="C00000"/>
              </a:solidFill>
            </a:endParaRPr>
          </a:p>
        </p:txBody>
      </p:sp>
      <p:pic>
        <p:nvPicPr>
          <p:cNvPr id="6147" name="Picture 6" descr="C:\Documents and Settings\user\Рабочий стол\DSC055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265238"/>
            <a:ext cx="6961188" cy="418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рямоугольник 8"/>
          <p:cNvSpPr>
            <a:spLocks noChangeArrowheads="1"/>
          </p:cNvSpPr>
          <p:nvPr/>
        </p:nvSpPr>
        <p:spPr bwMode="auto">
          <a:xfrm>
            <a:off x="1042988" y="5500688"/>
            <a:ext cx="3957637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rgbClr val="C00000"/>
                </a:solidFill>
              </a:rPr>
              <a:t>Коми-пермяцкая литература для 6 класса</a:t>
            </a:r>
          </a:p>
          <a:p>
            <a:pPr algn="ctr"/>
            <a:r>
              <a:rPr lang="ru-RU" sz="1400" b="1">
                <a:solidFill>
                  <a:srgbClr val="000099"/>
                </a:solidFill>
              </a:rPr>
              <a:t> </a:t>
            </a:r>
            <a:r>
              <a:rPr lang="ru-RU" sz="1400" b="1">
                <a:solidFill>
                  <a:srgbClr val="002060"/>
                </a:solidFill>
              </a:rPr>
              <a:t>(Васькина Таисья Александровна,</a:t>
            </a:r>
          </a:p>
          <a:p>
            <a:pPr algn="ctr"/>
            <a:r>
              <a:rPr lang="ru-RU" sz="1400" b="1">
                <a:solidFill>
                  <a:srgbClr val="002060"/>
                </a:solidFill>
              </a:rPr>
              <a:t> Четина Майя Васильевна, </a:t>
            </a:r>
          </a:p>
          <a:p>
            <a:pPr algn="ctr"/>
            <a:r>
              <a:rPr lang="ru-RU" sz="1400" b="1">
                <a:solidFill>
                  <a:srgbClr val="002060"/>
                </a:solidFill>
              </a:rPr>
              <a:t>Косова Любовь Александровна</a:t>
            </a:r>
          </a:p>
          <a:p>
            <a:pPr algn="ctr"/>
            <a:r>
              <a:rPr lang="ru-RU" sz="1400" b="1">
                <a:solidFill>
                  <a:srgbClr val="002060"/>
                </a:solidFill>
              </a:rPr>
              <a:t>(600 экз.)</a:t>
            </a:r>
          </a:p>
        </p:txBody>
      </p:sp>
      <p:sp>
        <p:nvSpPr>
          <p:cNvPr id="6149" name="Прямоугольник 9"/>
          <p:cNvSpPr>
            <a:spLocks noChangeArrowheads="1"/>
          </p:cNvSpPr>
          <p:nvPr/>
        </p:nvSpPr>
        <p:spPr bwMode="auto">
          <a:xfrm>
            <a:off x="5000625" y="5473700"/>
            <a:ext cx="3579813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rgbClr val="C00000"/>
                </a:solidFill>
              </a:rPr>
              <a:t>Букварь для 1 класса</a:t>
            </a:r>
          </a:p>
          <a:p>
            <a:pPr algn="ctr"/>
            <a:r>
              <a:rPr lang="ru-RU" sz="1400" b="1">
                <a:solidFill>
                  <a:srgbClr val="002060"/>
                </a:solidFill>
              </a:rPr>
              <a:t>(Федосеева Валентина Васильевна, Зырянова Татьяна Васильевна,</a:t>
            </a:r>
          </a:p>
          <a:p>
            <a:pPr algn="ctr"/>
            <a:r>
              <a:rPr lang="ru-RU" sz="1400" b="1">
                <a:solidFill>
                  <a:srgbClr val="002060"/>
                </a:solidFill>
              </a:rPr>
              <a:t>Нечаева Антонида Ивановна, Скрипова Юлия Юрьевна)</a:t>
            </a:r>
          </a:p>
          <a:p>
            <a:pPr algn="ctr"/>
            <a:r>
              <a:rPr lang="ru-RU" sz="1400" b="1">
                <a:solidFill>
                  <a:srgbClr val="002060"/>
                </a:solidFill>
              </a:rPr>
              <a:t>(2000 экз.) </a:t>
            </a:r>
          </a:p>
        </p:txBody>
      </p:sp>
      <p:sp>
        <p:nvSpPr>
          <p:cNvPr id="6150" name="TextBox 8"/>
          <p:cNvSpPr txBox="1">
            <a:spLocks noChangeArrowheads="1"/>
          </p:cNvSpPr>
          <p:nvPr/>
        </p:nvSpPr>
        <p:spPr bwMode="auto">
          <a:xfrm>
            <a:off x="1187450" y="188913"/>
            <a:ext cx="7599363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600" b="1">
                <a:solidFill>
                  <a:srgbClr val="C00000"/>
                </a:solidFill>
              </a:rPr>
              <a:t>Проект «Новый коми-пермяцкий учебник»</a:t>
            </a:r>
          </a:p>
          <a:p>
            <a:pPr algn="ctr"/>
            <a:r>
              <a:rPr lang="ru-RU" b="1">
                <a:solidFill>
                  <a:srgbClr val="002060"/>
                </a:solidFill>
                <a:ea typeface="Times New Roman" pitchFamily="18" charset="0"/>
                <a:cs typeface="Arial" charset="0"/>
              </a:rPr>
              <a:t>Обеспеченность учебниками нового поколения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ea typeface="Times New Roman" pitchFamily="18" charset="0"/>
                <a:cs typeface="Arial" charset="0"/>
              </a:rPr>
              <a:t>на коми-пермяцком языке к 1 сентября 2013 г. составила 100%</a:t>
            </a:r>
          </a:p>
          <a:p>
            <a:pPr algn="ctr" eaLnBrk="1" hangingPunct="1"/>
            <a:endParaRPr lang="ru-RU" sz="2400" b="1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3"/>
          <p:cNvSpPr>
            <a:spLocks noGrp="1"/>
          </p:cNvSpPr>
          <p:nvPr>
            <p:ph type="title"/>
          </p:nvPr>
        </p:nvSpPr>
        <p:spPr>
          <a:xfrm>
            <a:off x="1908175" y="188913"/>
            <a:ext cx="6119813" cy="1009650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C00000"/>
                </a:solidFill>
              </a:rPr>
              <a:t>Динамика доли учащихся,</a:t>
            </a:r>
            <a:br>
              <a:rPr lang="ru-RU" sz="2800" b="1" smtClean="0">
                <a:solidFill>
                  <a:srgbClr val="C00000"/>
                </a:solidFill>
              </a:rPr>
            </a:br>
            <a:r>
              <a:rPr lang="ru-RU" sz="2800" b="1" smtClean="0">
                <a:solidFill>
                  <a:srgbClr val="C00000"/>
                </a:solidFill>
              </a:rPr>
              <a:t> изучающих коми-пермяцкий язык</a:t>
            </a:r>
            <a:endParaRPr lang="ru-RU" sz="2800" smtClean="0">
              <a:solidFill>
                <a:srgbClr val="C00000"/>
              </a:solidFill>
            </a:endParaRPr>
          </a:p>
        </p:txBody>
      </p:sp>
      <p:graphicFrame>
        <p:nvGraphicFramePr>
          <p:cNvPr id="7171" name="Содержимое 5"/>
          <p:cNvGraphicFramePr>
            <a:graphicFrameLocks noGrp="1"/>
          </p:cNvGraphicFramePr>
          <p:nvPr>
            <p:ph idx="1"/>
          </p:nvPr>
        </p:nvGraphicFramePr>
        <p:xfrm>
          <a:off x="1281113" y="1362075"/>
          <a:ext cx="7589837" cy="510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r:id="rId5" imgW="7590178" imgH="5108891" progId="Excel.Chart.8">
                  <p:embed/>
                </p:oleObj>
              </mc:Choice>
              <mc:Fallback>
                <p:oleObj r:id="rId5" imgW="7590178" imgH="5108891" progId="Excel.Chart.8">
                  <p:embed/>
                  <p:pic>
                    <p:nvPicPr>
                      <p:cNvPr id="0" name="Содержимое 5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1113" y="1362075"/>
                        <a:ext cx="7589837" cy="510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"/>
          <p:cNvSpPr txBox="1">
            <a:spLocks noChangeArrowheads="1"/>
          </p:cNvSpPr>
          <p:nvPr/>
        </p:nvSpPr>
        <p:spPr bwMode="auto">
          <a:xfrm>
            <a:off x="1085850" y="115888"/>
            <a:ext cx="785495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400" b="1">
                <a:solidFill>
                  <a:srgbClr val="C00000"/>
                </a:solidFill>
              </a:rPr>
              <a:t>Премии Министерства по делам Коми-Пермяцкого округа Пермского края в области национальной  культуры и искусства</a:t>
            </a:r>
          </a:p>
        </p:txBody>
      </p:sp>
      <p:pic>
        <p:nvPicPr>
          <p:cNvPr id="8195" name="Picture 2" descr="C:\Users\Мама\Desktop\Для Рычкова  в Юсьву, на Совет глав МО, 28.06.2013\Фото для презентации\Вручение премий МКПО 2012 г.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3" y="1500188"/>
            <a:ext cx="3965575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2"/>
          <p:cNvSpPr txBox="1">
            <a:spLocks noChangeArrowheads="1"/>
          </p:cNvSpPr>
          <p:nvPr/>
        </p:nvSpPr>
        <p:spPr bwMode="auto">
          <a:xfrm>
            <a:off x="957263" y="4286250"/>
            <a:ext cx="378142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 b="1" i="1">
                <a:solidFill>
                  <a:srgbClr val="002060"/>
                </a:solidFill>
              </a:rPr>
              <a:t>Лауреаты премий МКПО ПК в области национальной культуры и искусства 2011 г. </a:t>
            </a:r>
          </a:p>
        </p:txBody>
      </p:sp>
      <p:sp>
        <p:nvSpPr>
          <p:cNvPr id="8197" name="TextBox 4"/>
          <p:cNvSpPr txBox="1">
            <a:spLocks noChangeArrowheads="1"/>
          </p:cNvSpPr>
          <p:nvPr/>
        </p:nvSpPr>
        <p:spPr bwMode="auto">
          <a:xfrm>
            <a:off x="5214938" y="3000375"/>
            <a:ext cx="38211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 b="1" i="1">
                <a:solidFill>
                  <a:srgbClr val="002060"/>
                </a:solidFill>
              </a:rPr>
              <a:t>Лауреаты премий МКПО ПК в области национальной культуры и искусства  2012 г.</a:t>
            </a:r>
          </a:p>
        </p:txBody>
      </p:sp>
      <p:pic>
        <p:nvPicPr>
          <p:cNvPr id="8198" name="Picture 4" descr="C:\Users\Мама\Desktop\Лауреаты премии МКПО , 20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325" y="4071938"/>
            <a:ext cx="4056063" cy="270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/>
          <p:cNvSpPr txBox="1">
            <a:spLocks noChangeArrowheads="1"/>
          </p:cNvSpPr>
          <p:nvPr/>
        </p:nvSpPr>
        <p:spPr bwMode="auto">
          <a:xfrm>
            <a:off x="1214438" y="214313"/>
            <a:ext cx="77438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600" b="1">
                <a:solidFill>
                  <a:srgbClr val="C00000"/>
                </a:solidFill>
              </a:rPr>
              <a:t>Окружной конкурс этнокультурных проектов</a:t>
            </a:r>
          </a:p>
        </p:txBody>
      </p:sp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6786563" y="857250"/>
            <a:ext cx="227647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 i="1">
                <a:solidFill>
                  <a:srgbClr val="002060"/>
                </a:solidFill>
              </a:rPr>
              <a:t>Победители окружного конкурса этнокультурных проектов 2013 г.</a:t>
            </a:r>
          </a:p>
        </p:txBody>
      </p:sp>
      <p:sp>
        <p:nvSpPr>
          <p:cNvPr id="9220" name="TextBox 3"/>
          <p:cNvSpPr txBox="1">
            <a:spLocks noChangeArrowheads="1"/>
          </p:cNvSpPr>
          <p:nvPr/>
        </p:nvSpPr>
        <p:spPr bwMode="auto">
          <a:xfrm>
            <a:off x="1519238" y="5732463"/>
            <a:ext cx="33131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 b="1" i="1">
                <a:solidFill>
                  <a:srgbClr val="002060"/>
                </a:solidFill>
              </a:rPr>
              <a:t>Окружной обучающий семинар-тренинг по проектной деятельности </a:t>
            </a:r>
          </a:p>
        </p:txBody>
      </p:sp>
      <p:pic>
        <p:nvPicPr>
          <p:cNvPr id="9221" name="Picture 7" descr="I:\Доклад Рычкова\IMG_05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613" y="857250"/>
            <a:ext cx="5337175" cy="355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3" descr="C:\Users\Мама\Desktop\Для Рычкова  в Юсьву, на Совет глав МО, 28.06.2013\Фото для презентации\Семинар по проектированию, 20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850" y="4005263"/>
            <a:ext cx="4143375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"/>
          <p:cNvSpPr txBox="1">
            <a:spLocks noChangeArrowheads="1"/>
          </p:cNvSpPr>
          <p:nvPr/>
        </p:nvSpPr>
        <p:spPr bwMode="auto">
          <a:xfrm>
            <a:off x="1357313" y="188913"/>
            <a:ext cx="7131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400" b="1">
                <a:solidFill>
                  <a:srgbClr val="C00000"/>
                </a:solidFill>
              </a:rPr>
              <a:t>Значимые этнокультурные мероприятия</a:t>
            </a:r>
          </a:p>
        </p:txBody>
      </p:sp>
      <p:pic>
        <p:nvPicPr>
          <p:cNvPr id="10243" name="Picture 10" descr="I:\Доклад Рычкова\Краса Пармы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950" y="1125538"/>
            <a:ext cx="3197225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2" descr="I:\Доклад Рычкова\Пельнянь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950" y="3716338"/>
            <a:ext cx="3178175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2" descr="I:\Доклад Рычкова\ЧУДный карнавал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" y="1125538"/>
            <a:ext cx="4625975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extBox 2"/>
          <p:cNvSpPr txBox="1">
            <a:spLocks noChangeArrowheads="1"/>
          </p:cNvSpPr>
          <p:nvPr/>
        </p:nvSpPr>
        <p:spPr bwMode="auto">
          <a:xfrm>
            <a:off x="6049963" y="1189038"/>
            <a:ext cx="2554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600" b="1">
                <a:solidFill>
                  <a:schemeClr val="bg1"/>
                </a:solidFill>
              </a:rPr>
              <a:t>Краевой конкурс</a:t>
            </a:r>
          </a:p>
          <a:p>
            <a:pPr algn="ctr" eaLnBrk="1" hangingPunct="1"/>
            <a:r>
              <a:rPr lang="ru-RU" sz="1600" b="1">
                <a:solidFill>
                  <a:schemeClr val="bg1"/>
                </a:solidFill>
              </a:rPr>
              <a:t>«Краса Пармы»</a:t>
            </a:r>
          </a:p>
        </p:txBody>
      </p:sp>
      <p:sp>
        <p:nvSpPr>
          <p:cNvPr id="10247" name="TextBox 2"/>
          <p:cNvSpPr txBox="1">
            <a:spLocks noChangeArrowheads="1"/>
          </p:cNvSpPr>
          <p:nvPr/>
        </p:nvSpPr>
        <p:spPr bwMode="auto">
          <a:xfrm>
            <a:off x="5529263" y="3902075"/>
            <a:ext cx="338455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400" b="1">
                <a:solidFill>
                  <a:schemeClr val="bg1"/>
                </a:solidFill>
              </a:rPr>
              <a:t>Межрегиональный фестиваль</a:t>
            </a:r>
          </a:p>
          <a:p>
            <a:pPr algn="ctr" eaLnBrk="1" hangingPunct="1"/>
            <a:r>
              <a:rPr lang="ru-RU" sz="1400" b="1">
                <a:solidFill>
                  <a:schemeClr val="bg1"/>
                </a:solidFill>
              </a:rPr>
              <a:t>театральных капустников</a:t>
            </a:r>
          </a:p>
          <a:p>
            <a:pPr algn="ctr" eaLnBrk="1" hangingPunct="1"/>
            <a:r>
              <a:rPr lang="ru-RU" sz="1400" b="1">
                <a:solidFill>
                  <a:schemeClr val="bg1"/>
                </a:solidFill>
              </a:rPr>
              <a:t>«Пельнянь»</a:t>
            </a:r>
          </a:p>
        </p:txBody>
      </p:sp>
      <p:sp>
        <p:nvSpPr>
          <p:cNvPr id="10248" name="TextBox 2"/>
          <p:cNvSpPr txBox="1">
            <a:spLocks noChangeArrowheads="1"/>
          </p:cNvSpPr>
          <p:nvPr/>
        </p:nvSpPr>
        <p:spPr bwMode="auto">
          <a:xfrm>
            <a:off x="917575" y="4816475"/>
            <a:ext cx="46116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600" b="1">
                <a:solidFill>
                  <a:srgbClr val="002060"/>
                </a:solidFill>
              </a:rPr>
              <a:t>Межрегиональный праздник обрядовых культур финно-угорских народов</a:t>
            </a:r>
          </a:p>
          <a:p>
            <a:pPr eaLnBrk="1" hangingPunct="1"/>
            <a:r>
              <a:rPr lang="ru-RU" sz="1600" b="1">
                <a:solidFill>
                  <a:srgbClr val="002060"/>
                </a:solidFill>
              </a:rPr>
              <a:t>«ЧУДный карнавал»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/>
          <p:cNvSpPr txBox="1">
            <a:spLocks noChangeArrowheads="1"/>
          </p:cNvSpPr>
          <p:nvPr/>
        </p:nvSpPr>
        <p:spPr bwMode="auto">
          <a:xfrm>
            <a:off x="971550" y="1125538"/>
            <a:ext cx="78486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3000" b="1">
                <a:solidFill>
                  <a:srgbClr val="C00000"/>
                </a:solidFill>
              </a:rPr>
              <a:t>Подпрограмма «Реализация государственной национальной политики» государственной программы Пермского края «Обеспечение взаимодействия общества и власти» </a:t>
            </a:r>
          </a:p>
        </p:txBody>
      </p:sp>
      <p:sp>
        <p:nvSpPr>
          <p:cNvPr id="11267" name="TextBox 1"/>
          <p:cNvSpPr txBox="1">
            <a:spLocks noChangeArrowheads="1"/>
          </p:cNvSpPr>
          <p:nvPr/>
        </p:nvSpPr>
        <p:spPr bwMode="auto">
          <a:xfrm>
            <a:off x="1357313" y="4365625"/>
            <a:ext cx="7318375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000" b="1">
                <a:solidFill>
                  <a:srgbClr val="C00000"/>
                </a:solidFill>
              </a:rPr>
              <a:t>На реализацию подпрограммы выделяется </a:t>
            </a:r>
          </a:p>
          <a:p>
            <a:pPr algn="ctr" eaLnBrk="1" hangingPunct="1"/>
            <a:r>
              <a:rPr lang="ru-RU" sz="2000" b="1">
                <a:solidFill>
                  <a:srgbClr val="C00000"/>
                </a:solidFill>
              </a:rPr>
              <a:t>45 млн. руб. в год, в том числе на раздел</a:t>
            </a:r>
          </a:p>
          <a:p>
            <a:pPr algn="ctr" eaLnBrk="1" hangingPunct="1"/>
            <a:r>
              <a:rPr lang="ru-RU" sz="2000" b="1">
                <a:solidFill>
                  <a:srgbClr val="C00000"/>
                </a:solidFill>
              </a:rPr>
              <a:t>«Проведение этнокультурных мероприятий в отношении коми-пермяцкого народа» 2,5 млн. руб.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1351</TotalTime>
  <Words>322</Words>
  <Application>Microsoft Office PowerPoint</Application>
  <PresentationFormat>Экран (4:3)</PresentationFormat>
  <Paragraphs>53</Paragraphs>
  <Slides>10</Slides>
  <Notes>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Arial Black</vt:lpstr>
      <vt:lpstr>Times New Roman</vt:lpstr>
      <vt:lpstr>Тема Office</vt:lpstr>
      <vt:lpstr>Диаграмма Microsoft Excel</vt:lpstr>
      <vt:lpstr>Презентация PowerPoint</vt:lpstr>
      <vt:lpstr>Национальный состав населения Коми-Пермяцкого округа Пермского края (по данным ВПН 2010 г.), %</vt:lpstr>
      <vt:lpstr>Презентация PowerPoint</vt:lpstr>
      <vt:lpstr>Презентация PowerPoint</vt:lpstr>
      <vt:lpstr>  </vt:lpstr>
      <vt:lpstr>Динамика доли учащихся,  изучающих коми-пермяцкий язык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состав населения Коми-Пермяцкого округа (по переписи 2002 года)</dc:title>
  <dc:creator>Admin</dc:creator>
  <cp:lastModifiedBy>etno kul</cp:lastModifiedBy>
  <cp:revision>88</cp:revision>
  <cp:lastPrinted>2014-06-09T07:17:49Z</cp:lastPrinted>
  <dcterms:created xsi:type="dcterms:W3CDTF">2009-10-14T08:41:40Z</dcterms:created>
  <dcterms:modified xsi:type="dcterms:W3CDTF">2014-06-09T09:47:26Z</dcterms:modified>
</cp:coreProperties>
</file>