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2"/>
  </p:notesMasterIdLst>
  <p:sldIdLst>
    <p:sldId id="256" r:id="rId2"/>
    <p:sldId id="259" r:id="rId3"/>
    <p:sldId id="318" r:id="rId4"/>
    <p:sldId id="267" r:id="rId5"/>
    <p:sldId id="263" r:id="rId6"/>
    <p:sldId id="265" r:id="rId7"/>
    <p:sldId id="319" r:id="rId8"/>
    <p:sldId id="294" r:id="rId9"/>
    <p:sldId id="337" r:id="rId10"/>
    <p:sldId id="290" r:id="rId11"/>
    <p:sldId id="295" r:id="rId12"/>
    <p:sldId id="338" r:id="rId13"/>
    <p:sldId id="339" r:id="rId14"/>
    <p:sldId id="342" r:id="rId15"/>
    <p:sldId id="296" r:id="rId16"/>
    <p:sldId id="305" r:id="rId17"/>
    <p:sldId id="332" r:id="rId18"/>
    <p:sldId id="307" r:id="rId19"/>
    <p:sldId id="302" r:id="rId20"/>
    <p:sldId id="334" r:id="rId21"/>
    <p:sldId id="304" r:id="rId22"/>
    <p:sldId id="300" r:id="rId23"/>
    <p:sldId id="331" r:id="rId24"/>
    <p:sldId id="301" r:id="rId25"/>
    <p:sldId id="311" r:id="rId26"/>
    <p:sldId id="335" r:id="rId27"/>
    <p:sldId id="313" r:id="rId28"/>
    <p:sldId id="314" r:id="rId29"/>
    <p:sldId id="336" r:id="rId30"/>
    <p:sldId id="316" r:id="rId3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8" autoAdjust="0"/>
    <p:restoredTop sz="94660"/>
  </p:normalViewPr>
  <p:slideViewPr>
    <p:cSldViewPr>
      <p:cViewPr>
        <p:scale>
          <a:sx n="93" d="100"/>
          <a:sy n="93" d="100"/>
        </p:scale>
        <p:origin x="-30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Общий объем 52</a:t>
            </a:r>
            <a:r>
              <a:rPr lang="ru-RU" baseline="0" dirty="0" smtClean="0"/>
              <a:t> 815 </a:t>
            </a:r>
            <a:r>
              <a:rPr lang="ru-RU" baseline="0" dirty="0" smtClean="0"/>
              <a:t>870,5 </a:t>
            </a:r>
            <a:r>
              <a:rPr lang="ru-RU" dirty="0" smtClean="0"/>
              <a:t>тыс</a:t>
            </a:r>
            <a:r>
              <a:rPr lang="ru-RU" dirty="0" smtClean="0"/>
              <a:t>. рублей</a:t>
            </a:r>
            <a:endParaRPr lang="ru-RU" dirty="0"/>
          </a:p>
        </c:rich>
      </c:tx>
      <c:layout>
        <c:manualLayout>
          <c:xMode val="edge"/>
          <c:yMode val="edge"/>
          <c:x val="0.12017265475175656"/>
          <c:y val="0.9016286644951140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691413573303332E-2"/>
          <c:y val="9.580220062068788E-2"/>
          <c:w val="0.48161028978520543"/>
          <c:h val="0.737946189951011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25"/>
          <c:dPt>
            <c:idx val="0"/>
            <c:bubble3D val="0"/>
            <c:explosion val="5"/>
          </c:dPt>
          <c:dPt>
            <c:idx val="1"/>
            <c:bubble3D val="0"/>
            <c:explosion val="8"/>
          </c:dPt>
          <c:dPt>
            <c:idx val="2"/>
            <c:bubble3D val="0"/>
            <c:explosion val="4"/>
          </c:dPt>
          <c:dPt>
            <c:idx val="3"/>
            <c:bubble3D val="0"/>
            <c:explosion val="12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3%</a:t>
                    </a:r>
                    <a:endParaRPr lang="en-US" b="1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19%</a:t>
                    </a:r>
                    <a:endParaRPr lang="en-US" b="1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904761904761904E-2"/>
                  <c:y val="2.6058631921824105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5%</a:t>
                    </a:r>
                    <a:endParaRPr lang="en-US" b="1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73%</a:t>
                    </a:r>
                    <a:endParaRPr lang="en-US" b="1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Федеральный бюджет</c:v>
                </c:pt>
                <c:pt idx="1">
                  <c:v>Краевой бюджет</c:v>
                </c:pt>
                <c:pt idx="2">
                  <c:v>Местный бюджет</c:v>
                </c:pt>
                <c:pt idx="3">
                  <c:v>Внебюджетные источники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1470245.4</c:v>
                </c:pt>
                <c:pt idx="1">
                  <c:v>10344311.699999999</c:v>
                </c:pt>
                <c:pt idx="2">
                  <c:v>2463923.4</c:v>
                </c:pt>
                <c:pt idx="3">
                  <c:v>38537390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2497951148963526"/>
          <c:y val="0.19466495678268231"/>
          <c:w val="0.37331980823825595"/>
          <c:h val="0.508950114134755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AFAD9D-3A70-4F41-8EEE-833C5DD8250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A7765A-8722-459E-80BB-51E2B656FB4E}">
      <dgm:prSet phldrT="[Текст]" custT="1"/>
      <dgm:spPr/>
      <dgm:t>
        <a:bodyPr/>
        <a:lstStyle/>
        <a:p>
          <a:pPr algn="just"/>
          <a:r>
            <a:rPr lang="ru-RU" sz="1800" dirty="0" smtClean="0"/>
            <a:t>создание эффективного муниципального управления</a:t>
          </a:r>
          <a:endParaRPr lang="ru-RU" sz="1800" dirty="0"/>
        </a:p>
      </dgm:t>
    </dgm:pt>
    <dgm:pt modelId="{3FE02164-3F3C-405C-B8F0-255796119D61}" type="parTrans" cxnId="{141FBD32-41C5-4700-B2E5-151EABB8C422}">
      <dgm:prSet/>
      <dgm:spPr/>
      <dgm:t>
        <a:bodyPr/>
        <a:lstStyle/>
        <a:p>
          <a:endParaRPr lang="ru-RU" sz="1600"/>
        </a:p>
      </dgm:t>
    </dgm:pt>
    <dgm:pt modelId="{B1EB6AEE-A730-4E2C-8F3B-B4BB07BE1770}" type="sibTrans" cxnId="{141FBD32-41C5-4700-B2E5-151EABB8C422}">
      <dgm:prSet/>
      <dgm:spPr/>
      <dgm:t>
        <a:bodyPr/>
        <a:lstStyle/>
        <a:p>
          <a:endParaRPr lang="ru-RU" sz="1600"/>
        </a:p>
      </dgm:t>
    </dgm:pt>
    <dgm:pt modelId="{A28F2C8B-6F99-4153-AB3C-026DB0C31399}">
      <dgm:prSet custT="1"/>
      <dgm:spPr/>
      <dgm:t>
        <a:bodyPr/>
        <a:lstStyle/>
        <a:p>
          <a:pPr algn="just"/>
          <a:r>
            <a:rPr lang="ru-RU" sz="1800" dirty="0" smtClean="0"/>
            <a:t>повышение уровня социально-экономического развития муниципальных образований</a:t>
          </a:r>
          <a:endParaRPr lang="ru-RU" sz="1800" dirty="0"/>
        </a:p>
      </dgm:t>
    </dgm:pt>
    <dgm:pt modelId="{6400F597-5A2E-4FF3-9784-FF1E8D7A4B9C}" type="parTrans" cxnId="{3E8C1026-D604-450D-8E2F-33CFF2E90154}">
      <dgm:prSet/>
      <dgm:spPr/>
      <dgm:t>
        <a:bodyPr/>
        <a:lstStyle/>
        <a:p>
          <a:endParaRPr lang="ru-RU" sz="1600"/>
        </a:p>
      </dgm:t>
    </dgm:pt>
    <dgm:pt modelId="{5FDC4242-8224-4A3C-8397-329B39C2C126}" type="sibTrans" cxnId="{3E8C1026-D604-450D-8E2F-33CFF2E90154}">
      <dgm:prSet/>
      <dgm:spPr/>
      <dgm:t>
        <a:bodyPr/>
        <a:lstStyle/>
        <a:p>
          <a:endParaRPr lang="ru-RU" sz="1600"/>
        </a:p>
      </dgm:t>
    </dgm:pt>
    <dgm:pt modelId="{1B0DD07E-94C0-4A5D-B6C0-E15678B67807}">
      <dgm:prSet custT="1"/>
      <dgm:spPr/>
      <dgm:t>
        <a:bodyPr/>
        <a:lstStyle/>
        <a:p>
          <a:pPr algn="l"/>
          <a:r>
            <a:rPr lang="ru-RU" sz="1800" dirty="0" smtClean="0"/>
            <a:t>повышение финансовой обеспеченности муниципальных образований</a:t>
          </a:r>
          <a:endParaRPr lang="ru-RU" sz="1800" dirty="0"/>
        </a:p>
      </dgm:t>
    </dgm:pt>
    <dgm:pt modelId="{8851771F-157A-4367-90BA-91B616956FA7}" type="parTrans" cxnId="{75D9CBAC-0298-4916-817F-13F85CF47630}">
      <dgm:prSet/>
      <dgm:spPr/>
      <dgm:t>
        <a:bodyPr/>
        <a:lstStyle/>
        <a:p>
          <a:endParaRPr lang="ru-RU" sz="1600"/>
        </a:p>
      </dgm:t>
    </dgm:pt>
    <dgm:pt modelId="{F6DA466C-8BB1-41D6-AF6D-6EA343A78031}" type="sibTrans" cxnId="{75D9CBAC-0298-4916-817F-13F85CF47630}">
      <dgm:prSet/>
      <dgm:spPr/>
      <dgm:t>
        <a:bodyPr/>
        <a:lstStyle/>
        <a:p>
          <a:endParaRPr lang="ru-RU" sz="1600"/>
        </a:p>
      </dgm:t>
    </dgm:pt>
    <dgm:pt modelId="{187592E9-BABC-4AF1-8CA2-4859A4238390}">
      <dgm:prSet custT="1"/>
      <dgm:spPr/>
      <dgm:t>
        <a:bodyPr/>
        <a:lstStyle/>
        <a:p>
          <a:pPr algn="l"/>
          <a:r>
            <a:rPr lang="ru-RU" sz="1800" dirty="0" smtClean="0"/>
            <a:t>реализация мероприятий по стабилизации </a:t>
          </a:r>
          <a:br>
            <a:rPr lang="ru-RU" sz="1800" dirty="0" smtClean="0"/>
          </a:br>
          <a:r>
            <a:rPr lang="ru-RU" sz="1800" dirty="0" smtClean="0"/>
            <a:t>социально-экономического положения в отдельных </a:t>
          </a:r>
          <a:br>
            <a:rPr lang="ru-RU" sz="1800" dirty="0" smtClean="0"/>
          </a:br>
          <a:r>
            <a:rPr lang="ru-RU" sz="1800" dirty="0" smtClean="0"/>
            <a:t>территориях Пермского края</a:t>
          </a:r>
          <a:endParaRPr lang="ru-RU" sz="1800" dirty="0"/>
        </a:p>
      </dgm:t>
    </dgm:pt>
    <dgm:pt modelId="{AA721FE4-1EFC-4C3A-A4DC-796E7F3FD1CB}" type="parTrans" cxnId="{42B34AE9-CD4C-4467-9B1D-CAAE2EDD79B5}">
      <dgm:prSet/>
      <dgm:spPr/>
      <dgm:t>
        <a:bodyPr/>
        <a:lstStyle/>
        <a:p>
          <a:endParaRPr lang="ru-RU" sz="1600"/>
        </a:p>
      </dgm:t>
    </dgm:pt>
    <dgm:pt modelId="{5F9B893F-39B4-4767-9E22-B14D07504257}" type="sibTrans" cxnId="{42B34AE9-CD4C-4467-9B1D-CAAE2EDD79B5}">
      <dgm:prSet/>
      <dgm:spPr/>
      <dgm:t>
        <a:bodyPr/>
        <a:lstStyle/>
        <a:p>
          <a:endParaRPr lang="ru-RU" sz="1600"/>
        </a:p>
      </dgm:t>
    </dgm:pt>
    <dgm:pt modelId="{2345201E-1B84-40EB-A351-C8364C98677E}">
      <dgm:prSet custT="1"/>
      <dgm:spPr/>
      <dgm:t>
        <a:bodyPr/>
        <a:lstStyle/>
        <a:p>
          <a:r>
            <a:rPr lang="ru-RU" sz="1800" dirty="0" smtClean="0"/>
            <a:t>повышение уровня социально-экономического развития Коми Пермяцкого округа</a:t>
          </a:r>
          <a:endParaRPr lang="ru-RU" sz="1800" dirty="0"/>
        </a:p>
      </dgm:t>
    </dgm:pt>
    <dgm:pt modelId="{630156EA-482E-42BB-A3F8-7698592A9C3D}" type="parTrans" cxnId="{67F3B70B-442A-461D-8AFA-E5E421088B02}">
      <dgm:prSet/>
      <dgm:spPr/>
      <dgm:t>
        <a:bodyPr/>
        <a:lstStyle/>
        <a:p>
          <a:endParaRPr lang="ru-RU" sz="1600"/>
        </a:p>
      </dgm:t>
    </dgm:pt>
    <dgm:pt modelId="{A69D6FE5-955E-4D7B-890F-17B738E7361E}" type="sibTrans" cxnId="{67F3B70B-442A-461D-8AFA-E5E421088B02}">
      <dgm:prSet/>
      <dgm:spPr/>
      <dgm:t>
        <a:bodyPr/>
        <a:lstStyle/>
        <a:p>
          <a:endParaRPr lang="ru-RU" sz="1600"/>
        </a:p>
      </dgm:t>
    </dgm:pt>
    <dgm:pt modelId="{319722DE-2194-4DD2-BC71-80949C45F0A2}">
      <dgm:prSet custT="1"/>
      <dgm:spPr/>
      <dgm:t>
        <a:bodyPr/>
        <a:lstStyle/>
        <a:p>
          <a:r>
            <a:rPr lang="ru-RU" sz="1800" dirty="0" smtClean="0"/>
            <a:t>содействие развитию национальной культуры </a:t>
          </a:r>
          <a:br>
            <a:rPr lang="ru-RU" sz="1800" dirty="0" smtClean="0"/>
          </a:br>
          <a:r>
            <a:rPr lang="ru-RU" sz="1800" dirty="0" smtClean="0"/>
            <a:t>и коми-пермяцкого языка</a:t>
          </a:r>
          <a:endParaRPr lang="ru-RU" sz="1800" dirty="0"/>
        </a:p>
      </dgm:t>
    </dgm:pt>
    <dgm:pt modelId="{41586368-39FB-4B43-8655-DE79C056680B}" type="parTrans" cxnId="{9F2D0D28-5F0C-4D87-BD79-109A53006C0F}">
      <dgm:prSet/>
      <dgm:spPr/>
      <dgm:t>
        <a:bodyPr/>
        <a:lstStyle/>
        <a:p>
          <a:endParaRPr lang="ru-RU" sz="1600"/>
        </a:p>
      </dgm:t>
    </dgm:pt>
    <dgm:pt modelId="{3E60E325-5A8A-44BC-8A28-6BDE12706A03}" type="sibTrans" cxnId="{9F2D0D28-5F0C-4D87-BD79-109A53006C0F}">
      <dgm:prSet/>
      <dgm:spPr/>
      <dgm:t>
        <a:bodyPr/>
        <a:lstStyle/>
        <a:p>
          <a:endParaRPr lang="ru-RU" sz="1600"/>
        </a:p>
      </dgm:t>
    </dgm:pt>
    <dgm:pt modelId="{624CD415-826E-44CF-B411-FE14CF56B693}">
      <dgm:prSet phldrT="[Текст]" custT="1"/>
      <dgm:spPr/>
      <dgm:t>
        <a:bodyPr/>
        <a:lstStyle/>
        <a:p>
          <a:endParaRPr lang="ru-RU" sz="1600" dirty="0"/>
        </a:p>
      </dgm:t>
    </dgm:pt>
    <dgm:pt modelId="{F8794C9F-FDD8-4496-9D1A-ADBD8EA06B8D}" type="sibTrans" cxnId="{028EA9A5-5F0C-4686-B5E8-498B69274130}">
      <dgm:prSet/>
      <dgm:spPr/>
      <dgm:t>
        <a:bodyPr/>
        <a:lstStyle/>
        <a:p>
          <a:endParaRPr lang="ru-RU" sz="1600"/>
        </a:p>
      </dgm:t>
    </dgm:pt>
    <dgm:pt modelId="{D99E8AD0-3B66-4E6D-9602-1717D0AB1FA2}" type="parTrans" cxnId="{028EA9A5-5F0C-4686-B5E8-498B69274130}">
      <dgm:prSet/>
      <dgm:spPr/>
      <dgm:t>
        <a:bodyPr/>
        <a:lstStyle/>
        <a:p>
          <a:endParaRPr lang="ru-RU" sz="1600"/>
        </a:p>
      </dgm:t>
    </dgm:pt>
    <dgm:pt modelId="{D8E6094E-60E8-459F-AA8A-46F1A0D994C8}" type="pres">
      <dgm:prSet presAssocID="{A8AFAD9D-3A70-4F41-8EEE-833C5DD8250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84B247E-FAE8-48D3-AD2B-DACD5F2EA4B1}" type="pres">
      <dgm:prSet presAssocID="{624CD415-826E-44CF-B411-FE14CF56B693}" presName="thickLine" presStyleLbl="alignNode1" presStyleIdx="0" presStyleCnt="1"/>
      <dgm:spPr/>
    </dgm:pt>
    <dgm:pt modelId="{C67014CC-2468-49E1-8A4C-61CC5E6E2976}" type="pres">
      <dgm:prSet presAssocID="{624CD415-826E-44CF-B411-FE14CF56B693}" presName="horz1" presStyleCnt="0"/>
      <dgm:spPr/>
    </dgm:pt>
    <dgm:pt modelId="{997BBB43-B790-4A81-8EC4-53732936F614}" type="pres">
      <dgm:prSet presAssocID="{624CD415-826E-44CF-B411-FE14CF56B693}" presName="tx1" presStyleLbl="revTx" presStyleIdx="0" presStyleCnt="7" custScaleX="7455"/>
      <dgm:spPr/>
      <dgm:t>
        <a:bodyPr/>
        <a:lstStyle/>
        <a:p>
          <a:endParaRPr lang="ru-RU"/>
        </a:p>
      </dgm:t>
    </dgm:pt>
    <dgm:pt modelId="{0F5673C4-F377-485E-9521-DBEBF153B5A7}" type="pres">
      <dgm:prSet presAssocID="{624CD415-826E-44CF-B411-FE14CF56B693}" presName="vert1" presStyleCnt="0"/>
      <dgm:spPr/>
    </dgm:pt>
    <dgm:pt modelId="{56996EBD-193C-4DCD-AF86-4DA9652709A3}" type="pres">
      <dgm:prSet presAssocID="{F2A7765A-8722-459E-80BB-51E2B656FB4E}" presName="vertSpace2a" presStyleCnt="0"/>
      <dgm:spPr/>
    </dgm:pt>
    <dgm:pt modelId="{7CC9801D-BE7A-4DEA-B468-EAAB565851E2}" type="pres">
      <dgm:prSet presAssocID="{F2A7765A-8722-459E-80BB-51E2B656FB4E}" presName="horz2" presStyleCnt="0"/>
      <dgm:spPr/>
    </dgm:pt>
    <dgm:pt modelId="{35A4D73F-E2C6-4C14-983F-7546AEBBAA4E}" type="pres">
      <dgm:prSet presAssocID="{F2A7765A-8722-459E-80BB-51E2B656FB4E}" presName="horzSpace2" presStyleCnt="0"/>
      <dgm:spPr/>
    </dgm:pt>
    <dgm:pt modelId="{6743D505-3B44-4FCF-AE80-99A51991DF22}" type="pres">
      <dgm:prSet presAssocID="{F2A7765A-8722-459E-80BB-51E2B656FB4E}" presName="tx2" presStyleLbl="revTx" presStyleIdx="1" presStyleCnt="7" custScaleX="131233" custLinFactNeighborX="-1383" custLinFactNeighborY="16285"/>
      <dgm:spPr/>
      <dgm:t>
        <a:bodyPr/>
        <a:lstStyle/>
        <a:p>
          <a:endParaRPr lang="ru-RU"/>
        </a:p>
      </dgm:t>
    </dgm:pt>
    <dgm:pt modelId="{9F95E43C-D385-431A-BA5D-77A16B3068E4}" type="pres">
      <dgm:prSet presAssocID="{F2A7765A-8722-459E-80BB-51E2B656FB4E}" presName="vert2" presStyleCnt="0"/>
      <dgm:spPr/>
    </dgm:pt>
    <dgm:pt modelId="{BF239CF5-6E81-42D7-9927-75440806D2A5}" type="pres">
      <dgm:prSet presAssocID="{F2A7765A-8722-459E-80BB-51E2B656FB4E}" presName="thinLine2b" presStyleLbl="callout" presStyleIdx="0" presStyleCnt="6"/>
      <dgm:spPr/>
    </dgm:pt>
    <dgm:pt modelId="{2231971F-9540-4446-BF3C-41889520DC8A}" type="pres">
      <dgm:prSet presAssocID="{F2A7765A-8722-459E-80BB-51E2B656FB4E}" presName="vertSpace2b" presStyleCnt="0"/>
      <dgm:spPr/>
    </dgm:pt>
    <dgm:pt modelId="{B62DFE85-01F2-4057-B357-EBD60F988BC9}" type="pres">
      <dgm:prSet presAssocID="{A28F2C8B-6F99-4153-AB3C-026DB0C31399}" presName="horz2" presStyleCnt="0"/>
      <dgm:spPr/>
    </dgm:pt>
    <dgm:pt modelId="{FDFC5D92-22D3-496E-85BC-01A37E476C70}" type="pres">
      <dgm:prSet presAssocID="{A28F2C8B-6F99-4153-AB3C-026DB0C31399}" presName="horzSpace2" presStyleCnt="0"/>
      <dgm:spPr/>
    </dgm:pt>
    <dgm:pt modelId="{B4BA8341-E08A-45DE-80DD-51049C1F4E8A}" type="pres">
      <dgm:prSet presAssocID="{A28F2C8B-6F99-4153-AB3C-026DB0C31399}" presName="tx2" presStyleLbl="revTx" presStyleIdx="2" presStyleCnt="7" custLinFactNeighborX="-276" custLinFactNeighborY="-9279"/>
      <dgm:spPr/>
      <dgm:t>
        <a:bodyPr/>
        <a:lstStyle/>
        <a:p>
          <a:endParaRPr lang="ru-RU"/>
        </a:p>
      </dgm:t>
    </dgm:pt>
    <dgm:pt modelId="{1E2062EA-D329-44DB-8DA7-4B94366CC016}" type="pres">
      <dgm:prSet presAssocID="{A28F2C8B-6F99-4153-AB3C-026DB0C31399}" presName="vert2" presStyleCnt="0"/>
      <dgm:spPr/>
    </dgm:pt>
    <dgm:pt modelId="{A2545589-2C23-49C8-89CC-EDAC462B9995}" type="pres">
      <dgm:prSet presAssocID="{A28F2C8B-6F99-4153-AB3C-026DB0C31399}" presName="thinLine2b" presStyleLbl="callout" presStyleIdx="1" presStyleCnt="6" custLinFactY="-100000" custLinFactNeighborX="448" custLinFactNeighborY="-124257"/>
      <dgm:spPr/>
    </dgm:pt>
    <dgm:pt modelId="{0C699818-8CC7-4A2C-AAF1-ED48C96AD2B2}" type="pres">
      <dgm:prSet presAssocID="{A28F2C8B-6F99-4153-AB3C-026DB0C31399}" presName="vertSpace2b" presStyleCnt="0"/>
      <dgm:spPr/>
    </dgm:pt>
    <dgm:pt modelId="{90E1E3C7-7354-4C68-B808-61D559DC4445}" type="pres">
      <dgm:prSet presAssocID="{1B0DD07E-94C0-4A5D-B6C0-E15678B67807}" presName="horz2" presStyleCnt="0"/>
      <dgm:spPr/>
    </dgm:pt>
    <dgm:pt modelId="{9317002E-AA1D-433B-8A13-22A0023FE639}" type="pres">
      <dgm:prSet presAssocID="{1B0DD07E-94C0-4A5D-B6C0-E15678B67807}" presName="horzSpace2" presStyleCnt="0"/>
      <dgm:spPr/>
    </dgm:pt>
    <dgm:pt modelId="{B33FDE61-036D-4294-8B82-9270F2BA37B0}" type="pres">
      <dgm:prSet presAssocID="{1B0DD07E-94C0-4A5D-B6C0-E15678B67807}" presName="tx2" presStyleLbl="revTx" presStyleIdx="3" presStyleCnt="7" custScaleX="107320" custLinFactNeighborX="-276" custLinFactNeighborY="-16637"/>
      <dgm:spPr/>
      <dgm:t>
        <a:bodyPr/>
        <a:lstStyle/>
        <a:p>
          <a:endParaRPr lang="ru-RU"/>
        </a:p>
      </dgm:t>
    </dgm:pt>
    <dgm:pt modelId="{A6785455-2519-4487-AED5-B4B1192E028C}" type="pres">
      <dgm:prSet presAssocID="{1B0DD07E-94C0-4A5D-B6C0-E15678B67807}" presName="vert2" presStyleCnt="0"/>
      <dgm:spPr/>
    </dgm:pt>
    <dgm:pt modelId="{8105CB2D-DB1E-4967-BB63-35F94A741ABF}" type="pres">
      <dgm:prSet presAssocID="{1B0DD07E-94C0-4A5D-B6C0-E15678B67807}" presName="thinLine2b" presStyleLbl="callout" presStyleIdx="2" presStyleCnt="6" custLinFactY="-165828" custLinFactNeighborX="448" custLinFactNeighborY="-200000"/>
      <dgm:spPr/>
    </dgm:pt>
    <dgm:pt modelId="{C2C660B8-6927-4F01-9E84-8A5D7A576D14}" type="pres">
      <dgm:prSet presAssocID="{1B0DD07E-94C0-4A5D-B6C0-E15678B67807}" presName="vertSpace2b" presStyleCnt="0"/>
      <dgm:spPr/>
    </dgm:pt>
    <dgm:pt modelId="{3D0BD6C2-1CBD-4F96-BFC3-0C3DD66732E5}" type="pres">
      <dgm:prSet presAssocID="{187592E9-BABC-4AF1-8CA2-4859A4238390}" presName="horz2" presStyleCnt="0"/>
      <dgm:spPr/>
    </dgm:pt>
    <dgm:pt modelId="{5A500A6C-CDE6-4186-8BBB-3FF0205F3B2F}" type="pres">
      <dgm:prSet presAssocID="{187592E9-BABC-4AF1-8CA2-4859A4238390}" presName="horzSpace2" presStyleCnt="0"/>
      <dgm:spPr/>
    </dgm:pt>
    <dgm:pt modelId="{33059D9F-629E-4BBD-A048-05FD6612B759}" type="pres">
      <dgm:prSet presAssocID="{187592E9-BABC-4AF1-8CA2-4859A4238390}" presName="tx2" presStyleLbl="revTx" presStyleIdx="4" presStyleCnt="7" custScaleX="127389" custLinFactNeighborX="-276" custLinFactNeighborY="-13145"/>
      <dgm:spPr/>
      <dgm:t>
        <a:bodyPr/>
        <a:lstStyle/>
        <a:p>
          <a:endParaRPr lang="ru-RU"/>
        </a:p>
      </dgm:t>
    </dgm:pt>
    <dgm:pt modelId="{9E709DDF-7542-4E9E-B0D1-EA8652B181FF}" type="pres">
      <dgm:prSet presAssocID="{187592E9-BABC-4AF1-8CA2-4859A4238390}" presName="vert2" presStyleCnt="0"/>
      <dgm:spPr/>
    </dgm:pt>
    <dgm:pt modelId="{31705EB8-A4C8-4ECC-A526-EC86124486BB}" type="pres">
      <dgm:prSet presAssocID="{187592E9-BABC-4AF1-8CA2-4859A4238390}" presName="thinLine2b" presStyleLbl="callout" presStyleIdx="3" presStyleCnt="6"/>
      <dgm:spPr/>
    </dgm:pt>
    <dgm:pt modelId="{2E8096AB-0104-4F9F-AB90-8918D66C130D}" type="pres">
      <dgm:prSet presAssocID="{187592E9-BABC-4AF1-8CA2-4859A4238390}" presName="vertSpace2b" presStyleCnt="0"/>
      <dgm:spPr/>
    </dgm:pt>
    <dgm:pt modelId="{B03AA294-A698-43FB-947C-6B85F26A3930}" type="pres">
      <dgm:prSet presAssocID="{2345201E-1B84-40EB-A351-C8364C98677E}" presName="horz2" presStyleCnt="0"/>
      <dgm:spPr/>
    </dgm:pt>
    <dgm:pt modelId="{48083B62-DEDD-439C-852A-E2E8AA4B82AE}" type="pres">
      <dgm:prSet presAssocID="{2345201E-1B84-40EB-A351-C8364C98677E}" presName="horzSpace2" presStyleCnt="0"/>
      <dgm:spPr/>
    </dgm:pt>
    <dgm:pt modelId="{C1D8E7F8-939C-4EC0-A5D4-07FBAF5C8798}" type="pres">
      <dgm:prSet presAssocID="{2345201E-1B84-40EB-A351-C8364C98677E}" presName="tx2" presStyleLbl="revTx" presStyleIdx="5" presStyleCnt="7" custLinFactNeighborX="-276" custLinFactNeighborY="-9654"/>
      <dgm:spPr/>
      <dgm:t>
        <a:bodyPr/>
        <a:lstStyle/>
        <a:p>
          <a:endParaRPr lang="ru-RU"/>
        </a:p>
      </dgm:t>
    </dgm:pt>
    <dgm:pt modelId="{C4EFD6CF-E1B1-460E-8557-9F7AF42A273D}" type="pres">
      <dgm:prSet presAssocID="{2345201E-1B84-40EB-A351-C8364C98677E}" presName="vert2" presStyleCnt="0"/>
      <dgm:spPr/>
    </dgm:pt>
    <dgm:pt modelId="{DBA1EDB7-8462-4EC5-8720-0A01BD44A76C}" type="pres">
      <dgm:prSet presAssocID="{2345201E-1B84-40EB-A351-C8364C98677E}" presName="thinLine2b" presStyleLbl="callout" presStyleIdx="4" presStyleCnt="6"/>
      <dgm:spPr/>
    </dgm:pt>
    <dgm:pt modelId="{EBF05D58-84DF-4733-A4D9-F18C0BC06611}" type="pres">
      <dgm:prSet presAssocID="{2345201E-1B84-40EB-A351-C8364C98677E}" presName="vertSpace2b" presStyleCnt="0"/>
      <dgm:spPr/>
    </dgm:pt>
    <dgm:pt modelId="{896C4E4F-352D-4CD3-B66C-1B8647590C69}" type="pres">
      <dgm:prSet presAssocID="{319722DE-2194-4DD2-BC71-80949C45F0A2}" presName="horz2" presStyleCnt="0"/>
      <dgm:spPr/>
    </dgm:pt>
    <dgm:pt modelId="{67BF7C80-83BD-4768-8B73-84A0E834B4B9}" type="pres">
      <dgm:prSet presAssocID="{319722DE-2194-4DD2-BC71-80949C45F0A2}" presName="horzSpace2" presStyleCnt="0"/>
      <dgm:spPr/>
    </dgm:pt>
    <dgm:pt modelId="{C629B6A6-6B7D-4900-A380-2E7B72823DBA}" type="pres">
      <dgm:prSet presAssocID="{319722DE-2194-4DD2-BC71-80949C45F0A2}" presName="tx2" presStyleLbl="revTx" presStyleIdx="6" presStyleCnt="7"/>
      <dgm:spPr/>
      <dgm:t>
        <a:bodyPr/>
        <a:lstStyle/>
        <a:p>
          <a:endParaRPr lang="ru-RU"/>
        </a:p>
      </dgm:t>
    </dgm:pt>
    <dgm:pt modelId="{9E8BCC5A-7927-4785-A783-CF5C406F094E}" type="pres">
      <dgm:prSet presAssocID="{319722DE-2194-4DD2-BC71-80949C45F0A2}" presName="vert2" presStyleCnt="0"/>
      <dgm:spPr/>
    </dgm:pt>
    <dgm:pt modelId="{22691530-A9AF-475E-BE0C-A4BD7067E9A6}" type="pres">
      <dgm:prSet presAssocID="{319722DE-2194-4DD2-BC71-80949C45F0A2}" presName="thinLine2b" presStyleLbl="callout" presStyleIdx="5" presStyleCnt="6"/>
      <dgm:spPr/>
    </dgm:pt>
    <dgm:pt modelId="{C822709B-246B-48BD-B32F-702166606E6B}" type="pres">
      <dgm:prSet presAssocID="{319722DE-2194-4DD2-BC71-80949C45F0A2}" presName="vertSpace2b" presStyleCnt="0"/>
      <dgm:spPr/>
    </dgm:pt>
  </dgm:ptLst>
  <dgm:cxnLst>
    <dgm:cxn modelId="{2D163369-0CFB-4A2B-94EE-B0020BE86DFD}" type="presOf" srcId="{A28F2C8B-6F99-4153-AB3C-026DB0C31399}" destId="{B4BA8341-E08A-45DE-80DD-51049C1F4E8A}" srcOrd="0" destOrd="0" presId="urn:microsoft.com/office/officeart/2008/layout/LinedList"/>
    <dgm:cxn modelId="{75D9CBAC-0298-4916-817F-13F85CF47630}" srcId="{624CD415-826E-44CF-B411-FE14CF56B693}" destId="{1B0DD07E-94C0-4A5D-B6C0-E15678B67807}" srcOrd="2" destOrd="0" parTransId="{8851771F-157A-4367-90BA-91B616956FA7}" sibTransId="{F6DA466C-8BB1-41D6-AF6D-6EA343A78031}"/>
    <dgm:cxn modelId="{9F2D0D28-5F0C-4D87-BD79-109A53006C0F}" srcId="{624CD415-826E-44CF-B411-FE14CF56B693}" destId="{319722DE-2194-4DD2-BC71-80949C45F0A2}" srcOrd="5" destOrd="0" parTransId="{41586368-39FB-4B43-8655-DE79C056680B}" sibTransId="{3E60E325-5A8A-44BC-8A28-6BDE12706A03}"/>
    <dgm:cxn modelId="{028EA9A5-5F0C-4686-B5E8-498B69274130}" srcId="{A8AFAD9D-3A70-4F41-8EEE-833C5DD8250E}" destId="{624CD415-826E-44CF-B411-FE14CF56B693}" srcOrd="0" destOrd="0" parTransId="{D99E8AD0-3B66-4E6D-9602-1717D0AB1FA2}" sibTransId="{F8794C9F-FDD8-4496-9D1A-ADBD8EA06B8D}"/>
    <dgm:cxn modelId="{91F71533-3182-4ACD-B3DD-166206F9E7F5}" type="presOf" srcId="{1B0DD07E-94C0-4A5D-B6C0-E15678B67807}" destId="{B33FDE61-036D-4294-8B82-9270F2BA37B0}" srcOrd="0" destOrd="0" presId="urn:microsoft.com/office/officeart/2008/layout/LinedList"/>
    <dgm:cxn modelId="{9AC767C6-812A-4452-87E1-D0FA020CBDB1}" type="presOf" srcId="{187592E9-BABC-4AF1-8CA2-4859A4238390}" destId="{33059D9F-629E-4BBD-A048-05FD6612B759}" srcOrd="0" destOrd="0" presId="urn:microsoft.com/office/officeart/2008/layout/LinedList"/>
    <dgm:cxn modelId="{67F3B70B-442A-461D-8AFA-E5E421088B02}" srcId="{624CD415-826E-44CF-B411-FE14CF56B693}" destId="{2345201E-1B84-40EB-A351-C8364C98677E}" srcOrd="4" destOrd="0" parTransId="{630156EA-482E-42BB-A3F8-7698592A9C3D}" sibTransId="{A69D6FE5-955E-4D7B-890F-17B738E7361E}"/>
    <dgm:cxn modelId="{9163357E-686A-447E-98F2-E5614878CE38}" type="presOf" srcId="{A8AFAD9D-3A70-4F41-8EEE-833C5DD8250E}" destId="{D8E6094E-60E8-459F-AA8A-46F1A0D994C8}" srcOrd="0" destOrd="0" presId="urn:microsoft.com/office/officeart/2008/layout/LinedList"/>
    <dgm:cxn modelId="{42B34AE9-CD4C-4467-9B1D-CAAE2EDD79B5}" srcId="{624CD415-826E-44CF-B411-FE14CF56B693}" destId="{187592E9-BABC-4AF1-8CA2-4859A4238390}" srcOrd="3" destOrd="0" parTransId="{AA721FE4-1EFC-4C3A-A4DC-796E7F3FD1CB}" sibTransId="{5F9B893F-39B4-4767-9E22-B14D07504257}"/>
    <dgm:cxn modelId="{30F417E6-0958-4729-9EFA-0D184A918C37}" type="presOf" srcId="{624CD415-826E-44CF-B411-FE14CF56B693}" destId="{997BBB43-B790-4A81-8EC4-53732936F614}" srcOrd="0" destOrd="0" presId="urn:microsoft.com/office/officeart/2008/layout/LinedList"/>
    <dgm:cxn modelId="{3AED17A9-C623-4F77-BAE1-E9B4BEBE262E}" type="presOf" srcId="{2345201E-1B84-40EB-A351-C8364C98677E}" destId="{C1D8E7F8-939C-4EC0-A5D4-07FBAF5C8798}" srcOrd="0" destOrd="0" presId="urn:microsoft.com/office/officeart/2008/layout/LinedList"/>
    <dgm:cxn modelId="{3E8C1026-D604-450D-8E2F-33CFF2E90154}" srcId="{624CD415-826E-44CF-B411-FE14CF56B693}" destId="{A28F2C8B-6F99-4153-AB3C-026DB0C31399}" srcOrd="1" destOrd="0" parTransId="{6400F597-5A2E-4FF3-9784-FF1E8D7A4B9C}" sibTransId="{5FDC4242-8224-4A3C-8397-329B39C2C126}"/>
    <dgm:cxn modelId="{141FBD32-41C5-4700-B2E5-151EABB8C422}" srcId="{624CD415-826E-44CF-B411-FE14CF56B693}" destId="{F2A7765A-8722-459E-80BB-51E2B656FB4E}" srcOrd="0" destOrd="0" parTransId="{3FE02164-3F3C-405C-B8F0-255796119D61}" sibTransId="{B1EB6AEE-A730-4E2C-8F3B-B4BB07BE1770}"/>
    <dgm:cxn modelId="{569C797D-8162-4032-9DD9-3D54C06F739D}" type="presOf" srcId="{F2A7765A-8722-459E-80BB-51E2B656FB4E}" destId="{6743D505-3B44-4FCF-AE80-99A51991DF22}" srcOrd="0" destOrd="0" presId="urn:microsoft.com/office/officeart/2008/layout/LinedList"/>
    <dgm:cxn modelId="{6C5242EB-D19B-49B7-BB49-2C5A4831DDDE}" type="presOf" srcId="{319722DE-2194-4DD2-BC71-80949C45F0A2}" destId="{C629B6A6-6B7D-4900-A380-2E7B72823DBA}" srcOrd="0" destOrd="0" presId="urn:microsoft.com/office/officeart/2008/layout/LinedList"/>
    <dgm:cxn modelId="{0B3135EB-A2A3-4DD5-A06A-8F374108D27C}" type="presParOf" srcId="{D8E6094E-60E8-459F-AA8A-46F1A0D994C8}" destId="{784B247E-FAE8-48D3-AD2B-DACD5F2EA4B1}" srcOrd="0" destOrd="0" presId="urn:microsoft.com/office/officeart/2008/layout/LinedList"/>
    <dgm:cxn modelId="{E3743B7A-92F1-462E-AD0E-F7DEAF4B4090}" type="presParOf" srcId="{D8E6094E-60E8-459F-AA8A-46F1A0D994C8}" destId="{C67014CC-2468-49E1-8A4C-61CC5E6E2976}" srcOrd="1" destOrd="0" presId="urn:microsoft.com/office/officeart/2008/layout/LinedList"/>
    <dgm:cxn modelId="{D0E7F6F2-5970-4938-AB28-B31C2E2AD541}" type="presParOf" srcId="{C67014CC-2468-49E1-8A4C-61CC5E6E2976}" destId="{997BBB43-B790-4A81-8EC4-53732936F614}" srcOrd="0" destOrd="0" presId="urn:microsoft.com/office/officeart/2008/layout/LinedList"/>
    <dgm:cxn modelId="{66BF803B-58FA-432F-AA81-609AC26EB30E}" type="presParOf" srcId="{C67014CC-2468-49E1-8A4C-61CC5E6E2976}" destId="{0F5673C4-F377-485E-9521-DBEBF153B5A7}" srcOrd="1" destOrd="0" presId="urn:microsoft.com/office/officeart/2008/layout/LinedList"/>
    <dgm:cxn modelId="{78ACD590-17B0-4AAD-99D9-430CDF24A282}" type="presParOf" srcId="{0F5673C4-F377-485E-9521-DBEBF153B5A7}" destId="{56996EBD-193C-4DCD-AF86-4DA9652709A3}" srcOrd="0" destOrd="0" presId="urn:microsoft.com/office/officeart/2008/layout/LinedList"/>
    <dgm:cxn modelId="{8AD8A2F1-664B-4A35-9C6F-986D3FBCEAF7}" type="presParOf" srcId="{0F5673C4-F377-485E-9521-DBEBF153B5A7}" destId="{7CC9801D-BE7A-4DEA-B468-EAAB565851E2}" srcOrd="1" destOrd="0" presId="urn:microsoft.com/office/officeart/2008/layout/LinedList"/>
    <dgm:cxn modelId="{1DC8F9AE-E3B4-490E-A883-C7936ABD3A99}" type="presParOf" srcId="{7CC9801D-BE7A-4DEA-B468-EAAB565851E2}" destId="{35A4D73F-E2C6-4C14-983F-7546AEBBAA4E}" srcOrd="0" destOrd="0" presId="urn:microsoft.com/office/officeart/2008/layout/LinedList"/>
    <dgm:cxn modelId="{268D1B23-8884-480A-B824-3A8A25B4DDC6}" type="presParOf" srcId="{7CC9801D-BE7A-4DEA-B468-EAAB565851E2}" destId="{6743D505-3B44-4FCF-AE80-99A51991DF22}" srcOrd="1" destOrd="0" presId="urn:microsoft.com/office/officeart/2008/layout/LinedList"/>
    <dgm:cxn modelId="{57561409-F7C0-4DE6-8F4C-7E57F4504F84}" type="presParOf" srcId="{7CC9801D-BE7A-4DEA-B468-EAAB565851E2}" destId="{9F95E43C-D385-431A-BA5D-77A16B3068E4}" srcOrd="2" destOrd="0" presId="urn:microsoft.com/office/officeart/2008/layout/LinedList"/>
    <dgm:cxn modelId="{662CABEB-A615-4AC7-B110-C56640CE9799}" type="presParOf" srcId="{0F5673C4-F377-485E-9521-DBEBF153B5A7}" destId="{BF239CF5-6E81-42D7-9927-75440806D2A5}" srcOrd="2" destOrd="0" presId="urn:microsoft.com/office/officeart/2008/layout/LinedList"/>
    <dgm:cxn modelId="{9C105AE5-A178-40D2-9CE7-6D6B7DB36BBD}" type="presParOf" srcId="{0F5673C4-F377-485E-9521-DBEBF153B5A7}" destId="{2231971F-9540-4446-BF3C-41889520DC8A}" srcOrd="3" destOrd="0" presId="urn:microsoft.com/office/officeart/2008/layout/LinedList"/>
    <dgm:cxn modelId="{3C21D6FF-769A-444B-9A81-EF3390CFFD4E}" type="presParOf" srcId="{0F5673C4-F377-485E-9521-DBEBF153B5A7}" destId="{B62DFE85-01F2-4057-B357-EBD60F988BC9}" srcOrd="4" destOrd="0" presId="urn:microsoft.com/office/officeart/2008/layout/LinedList"/>
    <dgm:cxn modelId="{B91CCFAD-EBB7-4AA7-B692-7F68C6DFE6C5}" type="presParOf" srcId="{B62DFE85-01F2-4057-B357-EBD60F988BC9}" destId="{FDFC5D92-22D3-496E-85BC-01A37E476C70}" srcOrd="0" destOrd="0" presId="urn:microsoft.com/office/officeart/2008/layout/LinedList"/>
    <dgm:cxn modelId="{48308757-22E0-44FC-B3FD-64F2B3CEA23C}" type="presParOf" srcId="{B62DFE85-01F2-4057-B357-EBD60F988BC9}" destId="{B4BA8341-E08A-45DE-80DD-51049C1F4E8A}" srcOrd="1" destOrd="0" presId="urn:microsoft.com/office/officeart/2008/layout/LinedList"/>
    <dgm:cxn modelId="{B9827E61-57C3-4863-974B-5CE2191E08F0}" type="presParOf" srcId="{B62DFE85-01F2-4057-B357-EBD60F988BC9}" destId="{1E2062EA-D329-44DB-8DA7-4B94366CC016}" srcOrd="2" destOrd="0" presId="urn:microsoft.com/office/officeart/2008/layout/LinedList"/>
    <dgm:cxn modelId="{C8810BA1-7A05-4229-A079-8731A99B83A7}" type="presParOf" srcId="{0F5673C4-F377-485E-9521-DBEBF153B5A7}" destId="{A2545589-2C23-49C8-89CC-EDAC462B9995}" srcOrd="5" destOrd="0" presId="urn:microsoft.com/office/officeart/2008/layout/LinedList"/>
    <dgm:cxn modelId="{04C4F6AF-3A23-40E4-BBB5-9F5A30529887}" type="presParOf" srcId="{0F5673C4-F377-485E-9521-DBEBF153B5A7}" destId="{0C699818-8CC7-4A2C-AAF1-ED48C96AD2B2}" srcOrd="6" destOrd="0" presId="urn:microsoft.com/office/officeart/2008/layout/LinedList"/>
    <dgm:cxn modelId="{5201A79D-D07C-4854-B388-FD78D8D8D0A1}" type="presParOf" srcId="{0F5673C4-F377-485E-9521-DBEBF153B5A7}" destId="{90E1E3C7-7354-4C68-B808-61D559DC4445}" srcOrd="7" destOrd="0" presId="urn:microsoft.com/office/officeart/2008/layout/LinedList"/>
    <dgm:cxn modelId="{96D533B4-6543-4DF2-B336-6CDBB69C768F}" type="presParOf" srcId="{90E1E3C7-7354-4C68-B808-61D559DC4445}" destId="{9317002E-AA1D-433B-8A13-22A0023FE639}" srcOrd="0" destOrd="0" presId="urn:microsoft.com/office/officeart/2008/layout/LinedList"/>
    <dgm:cxn modelId="{5DEB7D27-94E8-4B57-9926-2E8F442209A6}" type="presParOf" srcId="{90E1E3C7-7354-4C68-B808-61D559DC4445}" destId="{B33FDE61-036D-4294-8B82-9270F2BA37B0}" srcOrd="1" destOrd="0" presId="urn:microsoft.com/office/officeart/2008/layout/LinedList"/>
    <dgm:cxn modelId="{170713F9-1608-4C7F-A3D9-FF1A431FB210}" type="presParOf" srcId="{90E1E3C7-7354-4C68-B808-61D559DC4445}" destId="{A6785455-2519-4487-AED5-B4B1192E028C}" srcOrd="2" destOrd="0" presId="urn:microsoft.com/office/officeart/2008/layout/LinedList"/>
    <dgm:cxn modelId="{C103CB86-FEE9-40C2-8638-843542FCCCCA}" type="presParOf" srcId="{0F5673C4-F377-485E-9521-DBEBF153B5A7}" destId="{8105CB2D-DB1E-4967-BB63-35F94A741ABF}" srcOrd="8" destOrd="0" presId="urn:microsoft.com/office/officeart/2008/layout/LinedList"/>
    <dgm:cxn modelId="{5949B97A-E0E4-49AE-B502-319AF04C84FC}" type="presParOf" srcId="{0F5673C4-F377-485E-9521-DBEBF153B5A7}" destId="{C2C660B8-6927-4F01-9E84-8A5D7A576D14}" srcOrd="9" destOrd="0" presId="urn:microsoft.com/office/officeart/2008/layout/LinedList"/>
    <dgm:cxn modelId="{3D3395CB-4FB2-408F-8EA0-FCE190417D17}" type="presParOf" srcId="{0F5673C4-F377-485E-9521-DBEBF153B5A7}" destId="{3D0BD6C2-1CBD-4F96-BFC3-0C3DD66732E5}" srcOrd="10" destOrd="0" presId="urn:microsoft.com/office/officeart/2008/layout/LinedList"/>
    <dgm:cxn modelId="{2F0C2E5A-0E83-4B48-BEC4-9EF2BB6DA749}" type="presParOf" srcId="{3D0BD6C2-1CBD-4F96-BFC3-0C3DD66732E5}" destId="{5A500A6C-CDE6-4186-8BBB-3FF0205F3B2F}" srcOrd="0" destOrd="0" presId="urn:microsoft.com/office/officeart/2008/layout/LinedList"/>
    <dgm:cxn modelId="{1F60A1AB-BFA6-408D-BC62-1E9E5C8DD841}" type="presParOf" srcId="{3D0BD6C2-1CBD-4F96-BFC3-0C3DD66732E5}" destId="{33059D9F-629E-4BBD-A048-05FD6612B759}" srcOrd="1" destOrd="0" presId="urn:microsoft.com/office/officeart/2008/layout/LinedList"/>
    <dgm:cxn modelId="{7210D877-6794-4B66-80AC-D857BF452EBF}" type="presParOf" srcId="{3D0BD6C2-1CBD-4F96-BFC3-0C3DD66732E5}" destId="{9E709DDF-7542-4E9E-B0D1-EA8652B181FF}" srcOrd="2" destOrd="0" presId="urn:microsoft.com/office/officeart/2008/layout/LinedList"/>
    <dgm:cxn modelId="{D7E5D389-5056-4D01-8EC6-6A7C86E88059}" type="presParOf" srcId="{0F5673C4-F377-485E-9521-DBEBF153B5A7}" destId="{31705EB8-A4C8-4ECC-A526-EC86124486BB}" srcOrd="11" destOrd="0" presId="urn:microsoft.com/office/officeart/2008/layout/LinedList"/>
    <dgm:cxn modelId="{AA3583A3-4709-45C9-9FDE-BA35988D12AD}" type="presParOf" srcId="{0F5673C4-F377-485E-9521-DBEBF153B5A7}" destId="{2E8096AB-0104-4F9F-AB90-8918D66C130D}" srcOrd="12" destOrd="0" presId="urn:microsoft.com/office/officeart/2008/layout/LinedList"/>
    <dgm:cxn modelId="{D88B1F47-D69E-4D7C-9B50-4A98939B9CC3}" type="presParOf" srcId="{0F5673C4-F377-485E-9521-DBEBF153B5A7}" destId="{B03AA294-A698-43FB-947C-6B85F26A3930}" srcOrd="13" destOrd="0" presId="urn:microsoft.com/office/officeart/2008/layout/LinedList"/>
    <dgm:cxn modelId="{02C54990-C26C-4531-800A-B060F3336629}" type="presParOf" srcId="{B03AA294-A698-43FB-947C-6B85F26A3930}" destId="{48083B62-DEDD-439C-852A-E2E8AA4B82AE}" srcOrd="0" destOrd="0" presId="urn:microsoft.com/office/officeart/2008/layout/LinedList"/>
    <dgm:cxn modelId="{4D053610-D0C3-4142-B63B-0E66B061FCFB}" type="presParOf" srcId="{B03AA294-A698-43FB-947C-6B85F26A3930}" destId="{C1D8E7F8-939C-4EC0-A5D4-07FBAF5C8798}" srcOrd="1" destOrd="0" presId="urn:microsoft.com/office/officeart/2008/layout/LinedList"/>
    <dgm:cxn modelId="{F5FD8EA3-FFAA-453B-B9A4-BDA24A5EC29C}" type="presParOf" srcId="{B03AA294-A698-43FB-947C-6B85F26A3930}" destId="{C4EFD6CF-E1B1-460E-8557-9F7AF42A273D}" srcOrd="2" destOrd="0" presId="urn:microsoft.com/office/officeart/2008/layout/LinedList"/>
    <dgm:cxn modelId="{EA456895-654A-4421-8814-523239D55089}" type="presParOf" srcId="{0F5673C4-F377-485E-9521-DBEBF153B5A7}" destId="{DBA1EDB7-8462-4EC5-8720-0A01BD44A76C}" srcOrd="14" destOrd="0" presId="urn:microsoft.com/office/officeart/2008/layout/LinedList"/>
    <dgm:cxn modelId="{AF7596AC-A276-4DA9-96F9-3232A991A5FF}" type="presParOf" srcId="{0F5673C4-F377-485E-9521-DBEBF153B5A7}" destId="{EBF05D58-84DF-4733-A4D9-F18C0BC06611}" srcOrd="15" destOrd="0" presId="urn:microsoft.com/office/officeart/2008/layout/LinedList"/>
    <dgm:cxn modelId="{E109F42B-7869-4117-AA87-711E2635466C}" type="presParOf" srcId="{0F5673C4-F377-485E-9521-DBEBF153B5A7}" destId="{896C4E4F-352D-4CD3-B66C-1B8647590C69}" srcOrd="16" destOrd="0" presId="urn:microsoft.com/office/officeart/2008/layout/LinedList"/>
    <dgm:cxn modelId="{1EC9B1BC-A272-4FD8-94F3-7E8E83457C97}" type="presParOf" srcId="{896C4E4F-352D-4CD3-B66C-1B8647590C69}" destId="{67BF7C80-83BD-4768-8B73-84A0E834B4B9}" srcOrd="0" destOrd="0" presId="urn:microsoft.com/office/officeart/2008/layout/LinedList"/>
    <dgm:cxn modelId="{EE1D4923-2257-4136-96AC-7518F8549A7C}" type="presParOf" srcId="{896C4E4F-352D-4CD3-B66C-1B8647590C69}" destId="{C629B6A6-6B7D-4900-A380-2E7B72823DBA}" srcOrd="1" destOrd="0" presId="urn:microsoft.com/office/officeart/2008/layout/LinedList"/>
    <dgm:cxn modelId="{6BDE5C36-0FED-4EB6-BC73-32C36C6FD5C5}" type="presParOf" srcId="{896C4E4F-352D-4CD3-B66C-1B8647590C69}" destId="{9E8BCC5A-7927-4785-A783-CF5C406F094E}" srcOrd="2" destOrd="0" presId="urn:microsoft.com/office/officeart/2008/layout/LinedList"/>
    <dgm:cxn modelId="{D0F6513D-7934-408A-B282-A8DB9327B5B3}" type="presParOf" srcId="{0F5673C4-F377-485E-9521-DBEBF153B5A7}" destId="{22691530-A9AF-475E-BE0C-A4BD7067E9A6}" srcOrd="17" destOrd="0" presId="urn:microsoft.com/office/officeart/2008/layout/LinedList"/>
    <dgm:cxn modelId="{3EDA5ED2-BE09-4D01-9D91-3C55555B38D2}" type="presParOf" srcId="{0F5673C4-F377-485E-9521-DBEBF153B5A7}" destId="{C822709B-246B-48BD-B32F-702166606E6B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51C6DF-5C9D-43B2-8923-7C26E7E6D40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E564989-34D0-49F2-8E78-C098811076E7}">
      <dgm:prSet custT="1"/>
      <dgm:spPr/>
      <dgm:t>
        <a:bodyPr/>
        <a:lstStyle/>
        <a:p>
          <a:r>
            <a:rPr lang="ru-RU" sz="1300" dirty="0" smtClean="0"/>
            <a:t>Повышение уровня удовлетворенности населения Пермского края деятельностью органов местного самоуправления, до 40%.</a:t>
          </a:r>
          <a:endParaRPr lang="ru-RU" sz="1300" dirty="0"/>
        </a:p>
      </dgm:t>
    </dgm:pt>
    <dgm:pt modelId="{64710870-250B-43DB-A6E8-DD88A14E7E54}" type="parTrans" cxnId="{B2B791A4-7E64-4819-96D9-D4A9959193B9}">
      <dgm:prSet/>
      <dgm:spPr/>
      <dgm:t>
        <a:bodyPr/>
        <a:lstStyle/>
        <a:p>
          <a:endParaRPr lang="ru-RU" sz="1300"/>
        </a:p>
      </dgm:t>
    </dgm:pt>
    <dgm:pt modelId="{6140607E-227A-4B02-AF1A-D1266F7D859E}" type="sibTrans" cxnId="{B2B791A4-7E64-4819-96D9-D4A9959193B9}">
      <dgm:prSet/>
      <dgm:spPr/>
      <dgm:t>
        <a:bodyPr/>
        <a:lstStyle/>
        <a:p>
          <a:endParaRPr lang="ru-RU" sz="1300"/>
        </a:p>
      </dgm:t>
    </dgm:pt>
    <dgm:pt modelId="{60D7DF83-BF1B-44C3-864A-31A1B719462F}">
      <dgm:prSet custT="1"/>
      <dgm:spPr/>
      <dgm:t>
        <a:bodyPr/>
        <a:lstStyle/>
        <a:p>
          <a:pPr algn="just"/>
          <a:r>
            <a:rPr lang="ru-RU" sz="1300" dirty="0" smtClean="0"/>
            <a:t>Увеличение процента освоения субсидий, предоставленных органам местного самоуправления на реализацию инвестиционных и приоритетных региональных проектов, до 95 %.</a:t>
          </a:r>
          <a:endParaRPr lang="ru-RU" sz="1300" dirty="0"/>
        </a:p>
      </dgm:t>
    </dgm:pt>
    <dgm:pt modelId="{BCB46861-29EB-4FD6-A744-534E1A4C11DE}" type="parTrans" cxnId="{3A5AC454-4A22-4B96-90B2-C10BB41DE866}">
      <dgm:prSet/>
      <dgm:spPr/>
      <dgm:t>
        <a:bodyPr/>
        <a:lstStyle/>
        <a:p>
          <a:endParaRPr lang="ru-RU" sz="1300"/>
        </a:p>
      </dgm:t>
    </dgm:pt>
    <dgm:pt modelId="{F7ADF237-89FB-4BA6-BCEE-403E517CD758}" type="sibTrans" cxnId="{3A5AC454-4A22-4B96-90B2-C10BB41DE866}">
      <dgm:prSet/>
      <dgm:spPr/>
      <dgm:t>
        <a:bodyPr/>
        <a:lstStyle/>
        <a:p>
          <a:endParaRPr lang="ru-RU" sz="1300"/>
        </a:p>
      </dgm:t>
    </dgm:pt>
    <dgm:pt modelId="{F381522B-AF9E-4A7D-A7C8-D95370A73625}">
      <dgm:prSet custT="1"/>
      <dgm:spPr/>
      <dgm:t>
        <a:bodyPr/>
        <a:lstStyle/>
        <a:p>
          <a:pPr algn="just"/>
          <a:r>
            <a:rPr lang="ru-RU" sz="1300" dirty="0" smtClean="0"/>
            <a:t>Увеличение процента освоения бюджетных средств, предоставленных </a:t>
          </a:r>
          <a:br>
            <a:rPr lang="ru-RU" sz="1300" dirty="0" smtClean="0"/>
          </a:br>
          <a:r>
            <a:rPr lang="ru-RU" sz="1300" dirty="0" smtClean="0"/>
            <a:t>на строительство объектов  инженерной инфраструктуры в г. Чусовом, до 100 %</a:t>
          </a:r>
          <a:endParaRPr lang="ru-RU" sz="1300" dirty="0"/>
        </a:p>
      </dgm:t>
    </dgm:pt>
    <dgm:pt modelId="{2E501869-D1E9-4A2F-B613-445F7A72A141}" type="parTrans" cxnId="{9FE86081-25F1-4B3E-8CC7-65529EDDA1E3}">
      <dgm:prSet/>
      <dgm:spPr/>
      <dgm:t>
        <a:bodyPr/>
        <a:lstStyle/>
        <a:p>
          <a:endParaRPr lang="ru-RU" sz="1300"/>
        </a:p>
      </dgm:t>
    </dgm:pt>
    <dgm:pt modelId="{FE94B6DE-5622-4A1F-887A-4F2D7F07C832}" type="sibTrans" cxnId="{9FE86081-25F1-4B3E-8CC7-65529EDDA1E3}">
      <dgm:prSet/>
      <dgm:spPr/>
      <dgm:t>
        <a:bodyPr/>
        <a:lstStyle/>
        <a:p>
          <a:endParaRPr lang="ru-RU" sz="1300"/>
        </a:p>
      </dgm:t>
    </dgm:pt>
    <dgm:pt modelId="{50C52CCF-EA81-40DE-B48D-58A6210B3D14}">
      <dgm:prSet custT="1"/>
      <dgm:spPr/>
      <dgm:t>
        <a:bodyPr/>
        <a:lstStyle/>
        <a:p>
          <a:pPr algn="just"/>
          <a:r>
            <a:rPr lang="ru-RU" sz="1300" dirty="0" smtClean="0"/>
            <a:t>Увеличение дополнительно созданных постоянных рабочих мест </a:t>
          </a:r>
          <a:br>
            <a:rPr lang="ru-RU" sz="1300" dirty="0" smtClean="0"/>
          </a:br>
          <a:r>
            <a:rPr lang="ru-RU" sz="1300" dirty="0" smtClean="0"/>
            <a:t>в Коми-Пермяцком округе, до 640 ед.</a:t>
          </a:r>
          <a:endParaRPr lang="ru-RU" sz="1300" dirty="0"/>
        </a:p>
      </dgm:t>
    </dgm:pt>
    <dgm:pt modelId="{2DBC9286-655E-4830-9D09-12AFA2CB46B4}" type="parTrans" cxnId="{342CABF5-B6E4-478E-8829-523CD0910D9A}">
      <dgm:prSet/>
      <dgm:spPr/>
      <dgm:t>
        <a:bodyPr/>
        <a:lstStyle/>
        <a:p>
          <a:endParaRPr lang="ru-RU" sz="1300"/>
        </a:p>
      </dgm:t>
    </dgm:pt>
    <dgm:pt modelId="{61D2837F-02F2-450F-AE9B-F9D14853B8E8}" type="sibTrans" cxnId="{342CABF5-B6E4-478E-8829-523CD0910D9A}">
      <dgm:prSet/>
      <dgm:spPr/>
      <dgm:t>
        <a:bodyPr/>
        <a:lstStyle/>
        <a:p>
          <a:endParaRPr lang="ru-RU" sz="1300"/>
        </a:p>
      </dgm:t>
    </dgm:pt>
    <dgm:pt modelId="{B7AAE050-49DE-4FC0-B6DA-749D3DA6E9FA}">
      <dgm:prSet custT="1"/>
      <dgm:spPr/>
      <dgm:t>
        <a:bodyPr/>
        <a:lstStyle/>
        <a:p>
          <a:pPr algn="just"/>
          <a:r>
            <a:rPr lang="ru-RU" sz="1300" dirty="0" smtClean="0"/>
            <a:t>Увеличение количества семей, переселенных в пустующие жилые помещения муниципального жилого фонда после привидения их в нормативное состояние, находящегося на территории </a:t>
          </a:r>
          <a:r>
            <a:rPr lang="ru-RU" sz="1300" dirty="0" err="1" smtClean="0"/>
            <a:t>Кизеловского</a:t>
          </a:r>
          <a:r>
            <a:rPr lang="ru-RU" sz="1300" dirty="0" smtClean="0"/>
            <a:t> угольного бассейна, до 297 ед.</a:t>
          </a:r>
          <a:endParaRPr lang="ru-RU" sz="1300" dirty="0"/>
        </a:p>
      </dgm:t>
    </dgm:pt>
    <dgm:pt modelId="{6D299395-DC8E-49DE-ACD8-53D19F04353B}" type="parTrans" cxnId="{C6F2013A-A6BB-40FD-9AED-16D2CBF9E1DA}">
      <dgm:prSet/>
      <dgm:spPr/>
      <dgm:t>
        <a:bodyPr/>
        <a:lstStyle/>
        <a:p>
          <a:endParaRPr lang="ru-RU" sz="1300"/>
        </a:p>
      </dgm:t>
    </dgm:pt>
    <dgm:pt modelId="{9E3E2C2F-2C8C-4920-A697-CFF4CF418B83}" type="sibTrans" cxnId="{C6F2013A-A6BB-40FD-9AED-16D2CBF9E1DA}">
      <dgm:prSet/>
      <dgm:spPr/>
      <dgm:t>
        <a:bodyPr/>
        <a:lstStyle/>
        <a:p>
          <a:endParaRPr lang="ru-RU" sz="1300"/>
        </a:p>
      </dgm:t>
    </dgm:pt>
    <dgm:pt modelId="{E9D77200-C286-41BD-8EFD-B7FF320BF8DA}">
      <dgm:prSet custT="1"/>
      <dgm:spPr/>
      <dgm:t>
        <a:bodyPr/>
        <a:lstStyle/>
        <a:p>
          <a:pPr algn="just"/>
          <a:r>
            <a:rPr lang="ru-RU" sz="1300" dirty="0" smtClean="0"/>
            <a:t>Увеличение доли граждан, удовлетворённых имеющимися возможностями реализации своих этнокультурных потребностей, до 87,0%.</a:t>
          </a:r>
          <a:endParaRPr lang="ru-RU" sz="1300" dirty="0"/>
        </a:p>
      </dgm:t>
    </dgm:pt>
    <dgm:pt modelId="{354F0761-C3A7-4D00-941D-4A5FE69C1F28}" type="parTrans" cxnId="{9E94B722-5910-4F92-81BE-F8ACEE799040}">
      <dgm:prSet/>
      <dgm:spPr/>
      <dgm:t>
        <a:bodyPr/>
        <a:lstStyle/>
        <a:p>
          <a:endParaRPr lang="ru-RU" sz="1300"/>
        </a:p>
      </dgm:t>
    </dgm:pt>
    <dgm:pt modelId="{BEC59850-5325-44E0-8BA4-A3CE082A6F7C}" type="sibTrans" cxnId="{9E94B722-5910-4F92-81BE-F8ACEE799040}">
      <dgm:prSet/>
      <dgm:spPr/>
      <dgm:t>
        <a:bodyPr/>
        <a:lstStyle/>
        <a:p>
          <a:endParaRPr lang="ru-RU" sz="1300"/>
        </a:p>
      </dgm:t>
    </dgm:pt>
    <dgm:pt modelId="{A0F8A60D-C35E-487B-974D-B33838237F3E}">
      <dgm:prSet custT="1"/>
      <dgm:spPr/>
      <dgm:t>
        <a:bodyPr/>
        <a:lstStyle/>
        <a:p>
          <a:pPr algn="l"/>
          <a:r>
            <a:rPr lang="ru-RU" sz="1300" dirty="0" smtClean="0"/>
            <a:t>	</a:t>
          </a:r>
        </a:p>
        <a:p>
          <a:pPr algn="just"/>
          <a:endParaRPr lang="ru-RU" sz="1300" dirty="0" smtClean="0"/>
        </a:p>
        <a:p>
          <a:pPr algn="just"/>
          <a:r>
            <a:rPr lang="ru-RU" sz="1300" dirty="0" smtClean="0"/>
            <a:t>Увеличение количества человек, переселенных из труднодоступных и отдаленных населенных пунктов, до 758 человек.</a:t>
          </a:r>
        </a:p>
        <a:p>
          <a:pPr algn="l"/>
          <a:endParaRPr lang="ru-RU" sz="1300" dirty="0" smtClean="0"/>
        </a:p>
        <a:p>
          <a:pPr algn="l"/>
          <a:endParaRPr lang="ru-RU" sz="1300" dirty="0"/>
        </a:p>
      </dgm:t>
    </dgm:pt>
    <dgm:pt modelId="{EF46ABA8-9744-475D-9781-F01B6EDB3B55}" type="parTrans" cxnId="{F3366C45-08AE-41F6-AB63-FC0FA5650397}">
      <dgm:prSet/>
      <dgm:spPr/>
      <dgm:t>
        <a:bodyPr/>
        <a:lstStyle/>
        <a:p>
          <a:endParaRPr lang="ru-RU"/>
        </a:p>
      </dgm:t>
    </dgm:pt>
    <dgm:pt modelId="{384AF086-1CED-4EA8-B573-CB2CA46B5115}" type="sibTrans" cxnId="{F3366C45-08AE-41F6-AB63-FC0FA5650397}">
      <dgm:prSet/>
      <dgm:spPr/>
      <dgm:t>
        <a:bodyPr/>
        <a:lstStyle/>
        <a:p>
          <a:endParaRPr lang="ru-RU"/>
        </a:p>
      </dgm:t>
    </dgm:pt>
    <dgm:pt modelId="{E6172123-0AFD-4C2A-8798-01B70B01E3ED}">
      <dgm:prSet custT="1"/>
      <dgm:spPr/>
      <dgm:t>
        <a:bodyPr/>
        <a:lstStyle/>
        <a:p>
          <a:endParaRPr lang="ru-RU"/>
        </a:p>
      </dgm:t>
    </dgm:pt>
    <dgm:pt modelId="{200CA950-424D-450D-BBFE-30AF8EB80738}" type="parTrans" cxnId="{BC6B8259-CD40-468B-BBC5-DE6D94543BA4}">
      <dgm:prSet/>
      <dgm:spPr/>
      <dgm:t>
        <a:bodyPr/>
        <a:lstStyle/>
        <a:p>
          <a:endParaRPr lang="ru-RU"/>
        </a:p>
      </dgm:t>
    </dgm:pt>
    <dgm:pt modelId="{02406871-538C-4952-B7DF-8D674DDBACB1}" type="sibTrans" cxnId="{BC6B8259-CD40-468B-BBC5-DE6D94543BA4}">
      <dgm:prSet/>
      <dgm:spPr/>
      <dgm:t>
        <a:bodyPr/>
        <a:lstStyle/>
        <a:p>
          <a:endParaRPr lang="ru-RU"/>
        </a:p>
      </dgm:t>
    </dgm:pt>
    <dgm:pt modelId="{1D52720B-A9A7-4D84-96CE-22EC6548C11C}" type="pres">
      <dgm:prSet presAssocID="{3B51C6DF-5C9D-43B2-8923-7C26E7E6D40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C23164F-B411-41B2-A586-B3FE1B57CFC5}" type="pres">
      <dgm:prSet presAssocID="{3B51C6DF-5C9D-43B2-8923-7C26E7E6D40E}" presName="Name1" presStyleCnt="0"/>
      <dgm:spPr/>
      <dgm:t>
        <a:bodyPr/>
        <a:lstStyle/>
        <a:p>
          <a:endParaRPr lang="ru-RU"/>
        </a:p>
      </dgm:t>
    </dgm:pt>
    <dgm:pt modelId="{FAD8E081-87F5-4437-8B2A-25C5D4B086B0}" type="pres">
      <dgm:prSet presAssocID="{3B51C6DF-5C9D-43B2-8923-7C26E7E6D40E}" presName="cycle" presStyleCnt="0"/>
      <dgm:spPr/>
      <dgm:t>
        <a:bodyPr/>
        <a:lstStyle/>
        <a:p>
          <a:endParaRPr lang="ru-RU"/>
        </a:p>
      </dgm:t>
    </dgm:pt>
    <dgm:pt modelId="{2AEA6012-8899-489B-B38F-5F5B6CD330A9}" type="pres">
      <dgm:prSet presAssocID="{3B51C6DF-5C9D-43B2-8923-7C26E7E6D40E}" presName="srcNode" presStyleLbl="node1" presStyleIdx="0" presStyleCnt="7"/>
      <dgm:spPr/>
      <dgm:t>
        <a:bodyPr/>
        <a:lstStyle/>
        <a:p>
          <a:endParaRPr lang="ru-RU"/>
        </a:p>
      </dgm:t>
    </dgm:pt>
    <dgm:pt modelId="{A69BEED3-B24C-4534-A6CC-AAEFBAAFD2A1}" type="pres">
      <dgm:prSet presAssocID="{3B51C6DF-5C9D-43B2-8923-7C26E7E6D40E}" presName="conn" presStyleLbl="parChTrans1D2" presStyleIdx="0" presStyleCnt="1"/>
      <dgm:spPr/>
      <dgm:t>
        <a:bodyPr/>
        <a:lstStyle/>
        <a:p>
          <a:endParaRPr lang="ru-RU"/>
        </a:p>
      </dgm:t>
    </dgm:pt>
    <dgm:pt modelId="{51B0E20A-6BEE-422A-BD87-67555C909071}" type="pres">
      <dgm:prSet presAssocID="{3B51C6DF-5C9D-43B2-8923-7C26E7E6D40E}" presName="extraNode" presStyleLbl="node1" presStyleIdx="0" presStyleCnt="7"/>
      <dgm:spPr/>
      <dgm:t>
        <a:bodyPr/>
        <a:lstStyle/>
        <a:p>
          <a:endParaRPr lang="ru-RU"/>
        </a:p>
      </dgm:t>
    </dgm:pt>
    <dgm:pt modelId="{E1905FDC-0F74-4C41-84D1-CAA44E6ED422}" type="pres">
      <dgm:prSet presAssocID="{3B51C6DF-5C9D-43B2-8923-7C26E7E6D40E}" presName="dstNode" presStyleLbl="node1" presStyleIdx="0" presStyleCnt="7"/>
      <dgm:spPr/>
      <dgm:t>
        <a:bodyPr/>
        <a:lstStyle/>
        <a:p>
          <a:endParaRPr lang="ru-RU"/>
        </a:p>
      </dgm:t>
    </dgm:pt>
    <dgm:pt modelId="{96CA6F4E-8A6F-48DC-8A88-5C3F1A5876BB}" type="pres">
      <dgm:prSet presAssocID="{AE564989-34D0-49F2-8E78-C098811076E7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DD531-8098-46D5-B702-742D8FC469AD}" type="pres">
      <dgm:prSet presAssocID="{AE564989-34D0-49F2-8E78-C098811076E7}" presName="accent_1" presStyleCnt="0"/>
      <dgm:spPr/>
      <dgm:t>
        <a:bodyPr/>
        <a:lstStyle/>
        <a:p>
          <a:endParaRPr lang="ru-RU"/>
        </a:p>
      </dgm:t>
    </dgm:pt>
    <dgm:pt modelId="{5F3E44E2-A2C6-4DB6-AAD5-6853E539A144}" type="pres">
      <dgm:prSet presAssocID="{AE564989-34D0-49F2-8E78-C098811076E7}" presName="accentRepeatNode" presStyleLbl="solidFgAcc1" presStyleIdx="0" presStyleCnt="7"/>
      <dgm:spPr/>
      <dgm:t>
        <a:bodyPr/>
        <a:lstStyle/>
        <a:p>
          <a:endParaRPr lang="ru-RU"/>
        </a:p>
      </dgm:t>
    </dgm:pt>
    <dgm:pt modelId="{70048759-5205-4944-B9DC-CFF9D6309984}" type="pres">
      <dgm:prSet presAssocID="{60D7DF83-BF1B-44C3-864A-31A1B719462F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89039-6F8A-4D26-AF80-7240A8DD03DE}" type="pres">
      <dgm:prSet presAssocID="{60D7DF83-BF1B-44C3-864A-31A1B719462F}" presName="accent_2" presStyleCnt="0"/>
      <dgm:spPr/>
      <dgm:t>
        <a:bodyPr/>
        <a:lstStyle/>
        <a:p>
          <a:endParaRPr lang="ru-RU"/>
        </a:p>
      </dgm:t>
    </dgm:pt>
    <dgm:pt modelId="{D3C69FF4-DB28-482A-B6B2-75C98DAFC160}" type="pres">
      <dgm:prSet presAssocID="{60D7DF83-BF1B-44C3-864A-31A1B719462F}" presName="accentRepeatNode" presStyleLbl="solidFgAcc1" presStyleIdx="1" presStyleCnt="7"/>
      <dgm:spPr/>
      <dgm:t>
        <a:bodyPr/>
        <a:lstStyle/>
        <a:p>
          <a:endParaRPr lang="ru-RU"/>
        </a:p>
      </dgm:t>
    </dgm:pt>
    <dgm:pt modelId="{AA72F8A0-99EC-4502-ACB7-9F767A9275E0}" type="pres">
      <dgm:prSet presAssocID="{F381522B-AF9E-4A7D-A7C8-D95370A73625}" presName="text_3" presStyleLbl="node1" presStyleIdx="2" presStyleCnt="7" custLinFactNeighborX="185" custLinFactNeighborY="64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FB436-D335-4A33-B70D-2D73F31657FC}" type="pres">
      <dgm:prSet presAssocID="{F381522B-AF9E-4A7D-A7C8-D95370A73625}" presName="accent_3" presStyleCnt="0"/>
      <dgm:spPr/>
      <dgm:t>
        <a:bodyPr/>
        <a:lstStyle/>
        <a:p>
          <a:endParaRPr lang="ru-RU"/>
        </a:p>
      </dgm:t>
    </dgm:pt>
    <dgm:pt modelId="{BEDAF726-83D5-451F-85BD-BAA432AA9536}" type="pres">
      <dgm:prSet presAssocID="{F381522B-AF9E-4A7D-A7C8-D95370A73625}" presName="accentRepeatNode" presStyleLbl="solidFgAcc1" presStyleIdx="2" presStyleCnt="7" custLinFactNeighborX="-1998" custLinFactNeighborY="-6293"/>
      <dgm:spPr/>
      <dgm:t>
        <a:bodyPr/>
        <a:lstStyle/>
        <a:p>
          <a:endParaRPr lang="ru-RU"/>
        </a:p>
      </dgm:t>
    </dgm:pt>
    <dgm:pt modelId="{DE926E3C-F809-40C1-B5DB-EF0054D85383}" type="pres">
      <dgm:prSet presAssocID="{50C52CCF-EA81-40DE-B48D-58A6210B3D14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8B20E-E8C5-4DA5-B84F-DBBD0165A822}" type="pres">
      <dgm:prSet presAssocID="{50C52CCF-EA81-40DE-B48D-58A6210B3D14}" presName="accent_4" presStyleCnt="0"/>
      <dgm:spPr/>
      <dgm:t>
        <a:bodyPr/>
        <a:lstStyle/>
        <a:p>
          <a:endParaRPr lang="ru-RU"/>
        </a:p>
      </dgm:t>
    </dgm:pt>
    <dgm:pt modelId="{DC6A905D-0044-4FF6-A306-A81E007ED866}" type="pres">
      <dgm:prSet presAssocID="{50C52CCF-EA81-40DE-B48D-58A6210B3D14}" presName="accentRepeatNode" presStyleLbl="solidFgAcc1" presStyleIdx="3" presStyleCnt="7" custLinFactNeighborX="-4288" custLinFactNeighborY="-908"/>
      <dgm:spPr/>
      <dgm:t>
        <a:bodyPr/>
        <a:lstStyle/>
        <a:p>
          <a:endParaRPr lang="ru-RU"/>
        </a:p>
      </dgm:t>
    </dgm:pt>
    <dgm:pt modelId="{35728CC1-BE3F-4007-8E1E-6944A7CDF664}" type="pres">
      <dgm:prSet presAssocID="{B7AAE050-49DE-4FC0-B6DA-749D3DA6E9F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0BF2B-4555-48D2-98E2-43E02D15248A}" type="pres">
      <dgm:prSet presAssocID="{B7AAE050-49DE-4FC0-B6DA-749D3DA6E9FA}" presName="accent_5" presStyleCnt="0"/>
      <dgm:spPr/>
      <dgm:t>
        <a:bodyPr/>
        <a:lstStyle/>
        <a:p>
          <a:endParaRPr lang="ru-RU"/>
        </a:p>
      </dgm:t>
    </dgm:pt>
    <dgm:pt modelId="{E44D562D-F9FC-4CEF-A5DE-83DD8F31409E}" type="pres">
      <dgm:prSet presAssocID="{B7AAE050-49DE-4FC0-B6DA-749D3DA6E9FA}" presName="accentRepeatNode" presStyleLbl="solidFgAcc1" presStyleIdx="4" presStyleCnt="7"/>
      <dgm:spPr/>
      <dgm:t>
        <a:bodyPr/>
        <a:lstStyle/>
        <a:p>
          <a:endParaRPr lang="ru-RU"/>
        </a:p>
      </dgm:t>
    </dgm:pt>
    <dgm:pt modelId="{71F36FA0-A525-416B-8DAA-8096DAF7C074}" type="pres">
      <dgm:prSet presAssocID="{E9D77200-C286-41BD-8EFD-B7FF320BF8D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E8A65-CA37-4797-80F8-E11D39B38676}" type="pres">
      <dgm:prSet presAssocID="{E9D77200-C286-41BD-8EFD-B7FF320BF8DA}" presName="accent_6" presStyleCnt="0"/>
      <dgm:spPr/>
      <dgm:t>
        <a:bodyPr/>
        <a:lstStyle/>
        <a:p>
          <a:endParaRPr lang="ru-RU"/>
        </a:p>
      </dgm:t>
    </dgm:pt>
    <dgm:pt modelId="{78ECDEE6-99BE-4D0F-9FFD-47190F2E7ABE}" type="pres">
      <dgm:prSet presAssocID="{E9D77200-C286-41BD-8EFD-B7FF320BF8DA}" presName="accentRepeatNode" presStyleLbl="solidFgAcc1" presStyleIdx="5" presStyleCnt="7" custLinFactNeighborX="982" custLinFactNeighborY="-5063"/>
      <dgm:spPr/>
      <dgm:t>
        <a:bodyPr/>
        <a:lstStyle/>
        <a:p>
          <a:endParaRPr lang="ru-RU"/>
        </a:p>
      </dgm:t>
    </dgm:pt>
    <dgm:pt modelId="{44F80D94-A71E-47CF-8F13-0BE43B42344E}" type="pres">
      <dgm:prSet presAssocID="{A0F8A60D-C35E-487B-974D-B33838237F3E}" presName="text_7" presStyleLbl="node1" presStyleIdx="6" presStyleCnt="7" custLinFactNeighborX="1767" custLinFactNeighborY="14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4B7F6E-B325-48A2-A457-373CFEB2AC47}" type="pres">
      <dgm:prSet presAssocID="{A0F8A60D-C35E-487B-974D-B33838237F3E}" presName="accent_7" presStyleCnt="0"/>
      <dgm:spPr/>
    </dgm:pt>
    <dgm:pt modelId="{8FD94C2A-428F-478B-BA59-FAAAA14BC38A}" type="pres">
      <dgm:prSet presAssocID="{A0F8A60D-C35E-487B-974D-B33838237F3E}" presName="accentRepeatNode" presStyleLbl="solidFgAcc1" presStyleIdx="6" presStyleCnt="7"/>
      <dgm:spPr/>
    </dgm:pt>
  </dgm:ptLst>
  <dgm:cxnLst>
    <dgm:cxn modelId="{DBCCE4AF-5429-4EAC-9781-F303ACB4366E}" type="presOf" srcId="{E9D77200-C286-41BD-8EFD-B7FF320BF8DA}" destId="{71F36FA0-A525-416B-8DAA-8096DAF7C074}" srcOrd="0" destOrd="0" presId="urn:microsoft.com/office/officeart/2008/layout/VerticalCurvedList"/>
    <dgm:cxn modelId="{3A5AC454-4A22-4B96-90B2-C10BB41DE866}" srcId="{3B51C6DF-5C9D-43B2-8923-7C26E7E6D40E}" destId="{60D7DF83-BF1B-44C3-864A-31A1B719462F}" srcOrd="1" destOrd="0" parTransId="{BCB46861-29EB-4FD6-A744-534E1A4C11DE}" sibTransId="{F7ADF237-89FB-4BA6-BCEE-403E517CD758}"/>
    <dgm:cxn modelId="{BC6B8259-CD40-468B-BBC5-DE6D94543BA4}" srcId="{3B51C6DF-5C9D-43B2-8923-7C26E7E6D40E}" destId="{E6172123-0AFD-4C2A-8798-01B70B01E3ED}" srcOrd="7" destOrd="0" parTransId="{200CA950-424D-450D-BBFE-30AF8EB80738}" sibTransId="{02406871-538C-4952-B7DF-8D674DDBACB1}"/>
    <dgm:cxn modelId="{F3366C45-08AE-41F6-AB63-FC0FA5650397}" srcId="{3B51C6DF-5C9D-43B2-8923-7C26E7E6D40E}" destId="{A0F8A60D-C35E-487B-974D-B33838237F3E}" srcOrd="6" destOrd="0" parTransId="{EF46ABA8-9744-475D-9781-F01B6EDB3B55}" sibTransId="{384AF086-1CED-4EA8-B573-CB2CA46B5115}"/>
    <dgm:cxn modelId="{FB1557BB-399F-40A0-963B-98194E4FBCAE}" type="presOf" srcId="{50C52CCF-EA81-40DE-B48D-58A6210B3D14}" destId="{DE926E3C-F809-40C1-B5DB-EF0054D85383}" srcOrd="0" destOrd="0" presId="urn:microsoft.com/office/officeart/2008/layout/VerticalCurvedList"/>
    <dgm:cxn modelId="{B2B791A4-7E64-4819-96D9-D4A9959193B9}" srcId="{3B51C6DF-5C9D-43B2-8923-7C26E7E6D40E}" destId="{AE564989-34D0-49F2-8E78-C098811076E7}" srcOrd="0" destOrd="0" parTransId="{64710870-250B-43DB-A6E8-DD88A14E7E54}" sibTransId="{6140607E-227A-4B02-AF1A-D1266F7D859E}"/>
    <dgm:cxn modelId="{F400D4B7-9AFF-4276-85C7-A5B862C2763C}" type="presOf" srcId="{3B51C6DF-5C9D-43B2-8923-7C26E7E6D40E}" destId="{1D52720B-A9A7-4D84-96CE-22EC6548C11C}" srcOrd="0" destOrd="0" presId="urn:microsoft.com/office/officeart/2008/layout/VerticalCurvedList"/>
    <dgm:cxn modelId="{342CABF5-B6E4-478E-8829-523CD0910D9A}" srcId="{3B51C6DF-5C9D-43B2-8923-7C26E7E6D40E}" destId="{50C52CCF-EA81-40DE-B48D-58A6210B3D14}" srcOrd="3" destOrd="0" parTransId="{2DBC9286-655E-4830-9D09-12AFA2CB46B4}" sibTransId="{61D2837F-02F2-450F-AE9B-F9D14853B8E8}"/>
    <dgm:cxn modelId="{41535984-849E-4AA8-BD3D-A0F55B283092}" type="presOf" srcId="{60D7DF83-BF1B-44C3-864A-31A1B719462F}" destId="{70048759-5205-4944-B9DC-CFF9D6309984}" srcOrd="0" destOrd="0" presId="urn:microsoft.com/office/officeart/2008/layout/VerticalCurvedList"/>
    <dgm:cxn modelId="{46F65299-B33C-4DFD-A9EE-7248AE5927BA}" type="presOf" srcId="{6140607E-227A-4B02-AF1A-D1266F7D859E}" destId="{A69BEED3-B24C-4534-A6CC-AAEFBAAFD2A1}" srcOrd="0" destOrd="0" presId="urn:microsoft.com/office/officeart/2008/layout/VerticalCurvedList"/>
    <dgm:cxn modelId="{C6F2013A-A6BB-40FD-9AED-16D2CBF9E1DA}" srcId="{3B51C6DF-5C9D-43B2-8923-7C26E7E6D40E}" destId="{B7AAE050-49DE-4FC0-B6DA-749D3DA6E9FA}" srcOrd="4" destOrd="0" parTransId="{6D299395-DC8E-49DE-ACD8-53D19F04353B}" sibTransId="{9E3E2C2F-2C8C-4920-A697-CFF4CF418B83}"/>
    <dgm:cxn modelId="{26FFA915-E302-44B8-BBEC-2AC36A130A49}" type="presOf" srcId="{B7AAE050-49DE-4FC0-B6DA-749D3DA6E9FA}" destId="{35728CC1-BE3F-4007-8E1E-6944A7CDF664}" srcOrd="0" destOrd="0" presId="urn:microsoft.com/office/officeart/2008/layout/VerticalCurvedList"/>
    <dgm:cxn modelId="{31613795-C4AE-43D3-AC44-8EC244422C6B}" type="presOf" srcId="{A0F8A60D-C35E-487B-974D-B33838237F3E}" destId="{44F80D94-A71E-47CF-8F13-0BE43B42344E}" srcOrd="0" destOrd="0" presId="urn:microsoft.com/office/officeart/2008/layout/VerticalCurvedList"/>
    <dgm:cxn modelId="{7EE694A1-E75D-49E3-8817-9C9F89C69AAE}" type="presOf" srcId="{AE564989-34D0-49F2-8E78-C098811076E7}" destId="{96CA6F4E-8A6F-48DC-8A88-5C3F1A5876BB}" srcOrd="0" destOrd="0" presId="urn:microsoft.com/office/officeart/2008/layout/VerticalCurvedList"/>
    <dgm:cxn modelId="{9E94B722-5910-4F92-81BE-F8ACEE799040}" srcId="{3B51C6DF-5C9D-43B2-8923-7C26E7E6D40E}" destId="{E9D77200-C286-41BD-8EFD-B7FF320BF8DA}" srcOrd="5" destOrd="0" parTransId="{354F0761-C3A7-4D00-941D-4A5FE69C1F28}" sibTransId="{BEC59850-5325-44E0-8BA4-A3CE082A6F7C}"/>
    <dgm:cxn modelId="{9FE86081-25F1-4B3E-8CC7-65529EDDA1E3}" srcId="{3B51C6DF-5C9D-43B2-8923-7C26E7E6D40E}" destId="{F381522B-AF9E-4A7D-A7C8-D95370A73625}" srcOrd="2" destOrd="0" parTransId="{2E501869-D1E9-4A2F-B613-445F7A72A141}" sibTransId="{FE94B6DE-5622-4A1F-887A-4F2D7F07C832}"/>
    <dgm:cxn modelId="{D6F15708-E13C-4DC2-958E-EEBA55F92F02}" type="presOf" srcId="{F381522B-AF9E-4A7D-A7C8-D95370A73625}" destId="{AA72F8A0-99EC-4502-ACB7-9F767A9275E0}" srcOrd="0" destOrd="0" presId="urn:microsoft.com/office/officeart/2008/layout/VerticalCurvedList"/>
    <dgm:cxn modelId="{8ADC5C6C-18E6-4B4C-83E8-B9406DC46750}" type="presParOf" srcId="{1D52720B-A9A7-4D84-96CE-22EC6548C11C}" destId="{BC23164F-B411-41B2-A586-B3FE1B57CFC5}" srcOrd="0" destOrd="0" presId="urn:microsoft.com/office/officeart/2008/layout/VerticalCurvedList"/>
    <dgm:cxn modelId="{7CE9C37F-41AA-4106-B825-E0508AA25E7C}" type="presParOf" srcId="{BC23164F-B411-41B2-A586-B3FE1B57CFC5}" destId="{FAD8E081-87F5-4437-8B2A-25C5D4B086B0}" srcOrd="0" destOrd="0" presId="urn:microsoft.com/office/officeart/2008/layout/VerticalCurvedList"/>
    <dgm:cxn modelId="{74D13631-E3EB-4DD0-AE46-51C690547C78}" type="presParOf" srcId="{FAD8E081-87F5-4437-8B2A-25C5D4B086B0}" destId="{2AEA6012-8899-489B-B38F-5F5B6CD330A9}" srcOrd="0" destOrd="0" presId="urn:microsoft.com/office/officeart/2008/layout/VerticalCurvedList"/>
    <dgm:cxn modelId="{38A607DC-03DA-429D-BC94-67698C0D18E0}" type="presParOf" srcId="{FAD8E081-87F5-4437-8B2A-25C5D4B086B0}" destId="{A69BEED3-B24C-4534-A6CC-AAEFBAAFD2A1}" srcOrd="1" destOrd="0" presId="urn:microsoft.com/office/officeart/2008/layout/VerticalCurvedList"/>
    <dgm:cxn modelId="{2D9C294C-4C58-41E9-A242-B8DCDBB9F8FE}" type="presParOf" srcId="{FAD8E081-87F5-4437-8B2A-25C5D4B086B0}" destId="{51B0E20A-6BEE-422A-BD87-67555C909071}" srcOrd="2" destOrd="0" presId="urn:microsoft.com/office/officeart/2008/layout/VerticalCurvedList"/>
    <dgm:cxn modelId="{77A78CA3-2F50-416A-BEB5-A8F0C7757A90}" type="presParOf" srcId="{FAD8E081-87F5-4437-8B2A-25C5D4B086B0}" destId="{E1905FDC-0F74-4C41-84D1-CAA44E6ED422}" srcOrd="3" destOrd="0" presId="urn:microsoft.com/office/officeart/2008/layout/VerticalCurvedList"/>
    <dgm:cxn modelId="{088A95C9-AA94-4349-81E6-560F84F9EFF7}" type="presParOf" srcId="{BC23164F-B411-41B2-A586-B3FE1B57CFC5}" destId="{96CA6F4E-8A6F-48DC-8A88-5C3F1A5876BB}" srcOrd="1" destOrd="0" presId="urn:microsoft.com/office/officeart/2008/layout/VerticalCurvedList"/>
    <dgm:cxn modelId="{6C1960E1-DC36-4BD4-AB21-CE22693BF8FA}" type="presParOf" srcId="{BC23164F-B411-41B2-A586-B3FE1B57CFC5}" destId="{9F3DD531-8098-46D5-B702-742D8FC469AD}" srcOrd="2" destOrd="0" presId="urn:microsoft.com/office/officeart/2008/layout/VerticalCurvedList"/>
    <dgm:cxn modelId="{253A8986-615D-4E07-9FCF-93F1F8FA6F96}" type="presParOf" srcId="{9F3DD531-8098-46D5-B702-742D8FC469AD}" destId="{5F3E44E2-A2C6-4DB6-AAD5-6853E539A144}" srcOrd="0" destOrd="0" presId="urn:microsoft.com/office/officeart/2008/layout/VerticalCurvedList"/>
    <dgm:cxn modelId="{66BB150A-3DBD-471C-92FF-0DFC7CDB06AB}" type="presParOf" srcId="{BC23164F-B411-41B2-A586-B3FE1B57CFC5}" destId="{70048759-5205-4944-B9DC-CFF9D6309984}" srcOrd="3" destOrd="0" presId="urn:microsoft.com/office/officeart/2008/layout/VerticalCurvedList"/>
    <dgm:cxn modelId="{03F8C9D5-6D40-485C-925D-B02FEEF8079D}" type="presParOf" srcId="{BC23164F-B411-41B2-A586-B3FE1B57CFC5}" destId="{11289039-6F8A-4D26-AF80-7240A8DD03DE}" srcOrd="4" destOrd="0" presId="urn:microsoft.com/office/officeart/2008/layout/VerticalCurvedList"/>
    <dgm:cxn modelId="{E777634F-A9F9-44B3-BDB8-6513775CDB04}" type="presParOf" srcId="{11289039-6F8A-4D26-AF80-7240A8DD03DE}" destId="{D3C69FF4-DB28-482A-B6B2-75C98DAFC160}" srcOrd="0" destOrd="0" presId="urn:microsoft.com/office/officeart/2008/layout/VerticalCurvedList"/>
    <dgm:cxn modelId="{206655CE-65DA-474C-A57A-D9894F6C5AF5}" type="presParOf" srcId="{BC23164F-B411-41B2-A586-B3FE1B57CFC5}" destId="{AA72F8A0-99EC-4502-ACB7-9F767A9275E0}" srcOrd="5" destOrd="0" presId="urn:microsoft.com/office/officeart/2008/layout/VerticalCurvedList"/>
    <dgm:cxn modelId="{A826EE99-1773-4957-8EBD-CA261E59F97B}" type="presParOf" srcId="{BC23164F-B411-41B2-A586-B3FE1B57CFC5}" destId="{EF2FB436-D335-4A33-B70D-2D73F31657FC}" srcOrd="6" destOrd="0" presId="urn:microsoft.com/office/officeart/2008/layout/VerticalCurvedList"/>
    <dgm:cxn modelId="{2E4060F2-9770-4723-8C2D-F16C01F63647}" type="presParOf" srcId="{EF2FB436-D335-4A33-B70D-2D73F31657FC}" destId="{BEDAF726-83D5-451F-85BD-BAA432AA9536}" srcOrd="0" destOrd="0" presId="urn:microsoft.com/office/officeart/2008/layout/VerticalCurvedList"/>
    <dgm:cxn modelId="{71B1F81C-F2EE-4869-AC09-00E9C7B94464}" type="presParOf" srcId="{BC23164F-B411-41B2-A586-B3FE1B57CFC5}" destId="{DE926E3C-F809-40C1-B5DB-EF0054D85383}" srcOrd="7" destOrd="0" presId="urn:microsoft.com/office/officeart/2008/layout/VerticalCurvedList"/>
    <dgm:cxn modelId="{2EF0AF1A-AA3B-4A24-88B2-19D59197F839}" type="presParOf" srcId="{BC23164F-B411-41B2-A586-B3FE1B57CFC5}" destId="{4798B20E-E8C5-4DA5-B84F-DBBD0165A822}" srcOrd="8" destOrd="0" presId="urn:microsoft.com/office/officeart/2008/layout/VerticalCurvedList"/>
    <dgm:cxn modelId="{39BCE17C-9555-4120-9C44-2B69C8851ABA}" type="presParOf" srcId="{4798B20E-E8C5-4DA5-B84F-DBBD0165A822}" destId="{DC6A905D-0044-4FF6-A306-A81E007ED866}" srcOrd="0" destOrd="0" presId="urn:microsoft.com/office/officeart/2008/layout/VerticalCurvedList"/>
    <dgm:cxn modelId="{0203D7A8-AF09-472C-9EB0-805EA9E06777}" type="presParOf" srcId="{BC23164F-B411-41B2-A586-B3FE1B57CFC5}" destId="{35728CC1-BE3F-4007-8E1E-6944A7CDF664}" srcOrd="9" destOrd="0" presId="urn:microsoft.com/office/officeart/2008/layout/VerticalCurvedList"/>
    <dgm:cxn modelId="{5E051895-8D31-4FB4-8D14-809B1FD3B655}" type="presParOf" srcId="{BC23164F-B411-41B2-A586-B3FE1B57CFC5}" destId="{CA50BF2B-4555-48D2-98E2-43E02D15248A}" srcOrd="10" destOrd="0" presId="urn:microsoft.com/office/officeart/2008/layout/VerticalCurvedList"/>
    <dgm:cxn modelId="{65126628-3DC7-470A-A827-B5C130C85DA2}" type="presParOf" srcId="{CA50BF2B-4555-48D2-98E2-43E02D15248A}" destId="{E44D562D-F9FC-4CEF-A5DE-83DD8F31409E}" srcOrd="0" destOrd="0" presId="urn:microsoft.com/office/officeart/2008/layout/VerticalCurvedList"/>
    <dgm:cxn modelId="{3181719A-3F35-49F0-B8B2-B6C97D978E3D}" type="presParOf" srcId="{BC23164F-B411-41B2-A586-B3FE1B57CFC5}" destId="{71F36FA0-A525-416B-8DAA-8096DAF7C074}" srcOrd="11" destOrd="0" presId="urn:microsoft.com/office/officeart/2008/layout/VerticalCurvedList"/>
    <dgm:cxn modelId="{39345188-DE75-40C8-A443-A50CEA48AEB5}" type="presParOf" srcId="{BC23164F-B411-41B2-A586-B3FE1B57CFC5}" destId="{CFFE8A65-CA37-4797-80F8-E11D39B38676}" srcOrd="12" destOrd="0" presId="urn:microsoft.com/office/officeart/2008/layout/VerticalCurvedList"/>
    <dgm:cxn modelId="{4E73C77C-1511-422D-8F4D-9F38D25801EC}" type="presParOf" srcId="{CFFE8A65-CA37-4797-80F8-E11D39B38676}" destId="{78ECDEE6-99BE-4D0F-9FFD-47190F2E7ABE}" srcOrd="0" destOrd="0" presId="urn:microsoft.com/office/officeart/2008/layout/VerticalCurvedList"/>
    <dgm:cxn modelId="{B89EC7D8-66C6-439F-9E3E-381BBDF471D4}" type="presParOf" srcId="{BC23164F-B411-41B2-A586-B3FE1B57CFC5}" destId="{44F80D94-A71E-47CF-8F13-0BE43B42344E}" srcOrd="13" destOrd="0" presId="urn:microsoft.com/office/officeart/2008/layout/VerticalCurvedList"/>
    <dgm:cxn modelId="{1B0F92CA-0961-41FA-93EE-CD8248B56D3D}" type="presParOf" srcId="{BC23164F-B411-41B2-A586-B3FE1B57CFC5}" destId="{754B7F6E-B325-48A2-A457-373CFEB2AC47}" srcOrd="14" destOrd="0" presId="urn:microsoft.com/office/officeart/2008/layout/VerticalCurvedList"/>
    <dgm:cxn modelId="{B6F430C6-2251-4E83-8C93-30F8257383DB}" type="presParOf" srcId="{754B7F6E-B325-48A2-A457-373CFEB2AC47}" destId="{8FD94C2A-428F-478B-BA59-FAAAA14BC38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B247E-FAE8-48D3-AD2B-DACD5F2EA4B1}">
      <dsp:nvSpPr>
        <dsp:cNvPr id="0" name=""/>
        <dsp:cNvSpPr/>
      </dsp:nvSpPr>
      <dsp:spPr>
        <a:xfrm>
          <a:off x="0" y="0"/>
          <a:ext cx="778720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BBB43-B790-4A81-8EC4-53732936F614}">
      <dsp:nvSpPr>
        <dsp:cNvPr id="0" name=""/>
        <dsp:cNvSpPr/>
      </dsp:nvSpPr>
      <dsp:spPr>
        <a:xfrm>
          <a:off x="0" y="0"/>
          <a:ext cx="109417" cy="5616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0" y="0"/>
        <a:ext cx="109417" cy="5616624"/>
      </dsp:txXfrm>
    </dsp:sp>
    <dsp:sp modelId="{6743D505-3B44-4FCF-AE80-99A51991DF22}">
      <dsp:nvSpPr>
        <dsp:cNvPr id="0" name=""/>
        <dsp:cNvSpPr/>
      </dsp:nvSpPr>
      <dsp:spPr>
        <a:xfrm>
          <a:off x="139824" y="188255"/>
          <a:ext cx="7560000" cy="88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создание эффективного муниципального управления</a:t>
          </a:r>
          <a:endParaRPr lang="ru-RU" sz="1800" kern="1200" dirty="0"/>
        </a:p>
      </dsp:txBody>
      <dsp:txXfrm>
        <a:off x="139824" y="188255"/>
        <a:ext cx="7560000" cy="884453"/>
      </dsp:txXfrm>
    </dsp:sp>
    <dsp:sp modelId="{BF239CF5-6E81-42D7-9927-75440806D2A5}">
      <dsp:nvSpPr>
        <dsp:cNvPr id="0" name=""/>
        <dsp:cNvSpPr/>
      </dsp:nvSpPr>
      <dsp:spPr>
        <a:xfrm>
          <a:off x="109417" y="928676"/>
          <a:ext cx="5870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A8341-E08A-45DE-80DD-51049C1F4E8A}">
      <dsp:nvSpPr>
        <dsp:cNvPr id="0" name=""/>
        <dsp:cNvSpPr/>
      </dsp:nvSpPr>
      <dsp:spPr>
        <a:xfrm>
          <a:off x="203595" y="890830"/>
          <a:ext cx="5760746" cy="88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повышение уровня социально-экономического развития муниципальных образований</a:t>
          </a:r>
          <a:endParaRPr lang="ru-RU" sz="1800" kern="1200" dirty="0"/>
        </a:p>
      </dsp:txBody>
      <dsp:txXfrm>
        <a:off x="203595" y="890830"/>
        <a:ext cx="5760746" cy="884453"/>
      </dsp:txXfrm>
    </dsp:sp>
    <dsp:sp modelId="{A2545589-2C23-49C8-89CC-EDAC462B9995}">
      <dsp:nvSpPr>
        <dsp:cNvPr id="0" name=""/>
        <dsp:cNvSpPr/>
      </dsp:nvSpPr>
      <dsp:spPr>
        <a:xfrm>
          <a:off x="135718" y="1766403"/>
          <a:ext cx="5870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3FDE61-036D-4294-8B82-9270F2BA37B0}">
      <dsp:nvSpPr>
        <dsp:cNvPr id="0" name=""/>
        <dsp:cNvSpPr/>
      </dsp:nvSpPr>
      <dsp:spPr>
        <a:xfrm>
          <a:off x="203595" y="1754428"/>
          <a:ext cx="6182433" cy="88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повышение финансовой обеспеченности муниципальных образований</a:t>
          </a:r>
          <a:endParaRPr lang="ru-RU" sz="1800" kern="1200" dirty="0"/>
        </a:p>
      </dsp:txBody>
      <dsp:txXfrm>
        <a:off x="203595" y="1754428"/>
        <a:ext cx="6182433" cy="884453"/>
      </dsp:txXfrm>
    </dsp:sp>
    <dsp:sp modelId="{8105CB2D-DB1E-4967-BB63-35F94A741ABF}">
      <dsp:nvSpPr>
        <dsp:cNvPr id="0" name=""/>
        <dsp:cNvSpPr/>
      </dsp:nvSpPr>
      <dsp:spPr>
        <a:xfrm>
          <a:off x="135718" y="2637885"/>
          <a:ext cx="5870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059D9F-629E-4BBD-A048-05FD6612B759}">
      <dsp:nvSpPr>
        <dsp:cNvPr id="0" name=""/>
        <dsp:cNvSpPr/>
      </dsp:nvSpPr>
      <dsp:spPr>
        <a:xfrm>
          <a:off x="203595" y="2713990"/>
          <a:ext cx="7338557" cy="88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реализация мероприятий по стабилизации </a:t>
          </a:r>
          <a:br>
            <a:rPr lang="ru-RU" sz="1800" kern="1200" dirty="0" smtClean="0"/>
          </a:br>
          <a:r>
            <a:rPr lang="ru-RU" sz="1800" kern="1200" dirty="0" smtClean="0"/>
            <a:t>социально-экономического положения в отдельных </a:t>
          </a:r>
          <a:br>
            <a:rPr lang="ru-RU" sz="1800" kern="1200" dirty="0" smtClean="0"/>
          </a:br>
          <a:r>
            <a:rPr lang="ru-RU" sz="1800" kern="1200" dirty="0" smtClean="0"/>
            <a:t>территориях Пермского края</a:t>
          </a:r>
          <a:endParaRPr lang="ru-RU" sz="1800" kern="1200" dirty="0"/>
        </a:p>
      </dsp:txBody>
      <dsp:txXfrm>
        <a:off x="203595" y="2713990"/>
        <a:ext cx="7338557" cy="884453"/>
      </dsp:txXfrm>
    </dsp:sp>
    <dsp:sp modelId="{31705EB8-A4C8-4ECC-A526-EC86124486BB}">
      <dsp:nvSpPr>
        <dsp:cNvPr id="0" name=""/>
        <dsp:cNvSpPr/>
      </dsp:nvSpPr>
      <dsp:spPr>
        <a:xfrm>
          <a:off x="109417" y="3714705"/>
          <a:ext cx="5870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D8E7F8-939C-4EC0-A5D4-07FBAF5C8798}">
      <dsp:nvSpPr>
        <dsp:cNvPr id="0" name=""/>
        <dsp:cNvSpPr/>
      </dsp:nvSpPr>
      <dsp:spPr>
        <a:xfrm>
          <a:off x="203595" y="3673543"/>
          <a:ext cx="5760746" cy="88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повышение уровня социально-экономического развития Коми Пермяцкого округа</a:t>
          </a:r>
          <a:endParaRPr lang="ru-RU" sz="1800" kern="1200" dirty="0"/>
        </a:p>
      </dsp:txBody>
      <dsp:txXfrm>
        <a:off x="203595" y="3673543"/>
        <a:ext cx="5760746" cy="884453"/>
      </dsp:txXfrm>
    </dsp:sp>
    <dsp:sp modelId="{DBA1EDB7-8462-4EC5-8720-0A01BD44A76C}">
      <dsp:nvSpPr>
        <dsp:cNvPr id="0" name=""/>
        <dsp:cNvSpPr/>
      </dsp:nvSpPr>
      <dsp:spPr>
        <a:xfrm>
          <a:off x="109417" y="4643382"/>
          <a:ext cx="5870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9B6A6-6B7D-4900-A380-2E7B72823DBA}">
      <dsp:nvSpPr>
        <dsp:cNvPr id="0" name=""/>
        <dsp:cNvSpPr/>
      </dsp:nvSpPr>
      <dsp:spPr>
        <a:xfrm>
          <a:off x="219495" y="4687604"/>
          <a:ext cx="5760746" cy="884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содействие развитию национальной культуры </a:t>
          </a:r>
          <a:br>
            <a:rPr lang="ru-RU" sz="1800" kern="1200" dirty="0" smtClean="0"/>
          </a:br>
          <a:r>
            <a:rPr lang="ru-RU" sz="1800" kern="1200" dirty="0" smtClean="0"/>
            <a:t>и коми-пермяцкого языка</a:t>
          </a:r>
          <a:endParaRPr lang="ru-RU" sz="1800" kern="1200" dirty="0"/>
        </a:p>
      </dsp:txBody>
      <dsp:txXfrm>
        <a:off x="219495" y="4687604"/>
        <a:ext cx="5760746" cy="884453"/>
      </dsp:txXfrm>
    </dsp:sp>
    <dsp:sp modelId="{22691530-A9AF-475E-BE0C-A4BD7067E9A6}">
      <dsp:nvSpPr>
        <dsp:cNvPr id="0" name=""/>
        <dsp:cNvSpPr/>
      </dsp:nvSpPr>
      <dsp:spPr>
        <a:xfrm>
          <a:off x="109417" y="5572058"/>
          <a:ext cx="5870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BEED3-B24C-4534-A6CC-AAEFBAAFD2A1}">
      <dsp:nvSpPr>
        <dsp:cNvPr id="0" name=""/>
        <dsp:cNvSpPr/>
      </dsp:nvSpPr>
      <dsp:spPr>
        <a:xfrm>
          <a:off x="-6671389" y="-1021000"/>
          <a:ext cx="7946657" cy="7946657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A6F4E-8A6F-48DC-8A88-5C3F1A5876BB}">
      <dsp:nvSpPr>
        <dsp:cNvPr id="0" name=""/>
        <dsp:cNvSpPr/>
      </dsp:nvSpPr>
      <dsp:spPr>
        <a:xfrm>
          <a:off x="414211" y="268425"/>
          <a:ext cx="7937231" cy="5366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938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Повышение уровня удовлетворенности населения Пермского края деятельностью органов местного самоуправления, до 40%.</a:t>
          </a:r>
          <a:endParaRPr lang="ru-RU" sz="1300" kern="1200" dirty="0"/>
        </a:p>
      </dsp:txBody>
      <dsp:txXfrm>
        <a:off x="414211" y="268425"/>
        <a:ext cx="7937231" cy="536615"/>
      </dsp:txXfrm>
    </dsp:sp>
    <dsp:sp modelId="{5F3E44E2-A2C6-4DB6-AAD5-6853E539A144}">
      <dsp:nvSpPr>
        <dsp:cNvPr id="0" name=""/>
        <dsp:cNvSpPr/>
      </dsp:nvSpPr>
      <dsp:spPr>
        <a:xfrm>
          <a:off x="78827" y="201348"/>
          <a:ext cx="670768" cy="6707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48759-5205-4944-B9DC-CFF9D6309984}">
      <dsp:nvSpPr>
        <dsp:cNvPr id="0" name=""/>
        <dsp:cNvSpPr/>
      </dsp:nvSpPr>
      <dsp:spPr>
        <a:xfrm>
          <a:off x="900164" y="1073820"/>
          <a:ext cx="7451278" cy="5366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938" tIns="33020" rIns="33020" bIns="3302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Увеличение процента освоения субсидий, предоставленных органам местного самоуправления на реализацию инвестиционных и приоритетных региональных проектов, до 95 %.</a:t>
          </a:r>
          <a:endParaRPr lang="ru-RU" sz="1300" kern="1200" dirty="0"/>
        </a:p>
      </dsp:txBody>
      <dsp:txXfrm>
        <a:off x="900164" y="1073820"/>
        <a:ext cx="7451278" cy="536615"/>
      </dsp:txXfrm>
    </dsp:sp>
    <dsp:sp modelId="{D3C69FF4-DB28-482A-B6B2-75C98DAFC160}">
      <dsp:nvSpPr>
        <dsp:cNvPr id="0" name=""/>
        <dsp:cNvSpPr/>
      </dsp:nvSpPr>
      <dsp:spPr>
        <a:xfrm>
          <a:off x="564780" y="1006743"/>
          <a:ext cx="670768" cy="6707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72F8A0-99EC-4502-ACB7-9F767A9275E0}">
      <dsp:nvSpPr>
        <dsp:cNvPr id="0" name=""/>
        <dsp:cNvSpPr/>
      </dsp:nvSpPr>
      <dsp:spPr>
        <a:xfrm>
          <a:off x="1179757" y="1913204"/>
          <a:ext cx="7184978" cy="5366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938" tIns="33020" rIns="33020" bIns="3302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Увеличение процента освоения бюджетных средств, предоставленных </a:t>
          </a:r>
          <a:br>
            <a:rPr lang="ru-RU" sz="1300" kern="1200" dirty="0" smtClean="0"/>
          </a:br>
          <a:r>
            <a:rPr lang="ru-RU" sz="1300" kern="1200" dirty="0" smtClean="0"/>
            <a:t>на строительство объектов  инженерной инфраструктуры в г. Чусовом, до 100 %</a:t>
          </a:r>
          <a:endParaRPr lang="ru-RU" sz="1300" kern="1200" dirty="0"/>
        </a:p>
      </dsp:txBody>
      <dsp:txXfrm>
        <a:off x="1179757" y="1913204"/>
        <a:ext cx="7184978" cy="536615"/>
      </dsp:txXfrm>
    </dsp:sp>
    <dsp:sp modelId="{BEDAF726-83D5-451F-85BD-BAA432AA9536}">
      <dsp:nvSpPr>
        <dsp:cNvPr id="0" name=""/>
        <dsp:cNvSpPr/>
      </dsp:nvSpPr>
      <dsp:spPr>
        <a:xfrm>
          <a:off x="817678" y="1769336"/>
          <a:ext cx="670768" cy="6707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926E3C-F809-40C1-B5DB-EF0054D85383}">
      <dsp:nvSpPr>
        <dsp:cNvPr id="0" name=""/>
        <dsp:cNvSpPr/>
      </dsp:nvSpPr>
      <dsp:spPr>
        <a:xfrm>
          <a:off x="1251491" y="2684020"/>
          <a:ext cx="7099951" cy="5366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938" tIns="33020" rIns="33020" bIns="3302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Увеличение дополнительно созданных постоянных рабочих мест </a:t>
          </a:r>
          <a:br>
            <a:rPr lang="ru-RU" sz="1300" kern="1200" dirty="0" smtClean="0"/>
          </a:br>
          <a:r>
            <a:rPr lang="ru-RU" sz="1300" kern="1200" dirty="0" smtClean="0"/>
            <a:t>в Коми-Пермяцком округе, до 640 ед.</a:t>
          </a:r>
          <a:endParaRPr lang="ru-RU" sz="1300" kern="1200" dirty="0"/>
        </a:p>
      </dsp:txBody>
      <dsp:txXfrm>
        <a:off x="1251491" y="2684020"/>
        <a:ext cx="7099951" cy="536615"/>
      </dsp:txXfrm>
    </dsp:sp>
    <dsp:sp modelId="{DC6A905D-0044-4FF6-A306-A81E007ED866}">
      <dsp:nvSpPr>
        <dsp:cNvPr id="0" name=""/>
        <dsp:cNvSpPr/>
      </dsp:nvSpPr>
      <dsp:spPr>
        <a:xfrm>
          <a:off x="887344" y="2610852"/>
          <a:ext cx="670768" cy="6707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728CC1-BE3F-4007-8E1E-6944A7CDF664}">
      <dsp:nvSpPr>
        <dsp:cNvPr id="0" name=""/>
        <dsp:cNvSpPr/>
      </dsp:nvSpPr>
      <dsp:spPr>
        <a:xfrm>
          <a:off x="1166464" y="3489415"/>
          <a:ext cx="7184978" cy="5366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938" tIns="33020" rIns="33020" bIns="3302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Увеличение количества семей, переселенных в пустующие жилые помещения муниципального жилого фонда после привидения их в нормативное состояние, находящегося на территории </a:t>
          </a:r>
          <a:r>
            <a:rPr lang="ru-RU" sz="1300" kern="1200" dirty="0" err="1" smtClean="0"/>
            <a:t>Кизеловского</a:t>
          </a:r>
          <a:r>
            <a:rPr lang="ru-RU" sz="1300" kern="1200" dirty="0" smtClean="0"/>
            <a:t> угольного бассейна, до 297 ед.</a:t>
          </a:r>
          <a:endParaRPr lang="ru-RU" sz="1300" kern="1200" dirty="0"/>
        </a:p>
      </dsp:txBody>
      <dsp:txXfrm>
        <a:off x="1166464" y="3489415"/>
        <a:ext cx="7184978" cy="536615"/>
      </dsp:txXfrm>
    </dsp:sp>
    <dsp:sp modelId="{E44D562D-F9FC-4CEF-A5DE-83DD8F31409E}">
      <dsp:nvSpPr>
        <dsp:cNvPr id="0" name=""/>
        <dsp:cNvSpPr/>
      </dsp:nvSpPr>
      <dsp:spPr>
        <a:xfrm>
          <a:off x="831080" y="3422338"/>
          <a:ext cx="670768" cy="6707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F36FA0-A525-416B-8DAA-8096DAF7C074}">
      <dsp:nvSpPr>
        <dsp:cNvPr id="0" name=""/>
        <dsp:cNvSpPr/>
      </dsp:nvSpPr>
      <dsp:spPr>
        <a:xfrm>
          <a:off x="900164" y="4294220"/>
          <a:ext cx="7451278" cy="5366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938" tIns="33020" rIns="33020" bIns="3302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Увеличение доли граждан, удовлетворённых имеющимися возможностями реализации своих этнокультурных потребностей, до 87,0%.</a:t>
          </a:r>
          <a:endParaRPr lang="ru-RU" sz="1300" kern="1200" dirty="0"/>
        </a:p>
      </dsp:txBody>
      <dsp:txXfrm>
        <a:off x="900164" y="4294220"/>
        <a:ext cx="7451278" cy="536615"/>
      </dsp:txXfrm>
    </dsp:sp>
    <dsp:sp modelId="{78ECDEE6-99BE-4D0F-9FFD-47190F2E7ABE}">
      <dsp:nvSpPr>
        <dsp:cNvPr id="0" name=""/>
        <dsp:cNvSpPr/>
      </dsp:nvSpPr>
      <dsp:spPr>
        <a:xfrm>
          <a:off x="571367" y="4193182"/>
          <a:ext cx="670768" cy="6707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80D94-A71E-47CF-8F13-0BE43B42344E}">
      <dsp:nvSpPr>
        <dsp:cNvPr id="0" name=""/>
        <dsp:cNvSpPr/>
      </dsp:nvSpPr>
      <dsp:spPr>
        <a:xfrm>
          <a:off x="493038" y="5107192"/>
          <a:ext cx="7937231" cy="5366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938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	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/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Увеличение количества человек, переселенных из труднодоступных и отдаленных населенных пунктов, до 758 человек.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93038" y="5107192"/>
        <a:ext cx="7937231" cy="536615"/>
      </dsp:txXfrm>
    </dsp:sp>
    <dsp:sp modelId="{8FD94C2A-428F-478B-BA59-FAAAA14BC38A}">
      <dsp:nvSpPr>
        <dsp:cNvPr id="0" name=""/>
        <dsp:cNvSpPr/>
      </dsp:nvSpPr>
      <dsp:spPr>
        <a:xfrm>
          <a:off x="78827" y="5032538"/>
          <a:ext cx="670768" cy="6707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915A6-FEE9-473B-9B59-FBFD59489DD7}" type="datetimeFigureOut">
              <a:rPr lang="ru-RU" smtClean="0"/>
              <a:t>09.09.2013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11312-9F2F-42C9-94A0-CA340F7F5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788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1312-9F2F-42C9-94A0-CA340F7F550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128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11312-9F2F-42C9-94A0-CA340F7F550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364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1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19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19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2986256B-EE9A-4987-8E5E-DE07B012AA56}" type="slidenum">
              <a:rPr lang="ru-RU" sz="1200" smtClean="0"/>
              <a:pPr eaLnBrk="1" hangingPunct="1"/>
              <a:t>14</a:t>
            </a:fld>
            <a:endParaRPr lang="ru-RU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21B38CB-9C15-4D71-8D49-32949C6CDE79}" type="datetime1">
              <a:rPr lang="ru-RU" smtClean="0"/>
              <a:t>09.09.2013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FBC211C-C7F9-4595-9BA2-0F4CC069C83B}" type="datetime1">
              <a:rPr lang="ru-RU" smtClean="0"/>
              <a:t>09.09.2013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B17C08E-B166-45CE-900E-C1B69F78E8CF}" type="datetime1">
              <a:rPr lang="ru-RU" smtClean="0"/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0D01A-0B33-4832-B218-4F87C940C40E}" type="datetime1">
              <a:rPr lang="ru-RU" smtClean="0"/>
              <a:t>09.09.2013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92AB5-3F47-47B2-940C-BA62D482FDBC}" type="datetime1">
              <a:rPr lang="ru-RU" smtClean="0"/>
              <a:t>09.09.2013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F14C797-7869-4F21-9D47-20EF77D886A7}" type="datetime1">
              <a:rPr lang="ru-RU" smtClean="0"/>
              <a:t>09.09.2013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AC4A4-E05D-4F31-A757-E1568653891A}" type="datetime1">
              <a:rPr lang="ru-RU" smtClean="0"/>
              <a:t>09.09.2013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B713348-511C-4E31-B8E8-7FF582216E1C}" type="datetime1">
              <a:rPr lang="ru-RU" smtClean="0"/>
              <a:t>09.09.2013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37E248-4368-4F4B-8C96-3FB72F5E86C1}" type="datetime1">
              <a:rPr lang="ru-RU" smtClean="0"/>
              <a:t>09.09.2013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0864-6079-49E8-B233-AEBC77685C57}" type="datetime1">
              <a:rPr lang="ru-RU" smtClean="0"/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CFB24-9317-4612-BA3E-D9B4CCF3C68B}" type="datetime1">
              <a:rPr lang="ru-RU" smtClean="0"/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7AF8402-9AA8-4AA3-BD49-09E3D93F5EB6}" type="datetime1">
              <a:rPr lang="ru-RU" smtClean="0"/>
              <a:t>09.09.2013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BFFB5DC-8A4A-4DE6-B344-9BBCBAA0218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556792"/>
            <a:ext cx="6768752" cy="2592288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effectLst/>
              </a:rPr>
              <a:t>Государственная </a:t>
            </a:r>
            <a:r>
              <a:rPr lang="ru-RU" dirty="0" smtClean="0">
                <a:solidFill>
                  <a:schemeClr val="tx1"/>
                </a:solidFill>
                <a:effectLst/>
              </a:rPr>
              <a:t/>
            </a:r>
            <a:br>
              <a:rPr lang="ru-RU" dirty="0" smtClean="0">
                <a:solidFill>
                  <a:schemeClr val="tx1"/>
                </a:solidFill>
                <a:effectLst/>
              </a:rPr>
            </a:br>
            <a:r>
              <a:rPr lang="ru-RU" dirty="0" smtClean="0">
                <a:solidFill>
                  <a:schemeClr val="tx1"/>
                </a:solidFill>
                <a:effectLst/>
              </a:rPr>
              <a:t>Программа </a:t>
            </a:r>
            <a:r>
              <a:rPr lang="ru-RU" dirty="0">
                <a:solidFill>
                  <a:schemeClr val="tx1"/>
                </a:solidFill>
                <a:effectLst/>
              </a:rPr>
              <a:t>Пермского края </a:t>
            </a:r>
            <a:r>
              <a:rPr lang="ru-RU" dirty="0" smtClean="0">
                <a:solidFill>
                  <a:schemeClr val="tx1"/>
                </a:solidFill>
                <a:effectLst/>
              </a:rPr>
              <a:t>«Региональная </a:t>
            </a:r>
            <a:r>
              <a:rPr lang="ru-RU" dirty="0">
                <a:solidFill>
                  <a:schemeClr val="tx1"/>
                </a:solidFill>
                <a:effectLst/>
              </a:rPr>
              <a:t>политика </a:t>
            </a:r>
            <a:r>
              <a:rPr lang="ru-RU" dirty="0" smtClean="0">
                <a:solidFill>
                  <a:schemeClr val="tx1"/>
                </a:solidFill>
                <a:effectLst/>
              </a:rPr>
              <a:t/>
            </a:r>
            <a:br>
              <a:rPr lang="ru-RU" dirty="0" smtClean="0">
                <a:solidFill>
                  <a:schemeClr val="tx1"/>
                </a:solidFill>
                <a:effectLst/>
              </a:rPr>
            </a:br>
            <a:r>
              <a:rPr lang="ru-RU" dirty="0" smtClean="0">
                <a:solidFill>
                  <a:schemeClr val="tx1"/>
                </a:solidFill>
                <a:effectLst/>
              </a:rPr>
              <a:t>и </a:t>
            </a:r>
            <a:r>
              <a:rPr lang="ru-RU" dirty="0">
                <a:solidFill>
                  <a:schemeClr val="tx1"/>
                </a:solidFill>
                <a:effectLst/>
              </a:rPr>
              <a:t>развитие </a:t>
            </a:r>
            <a:r>
              <a:rPr lang="ru-RU" dirty="0" smtClean="0">
                <a:solidFill>
                  <a:schemeClr val="tx1"/>
                </a:solidFill>
                <a:effectLst/>
              </a:rPr>
              <a:t>территорий»</a:t>
            </a:r>
            <a:br>
              <a:rPr lang="ru-RU" dirty="0" smtClean="0">
                <a:solidFill>
                  <a:schemeClr val="tx1"/>
                </a:solidFill>
                <a:effectLst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33303" cy="133697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9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6480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Цель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sz="2800" dirty="0" smtClean="0"/>
              <a:t>Создание </a:t>
            </a:r>
            <a:r>
              <a:rPr lang="ru-RU" sz="2800" dirty="0"/>
              <a:t>условий для обеспечения эффективного местного самоуправления  и  устойчивого социально-экономического развития муниципальных образований Пермского края</a:t>
            </a: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33303" cy="133697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96336" y="5661248"/>
            <a:ext cx="1152128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172400" y="652534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242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Основные задачи Программы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03939759"/>
              </p:ext>
            </p:extLst>
          </p:nvPr>
        </p:nvGraphicFramePr>
        <p:xfrm>
          <a:off x="395536" y="836712"/>
          <a:ext cx="778720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28384" y="5702532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244408" y="645333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638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8598" y="185396"/>
            <a:ext cx="793122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Ожидаемые </a:t>
            </a:r>
            <a:r>
              <a:rPr lang="ru-RU" sz="2400" b="1" dirty="0" smtClean="0">
                <a:solidFill>
                  <a:schemeClr val="tx1"/>
                </a:solidFill>
              </a:rPr>
              <a:t>результаты реализации Программы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000" y="1052736"/>
            <a:ext cx="16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05551" y="19160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385646" y="27089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21653" y="3563724"/>
            <a:ext cx="25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48605" y="4365104"/>
            <a:ext cx="37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44038" y="5157192"/>
            <a:ext cx="43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601463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537774" y="65253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pic>
        <p:nvPicPr>
          <p:cNvPr id="14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72400" y="5661248"/>
            <a:ext cx="5813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3237723"/>
              </p:ext>
            </p:extLst>
          </p:nvPr>
        </p:nvGraphicFramePr>
        <p:xfrm>
          <a:off x="323528" y="692696"/>
          <a:ext cx="843027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0599" y="1052736"/>
            <a:ext cx="51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025529" y="1788019"/>
            <a:ext cx="451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284691" y="2578799"/>
            <a:ext cx="58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385646" y="3447287"/>
            <a:ext cx="483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4.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331056" y="4293096"/>
            <a:ext cx="469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060052" y="5014917"/>
            <a:ext cx="416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6.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40599" y="5877272"/>
            <a:ext cx="48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85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Объемы финансирования </a:t>
            </a:r>
            <a:r>
              <a:rPr lang="ru-RU" sz="2400" b="1" dirty="0" smtClean="0">
                <a:solidFill>
                  <a:schemeClr val="tx1"/>
                </a:solidFill>
              </a:rPr>
              <a:t>Программы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на 2014-2016 гг.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16247715"/>
              </p:ext>
            </p:extLst>
          </p:nvPr>
        </p:nvGraphicFramePr>
        <p:xfrm>
          <a:off x="539552" y="1484784"/>
          <a:ext cx="7704856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28384" y="5589240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172400" y="651257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7732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003232" cy="864096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Государственная Программа Пермского края </a:t>
            </a: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«</a:t>
            </a:r>
            <a:r>
              <a:rPr lang="ru-RU" sz="1600" b="1" dirty="0">
                <a:solidFill>
                  <a:schemeClr val="tx1"/>
                </a:solidFill>
              </a:rPr>
              <a:t>Региональная политика и развитие </a:t>
            </a:r>
            <a:r>
              <a:rPr lang="ru-RU" sz="1600" b="1" dirty="0" smtClean="0">
                <a:solidFill>
                  <a:schemeClr val="tx1"/>
                </a:solidFill>
              </a:rPr>
              <a:t>территорий» 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включает 7 Подпрограмм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6</a:t>
            </a:fld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251521" y="1055798"/>
            <a:ext cx="4088240" cy="2304256"/>
            <a:chOff x="33483" y="23250"/>
            <a:chExt cx="4062263" cy="207854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33483" y="98463"/>
              <a:ext cx="4062263" cy="1852904"/>
            </a:xfrm>
            <a:prstGeom prst="rect">
              <a:avLst/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33483" y="23250"/>
              <a:ext cx="4062263" cy="20785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0" kern="1200" dirty="0" smtClean="0"/>
                <a:t>«Развитие и поддержка </a:t>
              </a:r>
              <a:br>
                <a:rPr lang="ru-RU" sz="1700" b="0" kern="1200" dirty="0" smtClean="0"/>
              </a:br>
              <a:r>
                <a:rPr lang="ru-RU" sz="1700" b="0" kern="1200" dirty="0" smtClean="0"/>
                <a:t>местного самоуправления »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700" b="0" kern="1200" dirty="0" smtClean="0"/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1" i="1" kern="1200" dirty="0" smtClean="0"/>
                <a:t>456 378,3 тыс. руб.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700" b="0" i="1" kern="1200" dirty="0" smtClean="0"/>
                <a:t>(в </a:t>
              </a:r>
              <a:r>
                <a:rPr lang="ru-RU" sz="1700" b="0" i="1" kern="1200" dirty="0" err="1" smtClean="0"/>
                <a:t>т.ч</a:t>
              </a:r>
              <a:r>
                <a:rPr lang="ru-RU" sz="1700" b="0" i="1" kern="1200" dirty="0" smtClean="0"/>
                <a:t>. краевой бюджет 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700" b="0" i="1" kern="1200" dirty="0" smtClean="0"/>
                <a:t>2014 г. –153 374,1 тыс. руб. )</a:t>
              </a:r>
              <a:endParaRPr lang="ru-RU" sz="1700" b="0" i="1" kern="1200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51520" y="3051552"/>
            <a:ext cx="4088240" cy="2969736"/>
            <a:chOff x="56597" y="2245809"/>
            <a:chExt cx="3883280" cy="2520281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56597" y="2546728"/>
              <a:ext cx="3883280" cy="1991809"/>
            </a:xfrm>
            <a:prstGeom prst="rect">
              <a:avLst/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56597" y="2245809"/>
              <a:ext cx="3883280" cy="25202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0" kern="1200" dirty="0" smtClean="0"/>
                <a:t>«Переселение жителей </a:t>
              </a:r>
              <a:br>
                <a:rPr lang="ru-RU" sz="1700" b="0" kern="1200" dirty="0" smtClean="0"/>
              </a:br>
              <a:r>
                <a:rPr lang="ru-RU" sz="1700" b="0" kern="1200" dirty="0" smtClean="0"/>
                <a:t>из труднодоступных и отдаленных населенных пунктов </a:t>
              </a:r>
              <a:br>
                <a:rPr lang="ru-RU" sz="1700" b="0" kern="1200" dirty="0" smtClean="0"/>
              </a:br>
              <a:r>
                <a:rPr lang="ru-RU" sz="1700" b="0" kern="1200" dirty="0" smtClean="0"/>
                <a:t>Пермского края»</a:t>
              </a:r>
              <a:br>
                <a:rPr lang="ru-RU" sz="1700" b="0" kern="1200" dirty="0" smtClean="0"/>
              </a:br>
              <a:endParaRPr lang="ru-RU" sz="1700" b="0" kern="1200" dirty="0" smtClean="0"/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1" i="1" kern="1200" dirty="0" smtClean="0"/>
                <a:t>1 850 821,9 тыс. руб.</a:t>
              </a:r>
              <a:br>
                <a:rPr lang="ru-RU" sz="1700" b="1" i="1" kern="1200" dirty="0" smtClean="0"/>
              </a:br>
              <a:r>
                <a:rPr lang="ru-RU" sz="1700" b="0" i="1" kern="1200" dirty="0" smtClean="0"/>
                <a:t>(в </a:t>
              </a:r>
              <a:r>
                <a:rPr lang="ru-RU" sz="1700" b="0" i="1" kern="1200" dirty="0" err="1" smtClean="0"/>
                <a:t>т.ч</a:t>
              </a:r>
              <a:r>
                <a:rPr lang="ru-RU" sz="1700" b="0" i="1" kern="1200" dirty="0" smtClean="0"/>
                <a:t>. краевой бюджет </a:t>
              </a:r>
              <a:br>
                <a:rPr lang="ru-RU" sz="1700" b="0" i="1" kern="1200" dirty="0" smtClean="0"/>
              </a:br>
              <a:r>
                <a:rPr lang="ru-RU" sz="1700" b="0" i="1" kern="1200" dirty="0" smtClean="0"/>
                <a:t>2014 г -144 </a:t>
              </a:r>
              <a:r>
                <a:rPr lang="ru-RU" sz="1700" b="0" i="1" kern="1200" dirty="0" smtClean="0"/>
                <a:t>717,6 тыс</a:t>
              </a:r>
              <a:r>
                <a:rPr lang="ru-RU" sz="1700" b="0" i="1" kern="1200" dirty="0" smtClean="0"/>
                <a:t>. руб.) </a:t>
              </a:r>
              <a:endParaRPr lang="ru-RU" sz="1700" b="0" i="1" kern="12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630578" y="1057018"/>
            <a:ext cx="4062263" cy="2147346"/>
            <a:chOff x="4248487" y="98463"/>
            <a:chExt cx="4062263" cy="191391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248487" y="144679"/>
              <a:ext cx="4062263" cy="1867698"/>
            </a:xfrm>
            <a:prstGeom prst="rect">
              <a:avLst/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рямоугольник 13"/>
            <p:cNvSpPr/>
            <p:nvPr/>
          </p:nvSpPr>
          <p:spPr>
            <a:xfrm>
              <a:off x="4248487" y="98463"/>
              <a:ext cx="4062263" cy="1913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0" kern="1200" dirty="0" smtClean="0"/>
                <a:t>«Оказание поддержки органам местного самоуправления </a:t>
              </a:r>
              <a:br>
                <a:rPr lang="ru-RU" sz="1700" b="0" kern="1200" dirty="0" smtClean="0"/>
              </a:br>
              <a:r>
                <a:rPr lang="ru-RU" sz="1700" b="0" kern="1200" dirty="0" smtClean="0"/>
                <a:t>при реализации приоритетных </a:t>
              </a:r>
              <a:br>
                <a:rPr lang="ru-RU" sz="1700" b="0" kern="1200" dirty="0" smtClean="0"/>
              </a:br>
              <a:r>
                <a:rPr lang="ru-RU" sz="1700" dirty="0" smtClean="0"/>
                <a:t>региональных </a:t>
              </a:r>
              <a:r>
                <a:rPr lang="ru-RU" sz="1700" b="0" kern="1200" dirty="0" smtClean="0"/>
                <a:t>и </a:t>
              </a:r>
              <a:r>
                <a:rPr lang="ru-RU" sz="1700" b="0" kern="1200" dirty="0" smtClean="0"/>
                <a:t>инвестиционных проектов »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1" i="1" kern="1200" dirty="0" smtClean="0"/>
                <a:t>9 003 446,4 тыс. руб.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0" i="1" kern="1200" dirty="0" smtClean="0"/>
                <a:t>(в </a:t>
              </a:r>
              <a:r>
                <a:rPr lang="ru-RU" sz="1700" b="0" i="1" kern="1200" dirty="0" err="1" smtClean="0"/>
                <a:t>т.ч</a:t>
              </a:r>
              <a:r>
                <a:rPr lang="ru-RU" sz="1700" b="0" i="1" kern="1200" dirty="0" smtClean="0"/>
                <a:t>. краевой бюджет </a:t>
              </a:r>
              <a:br>
                <a:rPr lang="ru-RU" sz="1700" b="0" i="1" kern="1200" dirty="0" smtClean="0"/>
              </a:br>
              <a:r>
                <a:rPr lang="ru-RU" sz="1700" b="0" i="1" kern="1200" dirty="0" smtClean="0"/>
                <a:t>2014 г –2 098 752,4 тыс. руб.)</a:t>
              </a:r>
              <a:endParaRPr lang="ru-RU" sz="1700" b="0" i="1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48368" y="3406135"/>
            <a:ext cx="4044473" cy="2314227"/>
            <a:chOff x="4248487" y="2433017"/>
            <a:chExt cx="3728751" cy="224817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4248487" y="2433017"/>
              <a:ext cx="3728751" cy="2248170"/>
            </a:xfrm>
            <a:prstGeom prst="rect">
              <a:avLst/>
            </a:pr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4248487" y="2433017"/>
              <a:ext cx="3728751" cy="22481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0" kern="1200" dirty="0" smtClean="0"/>
                <a:t>«Развитие территории </a:t>
              </a:r>
              <a:r>
                <a:rPr lang="ru-RU" sz="1700" b="0" kern="1200" dirty="0" err="1" smtClean="0"/>
                <a:t>Кизеловского</a:t>
              </a:r>
              <a:r>
                <a:rPr lang="ru-RU" sz="1700" b="0" kern="1200" dirty="0" smtClean="0"/>
                <a:t> угольного бассейна Пермского края»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1" i="1" kern="1200" dirty="0" smtClean="0"/>
                <a:t>2 678 463,2 тыс. руб</a:t>
              </a:r>
              <a:r>
                <a:rPr lang="ru-RU" sz="1700" i="1" kern="1200" dirty="0" smtClean="0"/>
                <a:t>.</a:t>
              </a: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0" i="1" kern="1200" dirty="0" smtClean="0"/>
                <a:t>(в </a:t>
              </a:r>
              <a:r>
                <a:rPr lang="ru-RU" sz="1700" b="0" i="1" kern="1200" dirty="0" err="1" smtClean="0"/>
                <a:t>т.ч</a:t>
              </a:r>
              <a:r>
                <a:rPr lang="ru-RU" sz="1700" b="0" i="1" kern="1200" dirty="0" smtClean="0"/>
                <a:t>. краевой бюджет </a:t>
              </a:r>
              <a:br>
                <a:rPr lang="ru-RU" sz="1700" b="0" i="1" kern="1200" dirty="0" smtClean="0"/>
              </a:br>
              <a:r>
                <a:rPr lang="ru-RU" sz="1700" b="0" i="1" kern="1200" dirty="0" smtClean="0"/>
                <a:t>2014 г. –454 </a:t>
              </a:r>
              <a:r>
                <a:rPr lang="ru-RU" sz="1700" b="0" i="1" kern="1200" dirty="0" smtClean="0"/>
                <a:t>584,5 тыс</a:t>
              </a:r>
              <a:r>
                <a:rPr lang="ru-RU" sz="1700" b="0" i="1" kern="1200" dirty="0" smtClean="0"/>
                <a:t>. руб. )</a:t>
              </a:r>
              <a:endParaRPr lang="ru-RU" sz="1700" b="0" i="1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956376" y="5753154"/>
            <a:ext cx="79208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4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003232" cy="864096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Государственная Программа Пермского края </a:t>
            </a:r>
            <a:r>
              <a:rPr lang="ru-RU" sz="1600" b="1" dirty="0" smtClean="0">
                <a:solidFill>
                  <a:schemeClr val="tx1"/>
                </a:solidFill>
              </a:rPr>
              <a:t/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«</a:t>
            </a:r>
            <a:r>
              <a:rPr lang="ru-RU" sz="1600" b="1" dirty="0">
                <a:solidFill>
                  <a:schemeClr val="tx1"/>
                </a:solidFill>
              </a:rPr>
              <a:t>Региональная политика и развитие </a:t>
            </a:r>
            <a:r>
              <a:rPr lang="ru-RU" sz="1600" b="1" dirty="0" smtClean="0">
                <a:solidFill>
                  <a:schemeClr val="tx1"/>
                </a:solidFill>
              </a:rPr>
              <a:t>территорий» 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включает 7 Подпрограмм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7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632676" cy="9323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28384" y="5373216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49816" y="1196752"/>
            <a:ext cx="3748102" cy="2448276"/>
            <a:chOff x="121609" y="713038"/>
            <a:chExt cx="3748102" cy="2512081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21609" y="713038"/>
              <a:ext cx="3715590" cy="2512081"/>
            </a:xfrm>
            <a:prstGeom prst="rect">
              <a:avLst/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154121" y="713038"/>
              <a:ext cx="3715590" cy="25120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2000" b="0" kern="1200" dirty="0" smtClean="0"/>
                <a:t>«</a:t>
              </a:r>
              <a:r>
                <a:rPr lang="ru-RU" sz="2000" kern="1200" dirty="0" smtClean="0"/>
                <a:t>Социально-экономическое развитие </a:t>
              </a:r>
              <a:br>
                <a:rPr lang="ru-RU" sz="2000" kern="1200" dirty="0" smtClean="0"/>
              </a:br>
              <a:r>
                <a:rPr lang="ru-RU" sz="2000" kern="1200" dirty="0" smtClean="0"/>
                <a:t>Коми-Пермяцкого округа»</a:t>
              </a:r>
              <a:br>
                <a:rPr lang="ru-RU" sz="2000" kern="1200" dirty="0" smtClean="0"/>
              </a:br>
              <a:endParaRPr lang="ru-RU" sz="2000" kern="1200" dirty="0" smtClean="0"/>
            </a:p>
            <a:p>
              <a:pPr lvl="0" algn="ctr" defTabSz="889000">
                <a:lnSpc>
                  <a:spcPts val="18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700" b="1" i="1" kern="1200" dirty="0" smtClean="0"/>
                <a:t> 227 050,0 тыс. руб.</a:t>
              </a:r>
            </a:p>
            <a:p>
              <a:pPr lvl="0" algn="ctr" defTabSz="889000">
                <a:lnSpc>
                  <a:spcPts val="18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700" b="1" i="1" kern="1200" dirty="0" smtClean="0"/>
                <a:t/>
              </a:r>
              <a:br>
                <a:rPr lang="ru-RU" sz="1700" b="1" i="1" kern="1200" dirty="0" smtClean="0"/>
              </a:br>
              <a:r>
                <a:rPr lang="ru-RU" sz="1600" b="0" i="1" kern="1200" dirty="0" smtClean="0"/>
                <a:t>(в </a:t>
              </a:r>
              <a:r>
                <a:rPr lang="ru-RU" sz="1600" b="0" i="1" kern="1200" dirty="0" err="1" smtClean="0"/>
                <a:t>т.ч</a:t>
              </a:r>
              <a:r>
                <a:rPr lang="ru-RU" sz="1600" b="0" i="1" kern="1200" dirty="0" smtClean="0"/>
                <a:t>. краевой бюджет </a:t>
              </a:r>
              <a:br>
                <a:rPr lang="ru-RU" sz="1600" b="0" i="1" kern="1200" dirty="0" smtClean="0"/>
              </a:br>
              <a:r>
                <a:rPr lang="ru-RU" sz="1600" b="0" i="1" kern="1200" dirty="0" smtClean="0"/>
                <a:t>2014г – 14 858,4   тыс. руб.)</a:t>
              </a:r>
              <a:endParaRPr lang="ru-RU" sz="1600" b="0" i="1" kern="12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494883" y="1196752"/>
            <a:ext cx="4059358" cy="2659160"/>
            <a:chOff x="4074106" y="495018"/>
            <a:chExt cx="4059358" cy="265916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074107" y="495018"/>
              <a:ext cx="4059357" cy="2435391"/>
            </a:xfrm>
            <a:prstGeom prst="rect">
              <a:avLst/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рямоугольник 13"/>
            <p:cNvSpPr/>
            <p:nvPr/>
          </p:nvSpPr>
          <p:spPr>
            <a:xfrm>
              <a:off x="4074106" y="654982"/>
              <a:ext cx="4059357" cy="24991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ts val="18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2000" b="0" kern="1200" dirty="0" smtClean="0"/>
                <a:t>«Этнокультурное развитие Коми-Пермяцкого </a:t>
              </a:r>
              <a:r>
                <a:rPr lang="ru-RU" sz="2000" b="0" kern="1200" dirty="0" smtClean="0"/>
                <a:t>округа»</a:t>
              </a:r>
              <a:r>
                <a:rPr lang="ru-RU" sz="2000" b="0" kern="1200" dirty="0" smtClean="0"/>
                <a:t/>
              </a:r>
              <a:br>
                <a:rPr lang="ru-RU" sz="2000" b="0" kern="1200" dirty="0" smtClean="0"/>
              </a:br>
              <a:endParaRPr lang="ru-RU" sz="2000" b="0" kern="1200" dirty="0" smtClean="0"/>
            </a:p>
            <a:p>
              <a:pPr lvl="0" algn="ctr" defTabSz="889000">
                <a:lnSpc>
                  <a:spcPts val="1800"/>
                </a:lnSpc>
                <a:spcBef>
                  <a:spcPct val="0"/>
                </a:spcBef>
                <a:spcAft>
                  <a:spcPts val="300"/>
                </a:spcAft>
              </a:pPr>
              <a:r>
                <a:rPr lang="ru-RU" sz="1700" b="1" i="1" kern="1200" dirty="0" smtClean="0"/>
                <a:t>63 764,9 тыс. руб.</a:t>
              </a:r>
            </a:p>
            <a:p>
              <a:pPr lvl="0" algn="ctr" defTabSz="889000">
                <a:lnSpc>
                  <a:spcPts val="1800"/>
                </a:lnSpc>
                <a:spcBef>
                  <a:spcPct val="0"/>
                </a:spcBef>
                <a:spcAft>
                  <a:spcPts val="300"/>
                </a:spcAft>
              </a:pPr>
              <a:r>
                <a:rPr lang="ru-RU" sz="1700" b="1" i="1" kern="1200" dirty="0" smtClean="0"/>
                <a:t/>
              </a:r>
              <a:br>
                <a:rPr lang="ru-RU" sz="1700" b="1" i="1" kern="1200" dirty="0" smtClean="0"/>
              </a:br>
              <a:r>
                <a:rPr lang="ru-RU" sz="1600" b="0" i="1" kern="1200" dirty="0" smtClean="0"/>
                <a:t>(в </a:t>
              </a:r>
              <a:r>
                <a:rPr lang="ru-RU" sz="1600" b="0" i="1" kern="1200" dirty="0" err="1" smtClean="0"/>
                <a:t>т.ч</a:t>
              </a:r>
              <a:r>
                <a:rPr lang="ru-RU" sz="1600" b="0" i="1" kern="1200" dirty="0" smtClean="0"/>
                <a:t>. краевой бюджет </a:t>
              </a:r>
              <a:br>
                <a:rPr lang="ru-RU" sz="1600" b="0" i="1" kern="1200" dirty="0" smtClean="0"/>
              </a:br>
              <a:r>
                <a:rPr lang="ru-RU" sz="1600" b="0" i="1" kern="1200" dirty="0" smtClean="0"/>
                <a:t>2014г – 20 581,7 тыс. руб.)</a:t>
              </a:r>
              <a:endParaRPr lang="ru-RU" sz="1600" b="0" i="1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508087" y="4075720"/>
            <a:ext cx="5988454" cy="2218342"/>
            <a:chOff x="1079880" y="3584870"/>
            <a:chExt cx="5988454" cy="2218342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079880" y="3584870"/>
              <a:ext cx="5988454" cy="2218341"/>
            </a:xfrm>
            <a:prstGeom prst="rect">
              <a:avLst/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1079880" y="3584871"/>
              <a:ext cx="5988454" cy="22183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0" kern="1200" dirty="0" smtClean="0"/>
                <a:t>«Комплексный инвестиционный план </a:t>
              </a:r>
              <a:br>
                <a:rPr lang="ru-RU" sz="1600" b="0" kern="1200" dirty="0" smtClean="0"/>
              </a:br>
              <a:r>
                <a:rPr lang="ru-RU" sz="1600" b="0" kern="1200" dirty="0" smtClean="0"/>
                <a:t>модернизации города Чусовой»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/>
                <a:t>2010-2013 годы – 3 262 130,6 тыс. руб.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0" i="1" kern="1200" dirty="0" smtClean="0"/>
                <a:t>(в  </a:t>
              </a:r>
              <a:r>
                <a:rPr lang="ru-RU" sz="1600" b="0" i="1" kern="1200" dirty="0" err="1" smtClean="0"/>
                <a:t>т.ч</a:t>
              </a:r>
              <a:r>
                <a:rPr lang="ru-RU" sz="1600" b="0" i="1" kern="1200" dirty="0" smtClean="0"/>
                <a:t>. краевой  бюджет 143 494,9 тыс. руб.)</a:t>
              </a:r>
              <a:br>
                <a:rPr lang="ru-RU" sz="1600" b="0" i="1" kern="1200" dirty="0" smtClean="0"/>
              </a:br>
              <a:endParaRPr lang="ru-RU" sz="1600" b="0" i="1" kern="12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1" kern="1200" dirty="0" smtClean="0"/>
                <a:t>2014-2016 годы 38 299 000,0 тыс. руб.</a:t>
              </a:r>
              <a:br>
                <a:rPr lang="ru-RU" sz="1600" b="1" i="1" kern="1200" dirty="0" smtClean="0"/>
              </a:br>
              <a:r>
                <a:rPr lang="ru-RU" sz="1600" b="0" i="1" kern="1200" dirty="0" smtClean="0"/>
                <a:t>(в </a:t>
              </a:r>
              <a:r>
                <a:rPr lang="ru-RU" sz="1600" b="0" i="1" kern="1200" dirty="0" err="1" smtClean="0"/>
                <a:t>т.ч</a:t>
              </a:r>
              <a:r>
                <a:rPr lang="ru-RU" sz="1600" b="0" i="1" kern="1200" dirty="0" smtClean="0"/>
                <a:t>. внебюджетные источники </a:t>
              </a:r>
              <a:br>
                <a:rPr lang="ru-RU" sz="1600" b="0" i="1" kern="1200" dirty="0" smtClean="0"/>
              </a:br>
              <a:r>
                <a:rPr lang="ru-RU" sz="1600" b="0" i="1" kern="1200" dirty="0" smtClean="0"/>
                <a:t>2014 г. -5 565 000,0 тыс. руб.)</a:t>
              </a:r>
              <a:endParaRPr lang="ru-RU" sz="1600" b="0" i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7180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552" y="-201439"/>
            <a:ext cx="7467600" cy="14981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Подпрограмма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«</a:t>
            </a:r>
            <a:r>
              <a:rPr lang="ru-RU" sz="2400" b="1" dirty="0">
                <a:solidFill>
                  <a:schemeClr val="tx1"/>
                </a:solidFill>
              </a:rPr>
              <a:t>Развитие и поддержка местного </a:t>
            </a:r>
            <a:r>
              <a:rPr lang="ru-RU" sz="2400" b="1" dirty="0" smtClean="0">
                <a:solidFill>
                  <a:schemeClr val="tx1"/>
                </a:solidFill>
              </a:rPr>
              <a:t>самоуправления»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873752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 smtClean="0"/>
              <a:t>Цель Подпрограммы: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Создание условий для обеспечения </a:t>
            </a:r>
            <a:r>
              <a:rPr lang="ru-RU" dirty="0" smtClean="0"/>
              <a:t>эффективного </a:t>
            </a:r>
            <a:r>
              <a:rPr lang="ru-RU" dirty="0"/>
              <a:t>местного самоуправления  в Пермском </a:t>
            </a:r>
            <a:r>
              <a:rPr lang="ru-RU" dirty="0" smtClean="0"/>
              <a:t>крае.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u="sng" dirty="0" smtClean="0"/>
              <a:t>Ресурсное обеспечение Подпрограммы</a:t>
            </a:r>
            <a:r>
              <a:rPr lang="en-US" b="1" u="sng" dirty="0" smtClean="0"/>
              <a:t>:</a:t>
            </a:r>
          </a:p>
          <a:p>
            <a:pPr marL="0" indent="0">
              <a:buNone/>
            </a:pPr>
            <a:endParaRPr lang="ru-RU" b="1" u="sn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55632" y="6337068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804"/>
            <a:ext cx="704684" cy="103169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07395"/>
              </p:ext>
            </p:extLst>
          </p:nvPr>
        </p:nvGraphicFramePr>
        <p:xfrm>
          <a:off x="323528" y="4509120"/>
          <a:ext cx="8352928" cy="91948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2805383"/>
                <a:gridCol w="1339471"/>
                <a:gridCol w="1476517"/>
                <a:gridCol w="1328866"/>
                <a:gridCol w="14026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финансирования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effectLst/>
                        </a:rPr>
                        <a:t>Бюджет Пермского края</a:t>
                      </a:r>
                      <a:endParaRPr lang="ru-RU" sz="15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/>
                        </a:rPr>
                        <a:t>456</a:t>
                      </a:r>
                      <a:r>
                        <a:rPr lang="ru-RU" sz="1500" b="1" baseline="0" dirty="0" smtClean="0">
                          <a:effectLst/>
                        </a:rPr>
                        <a:t> 378,3</a:t>
                      </a:r>
                      <a:endParaRPr lang="ru-RU" sz="15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/>
                        </a:rPr>
                        <a:t>153</a:t>
                      </a:r>
                      <a:r>
                        <a:rPr lang="ru-RU" sz="1500" b="1" baseline="0" dirty="0" smtClean="0">
                          <a:effectLst/>
                        </a:rPr>
                        <a:t> 374,1</a:t>
                      </a:r>
                      <a:endParaRPr lang="ru-RU" sz="15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/>
                        </a:rPr>
                        <a:t>149 820,5</a:t>
                      </a:r>
                      <a:endParaRPr lang="ru-RU" sz="15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effectLst/>
                        </a:rPr>
                        <a:t>153 183,7</a:t>
                      </a:r>
                      <a:endParaRPr lang="ru-RU" sz="1500" b="1" dirty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92280" y="4116309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т</a:t>
            </a:r>
            <a:r>
              <a:rPr lang="ru-RU" sz="1400" b="1" dirty="0" smtClean="0"/>
              <a:t>ыс. 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956376" y="5661248"/>
            <a:ext cx="79208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6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00392" y="5661248"/>
            <a:ext cx="64807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177467" y="6336792"/>
            <a:ext cx="609600" cy="521208"/>
          </a:xfrm>
        </p:spPr>
        <p:txBody>
          <a:bodyPr/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692696"/>
            <a:ext cx="8064896" cy="6048672"/>
          </a:xfrm>
        </p:spPr>
        <p:txBody>
          <a:bodyPr>
            <a:normAutofit fontScale="70000" lnSpcReduction="20000"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2900" dirty="0" smtClean="0"/>
              <a:t>Создание </a:t>
            </a:r>
            <a:r>
              <a:rPr lang="ru-RU" sz="2900" dirty="0"/>
              <a:t>эффективного муниципального </a:t>
            </a:r>
            <a:r>
              <a:rPr lang="ru-RU" sz="2900" dirty="0" smtClean="0"/>
              <a:t>управления.</a:t>
            </a:r>
          </a:p>
          <a:p>
            <a:pPr marL="0" lvl="0" indent="0" algn="just">
              <a:buNone/>
            </a:pPr>
            <a:endParaRPr lang="ru-RU" sz="2900" dirty="0"/>
          </a:p>
          <a:p>
            <a:pPr lvl="0" algn="just">
              <a:buFont typeface="Wingdings" pitchFamily="2" charset="2"/>
              <a:buChar char="Ø"/>
            </a:pPr>
            <a:r>
              <a:rPr lang="ru-RU" sz="2900" dirty="0"/>
              <a:t>С</a:t>
            </a:r>
            <a:r>
              <a:rPr lang="ru-RU" sz="2900" dirty="0" smtClean="0"/>
              <a:t>оздание </a:t>
            </a:r>
            <a:r>
              <a:rPr lang="ru-RU" sz="2900" dirty="0"/>
              <a:t>эффективной системы взаимодействия между исполнительными органами государственной власти </a:t>
            </a:r>
            <a:r>
              <a:rPr lang="en-US" sz="2900" dirty="0" smtClean="0"/>
              <a:t/>
            </a:r>
            <a:br>
              <a:rPr lang="en-US" sz="2900" dirty="0" smtClean="0"/>
            </a:br>
            <a:r>
              <a:rPr lang="ru-RU" sz="2900" dirty="0" smtClean="0"/>
              <a:t>и </a:t>
            </a:r>
            <a:r>
              <a:rPr lang="ru-RU" sz="2900" dirty="0"/>
              <a:t>органами местного </a:t>
            </a:r>
            <a:r>
              <a:rPr lang="ru-RU" sz="2900" dirty="0" smtClean="0"/>
              <a:t>самоуправления.</a:t>
            </a:r>
          </a:p>
          <a:p>
            <a:pPr marL="0" lvl="0" indent="0" algn="just">
              <a:buNone/>
            </a:pPr>
            <a:endParaRPr lang="ru-RU" sz="2900" dirty="0"/>
          </a:p>
          <a:p>
            <a:pPr lvl="0" algn="just">
              <a:buFont typeface="Wingdings" pitchFamily="2" charset="2"/>
              <a:buChar char="Ø"/>
            </a:pPr>
            <a:r>
              <a:rPr lang="ru-RU" sz="2900" dirty="0" smtClean="0"/>
              <a:t>Формирование </a:t>
            </a:r>
            <a:r>
              <a:rPr lang="ru-RU" sz="2900" dirty="0"/>
              <a:t>эффективной кадровой муниципальной </a:t>
            </a:r>
            <a:r>
              <a:rPr lang="ru-RU" sz="2900" dirty="0" smtClean="0"/>
              <a:t>политики.</a:t>
            </a:r>
          </a:p>
          <a:p>
            <a:pPr lvl="0" algn="just">
              <a:buFont typeface="Wingdings" pitchFamily="2" charset="2"/>
              <a:buChar char="Ø"/>
            </a:pPr>
            <a:endParaRPr lang="ru-RU" sz="2900" dirty="0"/>
          </a:p>
          <a:p>
            <a:pPr lvl="0" algn="just">
              <a:buFont typeface="Wingdings" pitchFamily="2" charset="2"/>
              <a:buChar char="Ø"/>
            </a:pPr>
            <a:r>
              <a:rPr lang="ru-RU" sz="2900" dirty="0" smtClean="0"/>
              <a:t>Развитие </a:t>
            </a:r>
            <a:r>
              <a:rPr lang="ru-RU" sz="2900" dirty="0"/>
              <a:t>общественного </a:t>
            </a:r>
            <a:r>
              <a:rPr lang="ru-RU" sz="2900" dirty="0" smtClean="0"/>
              <a:t>самоуправления.</a:t>
            </a:r>
          </a:p>
          <a:p>
            <a:pPr lvl="0" algn="just">
              <a:buFont typeface="Wingdings" pitchFamily="2" charset="2"/>
              <a:buChar char="Ø"/>
            </a:pPr>
            <a:endParaRPr lang="ru-RU" sz="2900" dirty="0"/>
          </a:p>
          <a:p>
            <a:pPr lvl="0" algn="just">
              <a:buFont typeface="Wingdings" pitchFamily="2" charset="2"/>
              <a:buChar char="Ø"/>
            </a:pPr>
            <a:r>
              <a:rPr lang="ru-RU" sz="2900" dirty="0" smtClean="0"/>
              <a:t>Повышение </a:t>
            </a:r>
            <a:r>
              <a:rPr lang="ru-RU" sz="2900" dirty="0"/>
              <a:t>эффективности деятельности муниципальных </a:t>
            </a:r>
            <a:r>
              <a:rPr lang="ru-RU" sz="2900" dirty="0" smtClean="0"/>
              <a:t>образований.</a:t>
            </a:r>
          </a:p>
          <a:p>
            <a:pPr lvl="0" algn="just">
              <a:buFont typeface="Wingdings" pitchFamily="2" charset="2"/>
              <a:buChar char="Ø"/>
            </a:pPr>
            <a:endParaRPr lang="ru-RU" sz="2900" dirty="0"/>
          </a:p>
          <a:p>
            <a:pPr lvl="0" algn="just">
              <a:buFont typeface="Wingdings" pitchFamily="2" charset="2"/>
              <a:buChar char="Ø"/>
            </a:pPr>
            <a:r>
              <a:rPr lang="ru-RU" sz="2900" dirty="0" smtClean="0"/>
              <a:t>Создание </a:t>
            </a:r>
            <a:r>
              <a:rPr lang="ru-RU" sz="2900" dirty="0"/>
              <a:t>и внедрения системы общественного контроля качества предоставления </a:t>
            </a:r>
            <a:r>
              <a:rPr lang="ru-RU" sz="2900" dirty="0" smtClean="0"/>
              <a:t>муниципальных </a:t>
            </a:r>
            <a:r>
              <a:rPr lang="ru-RU" sz="2900" dirty="0" smtClean="0"/>
              <a:t>услуг.</a:t>
            </a:r>
          </a:p>
          <a:p>
            <a:pPr lvl="0" algn="just">
              <a:buFont typeface="Wingdings" pitchFamily="2" charset="2"/>
              <a:buChar char="Ø"/>
            </a:pPr>
            <a:endParaRPr lang="ru-RU" sz="2900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900" dirty="0" smtClean="0"/>
              <a:t>Повышение </a:t>
            </a:r>
            <a:r>
              <a:rPr lang="ru-RU" sz="2900" dirty="0"/>
              <a:t>финансовой обеспеченности муниципальных </a:t>
            </a:r>
            <a:r>
              <a:rPr lang="ru-RU" sz="2900" dirty="0" smtClean="0"/>
              <a:t>образований.</a:t>
            </a:r>
            <a:endParaRPr lang="ru-RU" sz="2900" dirty="0"/>
          </a:p>
          <a:p>
            <a:pPr lvl="0">
              <a:buFont typeface="Wingdings" pitchFamily="2" charset="2"/>
              <a:buChar char="Ø"/>
            </a:pPr>
            <a:endParaRPr lang="ru-RU" dirty="0" smtClean="0"/>
          </a:p>
          <a:p>
            <a:pPr lvl="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11663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Основные мероприятия </a:t>
            </a:r>
            <a:r>
              <a:rPr lang="ru-RU" sz="2400" b="1" dirty="0"/>
              <a:t>П</a:t>
            </a:r>
            <a:r>
              <a:rPr lang="ru-RU" sz="2400" b="1" dirty="0" smtClean="0"/>
              <a:t>одпрограммы</a:t>
            </a:r>
            <a:endParaRPr lang="ru-RU" sz="2400" b="1" dirty="0"/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22448"/>
            <a:ext cx="506207" cy="81520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14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-62390"/>
            <a:ext cx="7467600" cy="634082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Показатели Подпрограммы </a:t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>«</a:t>
            </a:r>
            <a:r>
              <a:rPr lang="ru-RU" sz="1400" b="1" dirty="0">
                <a:solidFill>
                  <a:schemeClr val="tx1"/>
                </a:solidFill>
              </a:rPr>
              <a:t>Развитие и поддержка местного </a:t>
            </a:r>
            <a:r>
              <a:rPr lang="ru-RU" sz="1400" b="1" dirty="0" smtClean="0">
                <a:solidFill>
                  <a:schemeClr val="tx1"/>
                </a:solidFill>
              </a:rPr>
              <a:t>самоуправления»</a:t>
            </a:r>
            <a:endParaRPr lang="ru-RU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36886364"/>
              </p:ext>
            </p:extLst>
          </p:nvPr>
        </p:nvGraphicFramePr>
        <p:xfrm>
          <a:off x="107504" y="534924"/>
          <a:ext cx="8928990" cy="621963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432047"/>
                <a:gridCol w="5973532"/>
                <a:gridCol w="582326"/>
                <a:gridCol w="679379"/>
                <a:gridCol w="679379"/>
                <a:gridCol w="582327"/>
              </a:tblGrid>
              <a:tr h="3727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Ед. </a:t>
                      </a: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изм.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081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Уровень удовлетворенности граждан Пермского края качеством предоставления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муниципальных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услуг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62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Количество муниципальных образований Пермского края, вступивших в процессы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преобразований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муниципальных образований Пермского края (нарастающим итогом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ед.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133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62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Доля городских округов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и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муниципальных районов Пермского края, нормативно установивших требования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к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качеству не менее, чем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для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70%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оказываемых </a:t>
                      </a:r>
                      <a:b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в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соответствующих муниципальных образованиях муниципальных услуг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08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Доля расходов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на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содержание органов местного самоуправления Пермского края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в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общем объеме расходов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6,2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416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5.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Доля налоговых, неналоговых доходов консолидированных бюджетов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муниципальных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районов и городских округов в общем объеме доходов консолидированных бюджетов муниципальных районов и городских округов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без субвенций)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 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62,70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64,44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64,44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887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Индекс обеспеченности бюджетов муниципальных районов,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городских округов (собственные доходы бюджетов муниципальных районов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городских округов/текущие расходы)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 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1,44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1,44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1,44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546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7.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Количество муниципальных образований, принявших программы развития муниципальной службы с обеспечением финансирования расходов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по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их реализации за счет средств местных бюджетов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ед.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34925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8.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Доля муниципальных служащих и лиц, замещающих муниципальные должности, повысивших квалификацию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в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рамках реализации Программы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2354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9.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Доля граждан, принявших участие в осуществлении местного самоуправления.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11,50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15,10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18,70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62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Доля поселений, передавших на основе соглашений полномочия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b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(часть полномочий) по решению 10 и более вопросов местного значения, </a:t>
                      </a:r>
                      <a:b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(от базового количества поселений на 2013 г.)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08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Количество проведенных выездных заседаний Совета глав муниципальных районов и городских округов при губернаторе Пермского края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ед.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30" y="0"/>
            <a:ext cx="279974" cy="40466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20234" y="6581001"/>
            <a:ext cx="539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/>
              <a:t>10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403373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924" y="188640"/>
            <a:ext cx="8147248" cy="128215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Подпрограмма 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«</a:t>
            </a:r>
            <a:r>
              <a:rPr lang="ru-RU" sz="1800" b="1" dirty="0">
                <a:solidFill>
                  <a:schemeClr val="tx1"/>
                </a:solidFill>
              </a:rPr>
              <a:t>Оказание </a:t>
            </a:r>
            <a:r>
              <a:rPr lang="ru-RU" sz="1800" b="1" dirty="0" smtClean="0">
                <a:solidFill>
                  <a:schemeClr val="tx1"/>
                </a:solidFill>
              </a:rPr>
              <a:t>государственной поддержки </a:t>
            </a:r>
            <a:r>
              <a:rPr lang="ru-RU" sz="1800" b="1" dirty="0">
                <a:solidFill>
                  <a:schemeClr val="tx1"/>
                </a:solidFill>
              </a:rPr>
              <a:t>органам местного самоуправления при реализации приоритетных </a:t>
            </a:r>
            <a:r>
              <a:rPr lang="en-US" sz="1800" b="1" dirty="0" smtClean="0">
                <a:solidFill>
                  <a:schemeClr val="tx1"/>
                </a:solidFill>
              </a:rPr>
              <a:t/>
            </a:r>
            <a:br>
              <a:rPr lang="en-US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региональных и </a:t>
            </a:r>
            <a:r>
              <a:rPr lang="ru-RU" sz="1800" b="1" dirty="0">
                <a:solidFill>
                  <a:schemeClr val="tx1"/>
                </a:solidFill>
              </a:rPr>
              <a:t>инвестиционных </a:t>
            </a:r>
            <a:r>
              <a:rPr lang="ru-RU" sz="1800" b="1" dirty="0" smtClean="0">
                <a:solidFill>
                  <a:schemeClr val="tx1"/>
                </a:solidFill>
              </a:rPr>
              <a:t>проектов»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08912" cy="4585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 smtClean="0"/>
              <a:t>Цели Подпрограммы</a:t>
            </a:r>
            <a:r>
              <a:rPr lang="en-US" sz="2000" b="1" u="sng" dirty="0" smtClean="0"/>
              <a:t>:</a:t>
            </a:r>
            <a:endParaRPr lang="ru-RU" sz="2000" b="1" u="sng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1800" dirty="0" smtClean="0"/>
              <a:t>Создание </a:t>
            </a:r>
            <a:r>
              <a:rPr lang="ru-RU" sz="1800" dirty="0"/>
              <a:t>условий для социально-экономического развития муниципальных образований Пермского </a:t>
            </a:r>
            <a:r>
              <a:rPr lang="ru-RU" sz="1800" dirty="0" smtClean="0"/>
              <a:t>края.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800" dirty="0" smtClean="0"/>
              <a:t>Повышение </a:t>
            </a:r>
            <a:r>
              <a:rPr lang="ru-RU" sz="1800" dirty="0"/>
              <a:t>результативности деятельности муниципальных образований при реализации приоритетных региональных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ru-RU" sz="1800" dirty="0" smtClean="0"/>
              <a:t>и </a:t>
            </a:r>
            <a:r>
              <a:rPr lang="ru-RU" sz="1800" dirty="0"/>
              <a:t>инвестиционных </a:t>
            </a:r>
            <a:r>
              <a:rPr lang="ru-RU" sz="1800" dirty="0" smtClean="0"/>
              <a:t>проектов.</a:t>
            </a:r>
          </a:p>
          <a:p>
            <a:pPr marL="0" indent="0">
              <a:buNone/>
            </a:pPr>
            <a:r>
              <a:rPr lang="ru-RU" sz="2000" b="1" u="sng" dirty="0"/>
              <a:t>Ресурсное обеспечение </a:t>
            </a:r>
            <a:r>
              <a:rPr lang="ru-RU" sz="2000" b="1" u="sng" dirty="0" smtClean="0"/>
              <a:t>Подпрограммы</a:t>
            </a:r>
            <a:r>
              <a:rPr lang="en-US" sz="2000" b="1" u="sng" dirty="0"/>
              <a:t>:</a:t>
            </a:r>
            <a:endParaRPr lang="ru-RU" sz="2000" b="1" u="sng" dirty="0"/>
          </a:p>
        </p:txBody>
      </p:sp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8668498"/>
              </p:ext>
            </p:extLst>
          </p:nvPr>
        </p:nvGraphicFramePr>
        <p:xfrm>
          <a:off x="107504" y="3847398"/>
          <a:ext cx="8579295" cy="289396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2712777"/>
                <a:gridCol w="1544404"/>
                <a:gridCol w="1431450"/>
                <a:gridCol w="1449959"/>
                <a:gridCol w="1440705"/>
              </a:tblGrid>
              <a:tr h="95580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финансирования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646054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Бюджет Пермского края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/>
                        <a:t>6 752 584,8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/>
                        <a:t>2 098 752,4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/>
                        <a:t>2 216 629,2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/>
                        <a:t>2 437 203,2</a:t>
                      </a:r>
                      <a:endParaRPr lang="ru-RU" sz="1500" b="0" dirty="0"/>
                    </a:p>
                  </a:txBody>
                  <a:tcPr/>
                </a:tc>
              </a:tr>
              <a:tr h="646054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Местный бюджет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b="0" kern="1200" dirty="0" smtClean="0">
                          <a:effectLst/>
                        </a:rPr>
                        <a:t>2 250 861,6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b="0" kern="1200" dirty="0" smtClean="0">
                          <a:effectLst/>
                        </a:rPr>
                        <a:t>699 584,1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b="0" kern="1200" dirty="0" smtClean="0">
                          <a:effectLst/>
                        </a:rPr>
                        <a:t>738 876,4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/>
                        <a:t>812 401,1</a:t>
                      </a:r>
                      <a:endParaRPr lang="ru-RU" sz="1500" b="0" dirty="0"/>
                    </a:p>
                  </a:txBody>
                  <a:tcPr/>
                </a:tc>
              </a:tr>
              <a:tr h="646054">
                <a:tc>
                  <a:txBody>
                    <a:bodyPr/>
                    <a:lstStyle/>
                    <a:p>
                      <a:r>
                        <a:rPr lang="ru-RU" sz="1500" b="1" dirty="0" smtClean="0"/>
                        <a:t>Итого</a:t>
                      </a:r>
                      <a:r>
                        <a:rPr lang="ru-RU" sz="1500" b="1" baseline="0" dirty="0" smtClean="0"/>
                        <a:t> по Подпрограмме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9 003 446,4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2 798 336,5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2 955</a:t>
                      </a:r>
                      <a:r>
                        <a:rPr lang="ru-RU" sz="1500" b="1" baseline="0" dirty="0" smtClean="0"/>
                        <a:t> 505,6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3 249 604,3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08304" y="346035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т</a:t>
            </a:r>
            <a:r>
              <a:rPr lang="ru-RU" sz="1400" b="1" dirty="0" smtClean="0"/>
              <a:t>ыс. руб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72400" y="6368780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46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36135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Основные мероприятия </a:t>
            </a:r>
            <a:r>
              <a:rPr lang="ru-RU" sz="2400" b="1" dirty="0"/>
              <a:t>П</a:t>
            </a:r>
            <a:r>
              <a:rPr lang="ru-RU" sz="2400" b="1" dirty="0" smtClean="0"/>
              <a:t>одпрограммы</a:t>
            </a:r>
            <a:endParaRPr lang="ru-RU" sz="2400" b="1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352927" cy="487375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800" dirty="0"/>
              <a:t>Предоставление субсидий муниципальным районам, городским округам на реализацию инвестиционных </a:t>
            </a:r>
            <a:r>
              <a:rPr lang="en-US" sz="1800" dirty="0" smtClean="0"/>
              <a:t> </a:t>
            </a:r>
            <a:r>
              <a:rPr lang="ru-RU" sz="1800" dirty="0" smtClean="0"/>
              <a:t>и </a:t>
            </a:r>
            <a:r>
              <a:rPr lang="ru-RU" sz="1800" dirty="0"/>
              <a:t>приоритетных </a:t>
            </a:r>
            <a:r>
              <a:rPr lang="ru-RU" sz="1800" dirty="0" smtClean="0"/>
              <a:t>региональных </a:t>
            </a:r>
            <a:r>
              <a:rPr lang="ru-RU" sz="1800" dirty="0"/>
              <a:t>проектов на условиях </a:t>
            </a:r>
            <a:r>
              <a:rPr lang="ru-RU" sz="1800" dirty="0" err="1"/>
              <a:t>софинансирования</a:t>
            </a:r>
            <a:r>
              <a:rPr lang="ru-RU" sz="1800" dirty="0"/>
              <a:t>,  в том числе </a:t>
            </a:r>
            <a:r>
              <a:rPr lang="ru-RU" sz="1800" dirty="0" smtClean="0"/>
              <a:t>направляемые</a:t>
            </a:r>
            <a:r>
              <a:rPr lang="en-US" sz="1800" dirty="0" smtClean="0"/>
              <a:t> </a:t>
            </a:r>
            <a:r>
              <a:rPr lang="ru-RU" sz="1800" dirty="0" smtClean="0"/>
              <a:t>на </a:t>
            </a:r>
            <a:r>
              <a:rPr lang="ru-RU" sz="1800" dirty="0"/>
              <a:t>устойчивое развитие сельских </a:t>
            </a:r>
            <a:r>
              <a:rPr lang="ru-RU" sz="1800" dirty="0" smtClean="0"/>
              <a:t>территорий.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endParaRPr lang="ru-RU" sz="1800" dirty="0"/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endParaRPr lang="en-US" sz="1800" dirty="0" smtClean="0"/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800" dirty="0"/>
              <a:t>Предоставление субсидий городским и сельским поселениям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на </a:t>
            </a:r>
            <a:r>
              <a:rPr lang="ru-RU" sz="1800" dirty="0"/>
              <a:t>реализацию приоритетного регионального проекта на условиях </a:t>
            </a:r>
            <a:r>
              <a:rPr lang="ru-RU" sz="1800" dirty="0" err="1"/>
              <a:t>софинансирования</a:t>
            </a:r>
            <a:r>
              <a:rPr lang="ru-RU" sz="1800" dirty="0"/>
              <a:t>, в том числе </a:t>
            </a:r>
            <a:r>
              <a:rPr lang="ru-RU" sz="1800" dirty="0" smtClean="0"/>
              <a:t>направляемые  </a:t>
            </a:r>
            <a:r>
              <a:rPr lang="ru-RU" sz="1800" dirty="0"/>
              <a:t>на устойчивое развитие сельских </a:t>
            </a:r>
            <a:r>
              <a:rPr lang="ru-RU" sz="1800" dirty="0" smtClean="0"/>
              <a:t>территорий.</a:t>
            </a:r>
            <a:endParaRPr lang="ru-RU" sz="1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7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28384" y="5589240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6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0600" y="14513"/>
            <a:ext cx="8139116" cy="1614287"/>
          </a:xfrm>
        </p:spPr>
        <p:txBody>
          <a:bodyPr lIns="86457" tIns="43228" rIns="86457" bIns="43228">
            <a:normAutofit/>
          </a:bodyPr>
          <a:lstStyle/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200" b="1" dirty="0" smtClean="0"/>
              <a:t>Принципы </a:t>
            </a:r>
            <a:r>
              <a:rPr lang="ru-RU" sz="2200" b="1" dirty="0"/>
              <a:t>формирования, распределения</a:t>
            </a:r>
            <a:br>
              <a:rPr lang="ru-RU" sz="2200" b="1" dirty="0"/>
            </a:br>
            <a:r>
              <a:rPr lang="ru-RU" sz="2200" b="1" dirty="0"/>
              <a:t>и расходования субсидий бюджетам муниципальных образований Пермского </a:t>
            </a:r>
            <a:r>
              <a:rPr lang="ru-RU" sz="2200" b="1" dirty="0" smtClean="0"/>
              <a:t>края</a:t>
            </a:r>
            <a:endParaRPr lang="ru-RU" sz="2200" b="1" dirty="0"/>
          </a:p>
        </p:txBody>
      </p:sp>
      <p:pic>
        <p:nvPicPr>
          <p:cNvPr id="16" name="Рисунок 7" descr="герб Перми и Пермского края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624"/>
              </p:ext>
            </p:extLst>
          </p:nvPr>
        </p:nvGraphicFramePr>
        <p:xfrm>
          <a:off x="102475" y="1124744"/>
          <a:ext cx="8645989" cy="573325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347963"/>
                <a:gridCol w="4298026"/>
              </a:tblGrid>
              <a:tr h="491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Действующий порядок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86008" marR="86008" marT="43541" marB="43541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Новый порядок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86008" marR="86008" marT="43541" marB="43541" horzOverflow="overflow">
                    <a:solidFill>
                      <a:srgbClr val="C00000"/>
                    </a:solidFill>
                  </a:tcPr>
                </a:tc>
              </a:tr>
              <a:tr h="1888048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Закон Пермского края № 165-ПК «О региональном фонде </a:t>
                      </a:r>
                      <a:r>
                        <a:rPr kumimoji="0" lang="ru-RU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софинансирования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расходов»;</a:t>
                      </a:r>
                    </a:p>
                    <a:p>
                      <a:pPr marL="171450" marR="0" lvl="0" indent="-17145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Постановления правительства Пермского края, определяющие Порядки реализации </a:t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отдельных ПРП и ИП.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43" marB="43543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Постановление Правительства ПК об утверждении Государственной программы «Региональная политика </a:t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 развитие 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территорий», 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 </a:t>
                      </a:r>
                      <a:r>
                        <a:rPr kumimoji="0" lang="ru-RU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т.ч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  подпрограммы «Оказание поддержки органам местного самоуправления 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 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реализации приоритетных 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региональных </a:t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 инвестиционных проектов»;</a:t>
                      </a:r>
                      <a:endParaRPr kumimoji="0" lang="ru-RU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Постановление Правительства ПК, определяющее  Единый Порядок реализации ПРП и ИП.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43" marB="43543" horzOverflow="overflow"/>
                </a:tc>
              </a:tr>
              <a:tr h="4901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Объем ФСР (единой субсидии) создается в составе расходов бюджета Пермского края при его формировании </a:t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 очередной финансовый год и плановый период в размере: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43" marB="43543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757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2,0 % от расчетного объема доходов бюджета края муниципальным районам и городским округам;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0,4 % от расчетного объема доходов бюджета края городским и сельским поселениям 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(приказ Минфина ПК)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43" marB="43543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757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 увеличение ФСР (единой субсидии) в течение года направляется 35,5% доходов, фактически полученных </a:t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 исполнении бюджета Пермского края сверх общего объема доходов, утвержденного бюджетом </a:t>
                      </a:r>
                      <a:b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(Бюджетный процесс ПК)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43" marB="43543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8421">
                <a:tc>
                  <a:txBody>
                    <a:bodyPr/>
                    <a:lstStyle/>
                    <a:p>
                      <a:pPr marL="0" marR="0" lvl="0" indent="358775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Неиспользованные остатки субсидий переносятся на очередной финансовый год.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43" marB="43543" horzOverflow="overflow"/>
                </a:tc>
                <a:tc>
                  <a:txBody>
                    <a:bodyPr/>
                    <a:lstStyle/>
                    <a:p>
                      <a:pPr marL="0" marR="0" lvl="0" indent="358775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 распределенные в течение 2 лет субсидии переносятся на очередной финансовый год</a:t>
                      </a:r>
                    </a:p>
                    <a:p>
                      <a:pPr marL="0" marR="0" lvl="0" indent="358775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дополнительное условие: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не использованные на начало года субсидии муниципальным районам, городским округам предоставляются в последующем на основе отбора;</a:t>
                      </a:r>
                    </a:p>
                    <a:p>
                      <a:pPr marL="171450" marR="0" lvl="0" indent="-17145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поселениям переносятся в тех же объемах.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43" marB="43543" horzOverflow="overflow"/>
                </a:tc>
              </a:tr>
            </a:tbl>
          </a:graphicData>
        </a:graphic>
      </p:graphicFrame>
      <p:sp>
        <p:nvSpPr>
          <p:cNvPr id="3079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388424" y="6401405"/>
            <a:ext cx="432048" cy="45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57" tIns="43228" rIns="86457" bIns="43228"/>
          <a:lstStyle>
            <a:lvl1pPr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1pPr>
            <a:lvl2pPr marL="702365" indent="-270141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2pPr>
            <a:lvl3pPr marL="1080563" indent="-216112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3pPr>
            <a:lvl4pPr marL="1512787" indent="-216112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4pPr>
            <a:lvl5pPr marL="1945012" indent="-216112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5pPr>
            <a:lvl6pPr marL="2377236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6pPr>
            <a:lvl7pPr marL="2809462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7pPr>
            <a:lvl8pPr marL="3241686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8pPr>
            <a:lvl9pPr marL="3673910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7E804128-2628-47E7-9B15-BF2CCF21DFED}" type="slidenum">
              <a:rPr lang="ru-RU" sz="1200" b="1"/>
              <a:pPr algn="r" eaLnBrk="1" hangingPunct="1"/>
              <a:t>13</a:t>
            </a:fld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951434185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2"/>
          <p:cNvSpPr>
            <a:spLocks noGrp="1" noChangeArrowheads="1"/>
          </p:cNvSpPr>
          <p:nvPr>
            <p:ph type="body" idx="4294967295"/>
          </p:nvPr>
        </p:nvSpPr>
        <p:spPr/>
        <p:txBody>
          <a:bodyPr lIns="86457" tIns="43228" rIns="86457" bIns="43228"/>
          <a:lstStyle/>
          <a:p>
            <a:pPr algn="ctr" eaLnBrk="1" hangingPunct="1">
              <a:lnSpc>
                <a:spcPct val="70000"/>
              </a:lnSpc>
              <a:buFont typeface="Wingdings" pitchFamily="2" charset="2"/>
              <a:buNone/>
            </a:pPr>
            <a:endParaRPr lang="ru-RU" smtClean="0">
              <a:latin typeface="Times New Roman" pitchFamily="18" charset="0"/>
            </a:endParaRPr>
          </a:p>
          <a:p>
            <a:pPr algn="ctr" eaLnBrk="1" hangingPunct="1">
              <a:lnSpc>
                <a:spcPct val="70000"/>
              </a:lnSpc>
              <a:buFont typeface="Wingdings" pitchFamily="2" charset="2"/>
              <a:buNone/>
            </a:pPr>
            <a:endParaRPr lang="ru-RU" b="1" smtClean="0">
              <a:latin typeface="Arial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571076"/>
              </p:ext>
            </p:extLst>
          </p:nvPr>
        </p:nvGraphicFramePr>
        <p:xfrm>
          <a:off x="107504" y="524417"/>
          <a:ext cx="8928992" cy="628768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210418"/>
                <a:gridCol w="4718574"/>
              </a:tblGrid>
              <a:tr h="2936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Действующий порядок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86005" marR="86005" marT="43555" marB="43555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Новый порядок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86005" marR="86005" marT="43555" marB="43555" horzOverflow="overflow">
                    <a:solidFill>
                      <a:srgbClr val="C00000"/>
                    </a:solidFill>
                  </a:tcPr>
                </a:tc>
              </a:tr>
              <a:tr h="74046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ФСР не предоставляется муниципальным образованиям не являющимися получателями средств (дотаций) из регионального фонда финансовой поддержки муниципальных районов (городских округов).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86005" marR="86005" marT="43555" marB="43555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Субсидии предоставляются всем муниципальным образованиям, в </a:t>
                      </a:r>
                      <a:r>
                        <a:rPr kumimoji="0" lang="ru-RU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т.ч</a:t>
                      </a: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 объем субсидий г. Перми не более 300 млн. рублей.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86005" marR="86005" marT="43555" marB="43555" horzOverflow="overflow"/>
                </a:tc>
              </a:tr>
              <a:tr h="7404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sng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Софинансирование</a:t>
                      </a:r>
                      <a:r>
                        <a:rPr kumimoji="0" lang="ru-RU" sz="11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на условиях:</a:t>
                      </a:r>
                    </a:p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 менее 25% местный бюджет, не более 75% субсидий </a:t>
                      </a:r>
                      <a:b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для всех муниципальных образований.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51" marB="4355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Софинансирование на условиях</a:t>
                      </a: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</a:p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не </a:t>
                      </a: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менее 25% местного бюджета, для получающих средства </a:t>
                      </a:r>
                      <a:b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из регионального фонда финансовой поддержки</a:t>
                      </a: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;</a:t>
                      </a:r>
                      <a:endParaRPr kumimoji="0" lang="ru-RU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171450" marR="0" lvl="0" indent="-17145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 менее 50% местного </a:t>
                      </a: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бюджета для </a:t>
                      </a: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Перми и Березников.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51" marB="43551" horzOverflow="overflow"/>
                </a:tc>
              </a:tr>
              <a:tr h="2810731">
                <a:tc>
                  <a:txBody>
                    <a:bodyPr/>
                    <a:lstStyle/>
                    <a:p>
                      <a:pPr marL="0" marR="0" lvl="0" indent="358775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СУБСИДИИ  МУНИЦИПАЛЬНЫМ РАЙОНАМ И ГОРОДСКИМ ОКРУГАМ  НА РЕАЛИЗАЦИЮ: </a:t>
                      </a:r>
                    </a:p>
                    <a:p>
                      <a:pPr marL="0" marR="0" lvl="0" indent="18000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ИНВЕСТИЦИОННЫХ ПРОЕКТОВ </a:t>
                      </a:r>
                      <a:r>
                        <a:rPr kumimoji="0" lang="ru-RU" sz="10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;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ПРИОРИТЕТНЫХ РЕГИОНАЛЬНЫХ ПРОЕКТОВ: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«Приведение в нормативное состояние объектов социальной сферы»;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«Новая школа»;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«Муниципальные дороги»;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«Достойное жилье»;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«Сельское жилье»;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«Пожарная безопасность»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«Благоустройство»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(возможна реализация мероприятий поселений через МР)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СУБСИДИИ ПОСЕЛЕНИЯМ: 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(напрямую из краевого бюджета)</a:t>
                      </a:r>
                      <a:endParaRPr kumimoji="0" lang="ru-RU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358775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«Благоустройство» 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51" marB="43551" horzOverflow="overflow"/>
                </a:tc>
                <a:tc>
                  <a:txBody>
                    <a:bodyPr/>
                    <a:lstStyle/>
                    <a:p>
                      <a:pPr marL="0" marR="0" lvl="0" indent="18000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СУБСИДИИ  МУНИЦИПАЛЬНЫМ РАЙОНАМ И ГОРОДСКИМ ОКРУГАМ  НА РЕАЛИЗАЦИЮ: </a:t>
                      </a:r>
                    </a:p>
                    <a:p>
                      <a:pPr marL="0" marR="0" lvl="0" indent="18000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ИНВЕСТИЦИОННЫХ ПРОЕКТОВ </a:t>
                      </a:r>
                      <a:r>
                        <a:rPr kumimoji="0" lang="ru-RU" sz="10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;</a:t>
                      </a:r>
                    </a:p>
                    <a:p>
                      <a:pPr marL="0" marR="0" lvl="0" indent="18000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ПРИОРИТЕТНЫХ РЕГИОНАЛЬНЫХ ПРОЕКТОВ: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«Приведение в нормативное состояние объектов общественной инфраструктуры муниципального 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значения»;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«Устойчивое развитие сельских территорий»;   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«Водоснабжение и водоотведение» 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возможна реализация мероприятий поселений через МР)</a:t>
                      </a:r>
                      <a:endParaRPr kumimoji="0" lang="ru-RU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u="sng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sng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СУБСИДИИ ПОСЕЛЕНИЯМ: 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(напрямую из краевого бюджета)</a:t>
                      </a:r>
                    </a:p>
                    <a:p>
                      <a:pPr marL="0" marR="0" lvl="0" indent="18000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«Первичные меры пожарной безопасности 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 благоустройство территории» 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0" marR="0" marT="43551" marB="43551" horzOverflow="overflow"/>
                </a:tc>
              </a:tr>
              <a:tr h="155963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Объем средств, доводимых до муниципальных образований всех уровней (МР, ГО, ГП, СП) известен заранее, определен по подушевому принципу </a:t>
                      </a: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 трехлетний период.</a:t>
                      </a:r>
                    </a:p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</a:p>
                    <a:p>
                      <a:pPr marL="0" marR="0" lvl="0" indent="0" algn="just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Субсидии предоставляются на основе заявок МО </a:t>
                      </a:r>
                      <a: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/>
                      </a:r>
                      <a:br>
                        <a:rPr kumimoji="0" 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без предварительного отбора.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86005" marR="86005" marT="43551" marB="43551" horzOverflow="overflow"/>
                </a:tc>
                <a:tc>
                  <a:txBody>
                    <a:bodyPr/>
                    <a:lstStyle/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</a:t>
                      </a:r>
                      <a:r>
                        <a:rPr lang="ru-RU" sz="1100" kern="1200" dirty="0" smtClean="0">
                          <a:effectLst/>
                        </a:rPr>
                        <a:t>Объем средств , доводимых до муниципальных образований всех уровней (МР, ГО, ГП, СП) известен заранее, </a:t>
                      </a:r>
                      <a:r>
                        <a:rPr lang="ru-RU" sz="1100" b="1" kern="1200" dirty="0" smtClean="0">
                          <a:effectLst/>
                        </a:rPr>
                        <a:t>определен </a:t>
                      </a:r>
                      <a:r>
                        <a:rPr lang="en-US" sz="1100" b="1" kern="1200" dirty="0" smtClean="0">
                          <a:effectLst/>
                        </a:rPr>
                        <a:t/>
                      </a:r>
                      <a:br>
                        <a:rPr lang="en-US" sz="1100" b="1" kern="1200" dirty="0" smtClean="0">
                          <a:effectLst/>
                        </a:rPr>
                      </a:br>
                      <a:r>
                        <a:rPr lang="ru-RU" sz="1100" b="1" kern="1200" dirty="0" smtClean="0">
                          <a:effectLst/>
                        </a:rPr>
                        <a:t>по </a:t>
                      </a:r>
                      <a:r>
                        <a:rPr lang="ru-RU" sz="1100" b="1" kern="1200" dirty="0" err="1" smtClean="0">
                          <a:effectLst/>
                        </a:rPr>
                        <a:t>подушевому</a:t>
                      </a:r>
                      <a:r>
                        <a:rPr lang="ru-RU" sz="1100" b="1" kern="1200" dirty="0" smtClean="0">
                          <a:effectLst/>
                        </a:rPr>
                        <a:t> принципу: 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effectLst/>
                        </a:rPr>
                        <a:t>Для МР, ГО - на 2014 год (ОТБОР ПРОЕКТОВ КОМИССИЕЙ),</a:t>
                      </a: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effectLst/>
                        </a:rPr>
                        <a:t>Для ГП, СП - на трехлетний период,</a:t>
                      </a:r>
                      <a:r>
                        <a:rPr lang="ru-RU" sz="1100" b="1" kern="1200" baseline="0" dirty="0" smtClean="0">
                          <a:effectLst/>
                        </a:rPr>
                        <a:t> заявки без предварительного отбора.</a:t>
                      </a:r>
                      <a:endParaRPr lang="ru-RU" sz="1100" b="1" kern="1200" dirty="0" smtClean="0">
                        <a:effectLst/>
                      </a:endParaRPr>
                    </a:p>
                    <a:p>
                      <a:pPr algn="just" fontAlgn="base" hangingPunct="0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</a:rPr>
                        <a:t> </a:t>
                      </a:r>
                      <a:r>
                        <a:rPr lang="ru-RU" sz="1100" b="1" kern="1200" dirty="0" smtClean="0">
                          <a:effectLst/>
                        </a:rPr>
                        <a:t>С 2015 года для МР, ГО - отбор из общего объема субсидий, </a:t>
                      </a:r>
                      <a:r>
                        <a:rPr lang="en-US" sz="1100" b="1" kern="1200" dirty="0" smtClean="0">
                          <a:effectLst/>
                        </a:rPr>
                        <a:t/>
                      </a:r>
                      <a:br>
                        <a:rPr lang="en-US" sz="1100" b="1" kern="1200" dirty="0" smtClean="0">
                          <a:effectLst/>
                        </a:rPr>
                      </a:br>
                      <a:r>
                        <a:rPr lang="ru-RU" sz="1100" b="1" kern="1200" dirty="0" smtClean="0">
                          <a:effectLst/>
                        </a:rPr>
                        <a:t>без распределения по подушевому принципу.</a:t>
                      </a:r>
                      <a:endParaRPr lang="ru-RU" sz="1100" b="1" dirty="0" smtClean="0">
                        <a:effectLst/>
                      </a:endParaRPr>
                    </a:p>
                  </a:txBody>
                  <a:tcPr marL="86005" marR="86005" marT="43551" marB="43551" horzOverflow="overflow"/>
                </a:tc>
              </a:tr>
            </a:tbl>
          </a:graphicData>
        </a:graphic>
      </p:graphicFrame>
      <p:sp>
        <p:nvSpPr>
          <p:cNvPr id="5144" name="Прямоугольник 8"/>
          <p:cNvSpPr>
            <a:spLocks noChangeArrowheads="1"/>
          </p:cNvSpPr>
          <p:nvPr/>
        </p:nvSpPr>
        <p:spPr bwMode="auto">
          <a:xfrm>
            <a:off x="1382649" y="12095"/>
            <a:ext cx="7246217" cy="45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45" tIns="43223" rIns="86445" bIns="43223">
            <a:spAutoFit/>
          </a:bodyPr>
          <a:lstStyle/>
          <a:p>
            <a:r>
              <a:rPr lang="ru-RU" sz="1900" b="1" dirty="0" smtClean="0"/>
              <a:t> </a:t>
            </a:r>
            <a:r>
              <a:rPr lang="ru-RU" sz="2400" b="1" dirty="0"/>
              <a:t>Распределение и расходование средств</a:t>
            </a:r>
            <a:endParaRPr lang="ru-RU" sz="2400" dirty="0"/>
          </a:p>
        </p:txBody>
      </p:sp>
      <p:sp>
        <p:nvSpPr>
          <p:cNvPr id="514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71945" y="6433393"/>
            <a:ext cx="2133700" cy="4565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57" tIns="43228" rIns="86457" bIns="43228"/>
          <a:lstStyle>
            <a:lvl1pPr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1pPr>
            <a:lvl2pPr marL="702365" indent="-270141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2pPr>
            <a:lvl3pPr marL="1080563" indent="-216112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3pPr>
            <a:lvl4pPr marL="1512787" indent="-216112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4pPr>
            <a:lvl5pPr marL="1945012" indent="-216112" defTabSz="901969" eaLnBrk="0" hangingPunct="0">
              <a:defRPr sz="1800">
                <a:solidFill>
                  <a:schemeClr val="tx1"/>
                </a:solidFill>
                <a:latin typeface="Verdana" pitchFamily="34" charset="0"/>
              </a:defRPr>
            </a:lvl5pPr>
            <a:lvl6pPr marL="2377236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6pPr>
            <a:lvl7pPr marL="2809462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7pPr>
            <a:lvl8pPr marL="3241686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8pPr>
            <a:lvl9pPr marL="3673910" indent="-216112" algn="ctr" defTabSz="90196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endParaRPr lang="ru-RU" sz="1200" dirty="0" smtClean="0"/>
          </a:p>
          <a:p>
            <a:pPr algn="r" eaLnBrk="1" hangingPunct="1"/>
            <a:fld id="{4B134C1F-1C2D-480A-85FE-37056FB07421}" type="slidenum">
              <a:rPr lang="ru-RU" sz="1200" smtClean="0">
                <a:latin typeface="+mj-lt"/>
              </a:rPr>
              <a:pPr algn="r" eaLnBrk="1" hangingPunct="1"/>
              <a:t>14</a:t>
            </a:fld>
            <a:endParaRPr lang="ru-RU" sz="1200" dirty="0">
              <a:latin typeface="+mj-lt"/>
            </a:endParaRPr>
          </a:p>
        </p:txBody>
      </p:sp>
      <p:pic>
        <p:nvPicPr>
          <p:cNvPr id="9" name="Рисунок 7" descr="герб Перми и Пермского края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"/>
            <a:ext cx="545271" cy="6926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61418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28384" y="5517232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715200" cy="57606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Показатели Подпрограммы 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40659300"/>
              </p:ext>
            </p:extLst>
          </p:nvPr>
        </p:nvGraphicFramePr>
        <p:xfrm>
          <a:off x="179513" y="1052736"/>
          <a:ext cx="8568951" cy="525658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582355"/>
                <a:gridCol w="5027385"/>
                <a:gridCol w="828868"/>
                <a:gridCol w="725260"/>
                <a:gridCol w="725260"/>
                <a:gridCol w="679823"/>
              </a:tblGrid>
              <a:tr h="81840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Ед. </a:t>
                      </a:r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изм.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119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1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Процент </a:t>
                      </a:r>
                      <a:r>
                        <a:rPr lang="ru-RU" sz="1500" dirty="0">
                          <a:effectLst/>
                        </a:rPr>
                        <a:t>освоения субсидий, предоставленных органам местного самоуправления </a:t>
                      </a:r>
                      <a:r>
                        <a:rPr lang="ru-RU" sz="1500" dirty="0" smtClean="0">
                          <a:effectLst/>
                        </a:rPr>
                        <a:t/>
                      </a:r>
                      <a:br>
                        <a:rPr lang="ru-RU" sz="1500" dirty="0" smtClean="0">
                          <a:effectLst/>
                        </a:rPr>
                      </a:br>
                      <a:r>
                        <a:rPr lang="ru-RU" sz="1500" dirty="0" smtClean="0">
                          <a:effectLst/>
                        </a:rPr>
                        <a:t>на </a:t>
                      </a:r>
                      <a:r>
                        <a:rPr lang="ru-RU" sz="1500" dirty="0">
                          <a:effectLst/>
                        </a:rPr>
                        <a:t>реализацию инвестиционных </a:t>
                      </a:r>
                      <a:r>
                        <a:rPr lang="ru-RU" sz="1500" dirty="0" smtClean="0">
                          <a:effectLst/>
                        </a:rPr>
                        <a:t/>
                      </a:r>
                      <a:br>
                        <a:rPr lang="ru-RU" sz="1500" dirty="0" smtClean="0">
                          <a:effectLst/>
                        </a:rPr>
                      </a:br>
                      <a:r>
                        <a:rPr lang="ru-RU" sz="1500" dirty="0" smtClean="0">
                          <a:effectLst/>
                        </a:rPr>
                        <a:t>и </a:t>
                      </a:r>
                      <a:r>
                        <a:rPr lang="ru-RU" sz="1500" dirty="0">
                          <a:effectLst/>
                        </a:rPr>
                        <a:t>приоритетных региональных проектов </a:t>
                      </a:r>
                      <a:r>
                        <a:rPr lang="ru-RU" sz="1500" dirty="0" smtClean="0">
                          <a:effectLst/>
                        </a:rPr>
                        <a:t/>
                      </a:r>
                      <a:br>
                        <a:rPr lang="ru-RU" sz="1500" dirty="0" smtClean="0">
                          <a:effectLst/>
                        </a:rPr>
                      </a:br>
                      <a:r>
                        <a:rPr lang="ru-RU" sz="1500" dirty="0" smtClean="0">
                          <a:effectLst/>
                        </a:rPr>
                        <a:t>(</a:t>
                      </a:r>
                      <a:r>
                        <a:rPr lang="ru-RU" sz="1500" dirty="0">
                          <a:effectLst/>
                        </a:rPr>
                        <a:t>перечислено в муниципальные бюджеты от объемов субсидий, утвержденных постановлениями Правительства Пермского края</a:t>
                      </a:r>
                      <a:r>
                        <a:rPr lang="ru-RU" sz="1500" dirty="0" smtClean="0">
                          <a:effectLst/>
                        </a:rPr>
                        <a:t>)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</a:rPr>
                        <a:t>%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87,5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90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90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2625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2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Процент освоения субсидий, предоставленных органам местного самоуправления </a:t>
                      </a:r>
                      <a:b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реализацию инвестиционных </a:t>
                      </a:r>
                      <a:b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 приоритетных региональных проектов (перечислено в муниципальные бюджеты </a:t>
                      </a:r>
                      <a:b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 годовых ассигнований)</a:t>
                      </a:r>
                      <a:b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>
                          <a:effectLst/>
                        </a:rPr>
                        <a:t>%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85</a:t>
                      </a:r>
                      <a:endParaRPr lang="ru-RU" sz="15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smtClean="0">
                          <a:effectLst/>
                        </a:rPr>
                        <a:t>85</a:t>
                      </a:r>
                      <a:endParaRPr lang="ru-RU" sz="15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dirty="0" smtClean="0">
                          <a:effectLst/>
                        </a:rPr>
                        <a:t>85</a:t>
                      </a:r>
                      <a:endParaRPr lang="ru-RU" sz="15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5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467600" cy="115212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Подпрограмма </a:t>
            </a:r>
            <a:r>
              <a:rPr lang="ru-RU" sz="2000" b="1" dirty="0">
                <a:solidFill>
                  <a:schemeClr val="tx1"/>
                </a:solidFill>
              </a:rPr>
              <a:t>«Переселение жителей 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из </a:t>
            </a:r>
            <a:r>
              <a:rPr lang="ru-RU" sz="2000" b="1" dirty="0">
                <a:solidFill>
                  <a:schemeClr val="tx1"/>
                </a:solidFill>
              </a:rPr>
              <a:t>труднодоступных и отдаленных населенных пунктов Пермского </a:t>
            </a:r>
            <a:r>
              <a:rPr lang="ru-RU" sz="2000" b="1" dirty="0" smtClean="0">
                <a:solidFill>
                  <a:schemeClr val="tx1"/>
                </a:solidFill>
              </a:rPr>
              <a:t>края»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 smtClean="0"/>
              <a:t>Цель Подпрограммы:</a:t>
            </a:r>
          </a:p>
          <a:p>
            <a:pPr marL="0" indent="0" algn="just">
              <a:buNone/>
            </a:pPr>
            <a:r>
              <a:rPr lang="ru-RU" sz="2000" dirty="0" smtClean="0"/>
              <a:t>Повышение </a:t>
            </a:r>
            <a:r>
              <a:rPr lang="ru-RU" sz="2000" dirty="0"/>
              <a:t>уровня и качества жизни граждан, проживающих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труднодоступных и отдаленных населенных пунктах </a:t>
            </a:r>
            <a:r>
              <a:rPr lang="ru-RU" sz="2000" dirty="0" smtClean="0"/>
              <a:t>Пермского </a:t>
            </a:r>
            <a:r>
              <a:rPr lang="ru-RU" sz="2000" dirty="0"/>
              <a:t>края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2000" b="1" u="sng" dirty="0" smtClean="0"/>
              <a:t>Основные мероприятия: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Переселение граждан, проживающих в труднодоступных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Times New Roman"/>
                <a:ea typeface="Calibri"/>
                <a:cs typeface="Times New Roman"/>
              </a:rPr>
            </a:b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и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отдаленных населенных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пунктах Пермского края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Переселение граждан, проживающих в поселках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ГУФСИН.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00392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28384" y="5517232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57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889" y="332656"/>
            <a:ext cx="8147248" cy="65293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Ресурсное обеспечение Подпрограммы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52618590"/>
              </p:ext>
            </p:extLst>
          </p:nvPr>
        </p:nvGraphicFramePr>
        <p:xfrm>
          <a:off x="425647" y="1804176"/>
          <a:ext cx="8147248" cy="3064982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2706193"/>
                <a:gridCol w="1336599"/>
                <a:gridCol w="1440160"/>
                <a:gridCol w="1296144"/>
                <a:gridCol w="1368152"/>
              </a:tblGrid>
              <a:tr h="82754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финансирования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59359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Федеральный бюджет 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986 774,4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493 387,2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493 387,2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0,0</a:t>
                      </a:r>
                      <a:endParaRPr lang="ru-RU" sz="1500" dirty="0"/>
                    </a:p>
                  </a:txBody>
                  <a:tcPr/>
                </a:tc>
              </a:tr>
              <a:tr h="559359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Бюджет Пермского края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777 667,0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144 717,6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152 607,3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480 342,1</a:t>
                      </a:r>
                      <a:endParaRPr lang="ru-RU" sz="1500" dirty="0"/>
                    </a:p>
                  </a:txBody>
                  <a:tcPr/>
                </a:tc>
              </a:tr>
              <a:tr h="559359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Местный бюджет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86 380,5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16 052,8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16 956,3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53 371,4</a:t>
                      </a:r>
                      <a:endParaRPr lang="ru-RU" sz="1500" dirty="0"/>
                    </a:p>
                  </a:txBody>
                  <a:tcPr/>
                </a:tc>
              </a:tr>
              <a:tr h="559359">
                <a:tc>
                  <a:txBody>
                    <a:bodyPr/>
                    <a:lstStyle/>
                    <a:p>
                      <a:r>
                        <a:rPr lang="ru-RU" sz="1500" b="1" dirty="0" smtClean="0"/>
                        <a:t>Итого по Подпрограмме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1 850 821,9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654 157,6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662 950,8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533 713,5</a:t>
                      </a:r>
                      <a:endParaRPr lang="ru-RU" sz="15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00392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53828" y="142857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т</a:t>
            </a:r>
            <a:r>
              <a:rPr lang="ru-RU" sz="1400" b="1" dirty="0" smtClean="0"/>
              <a:t>ыс. руб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00392" y="5589240"/>
            <a:ext cx="64807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67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46442" y="5589240"/>
            <a:ext cx="56608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775" y="116632"/>
            <a:ext cx="7467600" cy="85010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Показатели Подпрограммы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17106713"/>
              </p:ext>
            </p:extLst>
          </p:nvPr>
        </p:nvGraphicFramePr>
        <p:xfrm>
          <a:off x="179513" y="1340768"/>
          <a:ext cx="8533011" cy="5040561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587272"/>
                <a:gridCol w="5353047"/>
                <a:gridCol w="669130"/>
                <a:gridCol w="669130"/>
                <a:gridCol w="601488"/>
                <a:gridCol w="652944"/>
              </a:tblGrid>
              <a:tr h="106743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Ед. 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изм.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492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1.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Количество семей,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которым оказана материальная помощь в целях компенсации расходов по переезду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ед.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72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59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188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31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2.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Объем жилья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введенного </a:t>
                      </a:r>
                      <a:r>
                        <a:rPr lang="ru-RU" sz="1400" dirty="0">
                          <a:effectLst/>
                          <a:latin typeface="+mn-lt"/>
                        </a:rPr>
                        <a:t>в эксплуатацию с целью заселения граждан из труднодоступных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и </a:t>
                      </a:r>
                      <a:r>
                        <a:rPr lang="ru-RU" sz="1400" dirty="0">
                          <a:effectLst/>
                          <a:latin typeface="+mn-lt"/>
                        </a:rPr>
                        <a:t>отдаленных населенных пунктов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кв. м.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3408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2916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8421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8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Количество семей, которым оказана материальная помощь в целях компенсации расходов </a:t>
                      </a:r>
                      <a:b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по переезду из поселков ГУФСИН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ед.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79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96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Количество человек, переселенных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из </a:t>
                      </a:r>
                      <a:r>
                        <a:rPr lang="ru-RU" sz="1400" dirty="0">
                          <a:effectLst/>
                          <a:latin typeface="+mn-lt"/>
                        </a:rPr>
                        <a:t>поселков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ГУФСИН  </a:t>
                      </a:r>
                      <a:r>
                        <a:rPr lang="ru-RU" sz="1400" dirty="0">
                          <a:effectLst/>
                          <a:latin typeface="+mn-lt"/>
                        </a:rPr>
                        <a:t>по Пермскому краю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чел.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182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29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8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Объем жилья введенного в эксплуатацию  с целью заселения граждан, ранее проживавших  в поселках ГУФСИН 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в рамках реализации Подпрограммы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кв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. м.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3555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882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3987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17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28384" y="5373216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9776"/>
            <a:ext cx="7467600" cy="121014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Подпрограмма </a:t>
            </a:r>
            <a:r>
              <a:rPr lang="ru-RU" sz="2000" b="1" dirty="0">
                <a:solidFill>
                  <a:schemeClr val="tx1"/>
                </a:solidFill>
              </a:rPr>
              <a:t>«Развитие территорий Кизеловского угольного бассейна 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Пермского края»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 lnSpcReduction="10000"/>
          </a:bodyPr>
          <a:lstStyle/>
          <a:p>
            <a:endParaRPr lang="ru-RU" sz="1800" b="1" dirty="0" smtClean="0"/>
          </a:p>
          <a:p>
            <a:pPr marL="0" indent="0">
              <a:buNone/>
            </a:pPr>
            <a:r>
              <a:rPr lang="ru-RU" sz="1800" b="1" u="sng" dirty="0" smtClean="0"/>
              <a:t>Цель Подпрограммы:</a:t>
            </a:r>
            <a:endParaRPr lang="ru-RU" sz="1800" b="1" u="sng" dirty="0"/>
          </a:p>
          <a:p>
            <a:pPr marL="0" indent="0" algn="just">
              <a:buNone/>
            </a:pPr>
            <a:r>
              <a:rPr lang="ru-RU" sz="1800" dirty="0" smtClean="0"/>
              <a:t>Создание </a:t>
            </a:r>
            <a:r>
              <a:rPr lang="ru-RU" sz="1800" dirty="0"/>
              <a:t>условий для повышения качества жизни, обеспечения комфортного и безопасного проживания населения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на </a:t>
            </a:r>
            <a:r>
              <a:rPr lang="ru-RU" sz="1800" dirty="0"/>
              <a:t>территории бывших шахтерских поселков </a:t>
            </a:r>
            <a:r>
              <a:rPr lang="ru-RU" sz="1800" dirty="0" err="1"/>
              <a:t>Кизеловского</a:t>
            </a:r>
            <a:r>
              <a:rPr lang="ru-RU" sz="1800" dirty="0"/>
              <a:t> угольного бассейна Пермского </a:t>
            </a:r>
            <a:r>
              <a:rPr lang="ru-RU" sz="1800" dirty="0" smtClean="0"/>
              <a:t>края.</a:t>
            </a:r>
          </a:p>
          <a:p>
            <a:endParaRPr lang="ru-RU" sz="1800" dirty="0" smtClean="0"/>
          </a:p>
          <a:p>
            <a:pPr marL="0" indent="0">
              <a:buNone/>
            </a:pPr>
            <a:r>
              <a:rPr lang="ru-RU" sz="1800" b="1" u="sng" dirty="0" smtClean="0"/>
              <a:t>Основные мероприятия:</a:t>
            </a:r>
            <a:endParaRPr lang="ru-RU" sz="1800" b="1" u="sng" dirty="0"/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Прогнозирование перспектив развития территорий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Кизеловского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угольного бассейна Пермского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края.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Компактное проживание  жителей бывших шахтерских поселков </a:t>
            </a:r>
            <a:r>
              <a:rPr lang="ru-RU" sz="18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1800" dirty="0" smtClean="0">
                <a:latin typeface="Times New Roman"/>
                <a:ea typeface="Calibri"/>
                <a:cs typeface="Times New Roman"/>
              </a:rPr>
            </a:br>
            <a:r>
              <a:rPr lang="ru-RU" sz="1800" dirty="0" smtClean="0">
                <a:latin typeface="Times New Roman"/>
                <a:ea typeface="Calibri"/>
                <a:cs typeface="Times New Roman"/>
              </a:rPr>
              <a:t>Пермского края.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Реконструкция, строительство и приведение в нормативное состояние </a:t>
            </a:r>
            <a:r>
              <a:rPr lang="ru-RU" sz="18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18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1800" dirty="0" smtClean="0">
                <a:latin typeface="Times New Roman"/>
                <a:ea typeface="Times New Roman"/>
                <a:cs typeface="Times New Roman"/>
              </a:rPr>
              <a:t>объектов </a:t>
            </a:r>
            <a:r>
              <a:rPr lang="ru-RU" sz="1800" dirty="0">
                <a:latin typeface="Times New Roman"/>
                <a:ea typeface="Times New Roman"/>
                <a:cs typeface="Times New Roman"/>
              </a:rPr>
              <a:t>инженерной, социальной и транспортной  </a:t>
            </a:r>
            <a:r>
              <a:rPr lang="ru-RU" sz="1800" dirty="0" smtClean="0">
                <a:latin typeface="Times New Roman"/>
                <a:ea typeface="Times New Roman"/>
                <a:cs typeface="Times New Roman"/>
              </a:rPr>
              <a:t>инфраструктуры.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00392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19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28384" y="5733256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630" y="332656"/>
            <a:ext cx="8147248" cy="43691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Ресурсное обеспечение Подпрограммы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77466077"/>
              </p:ext>
            </p:extLst>
          </p:nvPr>
        </p:nvGraphicFramePr>
        <p:xfrm>
          <a:off x="261706" y="1628800"/>
          <a:ext cx="8486758" cy="453650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2683516"/>
                <a:gridCol w="1527746"/>
                <a:gridCol w="1500174"/>
                <a:gridCol w="1350156"/>
                <a:gridCol w="1425166"/>
              </a:tblGrid>
              <a:tr h="96445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финансирования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651899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Федеральный бюджет 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483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471,0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161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156,7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161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156,9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161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157,4</a:t>
                      </a:r>
                      <a:endParaRPr lang="ru-RU" sz="1500" dirty="0"/>
                    </a:p>
                  </a:txBody>
                  <a:tcPr anchor="ctr"/>
                </a:tc>
              </a:tr>
              <a:tr h="651899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Бюджет Пермского края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2 001 420,9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454 584,5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866 374,4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680</a:t>
                      </a:r>
                      <a:r>
                        <a:rPr lang="ru-RU" sz="1500" baseline="0" dirty="0" smtClean="0"/>
                        <a:t> 462,0</a:t>
                      </a:r>
                      <a:endParaRPr lang="ru-RU" sz="1500" dirty="0"/>
                    </a:p>
                  </a:txBody>
                  <a:tcPr anchor="ctr"/>
                </a:tc>
              </a:tr>
              <a:tr h="651899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Местный бюджет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124 681,3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51 868,8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45 597,5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27 215,0</a:t>
                      </a:r>
                      <a:endParaRPr lang="ru-RU" sz="1500" dirty="0"/>
                    </a:p>
                  </a:txBody>
                  <a:tcPr anchor="ctr"/>
                </a:tc>
              </a:tr>
              <a:tr h="964454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Внебюджетные источники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68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890,0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15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210,0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26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855,0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>
                          <a:effectLst/>
                        </a:rPr>
                        <a:t>26</a:t>
                      </a:r>
                      <a:r>
                        <a:rPr kumimoji="0" lang="ru-RU" sz="1500" kern="1200" baseline="0" dirty="0" smtClean="0">
                          <a:effectLst/>
                        </a:rPr>
                        <a:t> 825,0</a:t>
                      </a:r>
                      <a:endParaRPr lang="ru-RU" sz="1500" dirty="0"/>
                    </a:p>
                  </a:txBody>
                  <a:tcPr anchor="ctr"/>
                </a:tc>
              </a:tr>
              <a:tr h="651899">
                <a:tc>
                  <a:txBody>
                    <a:bodyPr/>
                    <a:lstStyle/>
                    <a:p>
                      <a:r>
                        <a:rPr lang="ru-RU" sz="1500" b="1" dirty="0" smtClean="0"/>
                        <a:t>Итого по Подпрограмме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2 678 463,2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682 820,0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1 099 983,8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895 659,4</a:t>
                      </a:r>
                      <a:endParaRPr lang="ru-RU" sz="15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72400" y="6316520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80348" y="112884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т</a:t>
            </a:r>
            <a:r>
              <a:rPr lang="ru-RU" sz="1400" b="1" dirty="0" smtClean="0"/>
              <a:t>ыс. руб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720080" cy="112884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38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075240" cy="57606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Показатели Подпрограммы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43702685"/>
              </p:ext>
            </p:extLst>
          </p:nvPr>
        </p:nvGraphicFramePr>
        <p:xfrm>
          <a:off x="179512" y="1124744"/>
          <a:ext cx="8568950" cy="561663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539435"/>
                <a:gridCol w="4543839"/>
                <a:gridCol w="726182"/>
                <a:gridCol w="871419"/>
                <a:gridCol w="830697"/>
                <a:gridCol w="1057378"/>
              </a:tblGrid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Ед. </a:t>
                      </a: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изм.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созданных объектов социальной инфраструктуры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объектов социальной инфраструктуры, приведенных в нормативное состояние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ед.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Общая протяженность газопроводов к жилым </a:t>
                      </a:r>
                      <a:r>
                        <a:rPr lang="ru-RU" sz="1200" dirty="0" smtClean="0">
                          <a:effectLst/>
                        </a:rPr>
                        <a:t>домам</a:t>
                      </a:r>
                      <a:br>
                        <a:rPr lang="ru-RU" sz="1200" dirty="0" smtClean="0">
                          <a:effectLst/>
                        </a:rPr>
                      </a:b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и объектам социальной сферы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м.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13146,0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22958,0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Общая протяженность автомобильных дорог,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числе: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49300,0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47763,0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8927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7051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приведенных в нормативное состояние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1200,0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9810,0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46573,0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79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7051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построенных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–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648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Общая протяженность объектов инженерной инфраструктуры, </a:t>
                      </a:r>
                      <a:r>
                        <a:rPr lang="ru-RU" sz="1200" dirty="0" smtClean="0">
                          <a:effectLst/>
                        </a:rPr>
                        <a:t>приведенных в </a:t>
                      </a:r>
                      <a:r>
                        <a:rPr lang="ru-RU" sz="1200" dirty="0">
                          <a:effectLst/>
                        </a:rPr>
                        <a:t>нормативное </a:t>
                      </a:r>
                      <a:r>
                        <a:rPr lang="ru-RU" sz="1200" dirty="0" smtClean="0">
                          <a:effectLst/>
                        </a:rPr>
                        <a:t>состояние </a:t>
                      </a:r>
                      <a:br>
                        <a:rPr lang="ru-RU" sz="1200" dirty="0" smtClean="0">
                          <a:effectLst/>
                        </a:rPr>
                      </a:br>
                      <a:r>
                        <a:rPr lang="ru-RU" sz="1200" dirty="0" smtClean="0">
                          <a:effectLst/>
                        </a:rPr>
                        <a:t>в </a:t>
                      </a:r>
                      <a:r>
                        <a:rPr lang="ru-RU" sz="1200" dirty="0">
                          <a:effectLst/>
                        </a:rPr>
                        <a:t>том числе сетей: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25900,0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21240,0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4296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7051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электроснабжение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79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7051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теплоснабжения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79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7051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водоснабжения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8240,0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79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7051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водоотведения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22900,0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5000,0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построенных квартальных модульных котельных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Общая площадь отремонтированных жилых помещений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кв. </a:t>
                      </a:r>
                      <a:r>
                        <a:rPr lang="ru-RU" sz="1200" dirty="0" smtClean="0">
                          <a:effectLst/>
                        </a:rPr>
                        <a:t>м.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9262,0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7884,0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1200,0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Объём снесенного ветхого жилья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кв. м.</a:t>
                      </a:r>
                      <a:endParaRPr lang="ru-RU" sz="1200" dirty="0">
                        <a:effectLst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180878,0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166154,2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53089,0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08461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Общая </a:t>
                      </a:r>
                      <a:r>
                        <a:rPr lang="ru-RU" sz="1200" dirty="0">
                          <a:effectLst/>
                        </a:rPr>
                        <a:t>площадь построенных жилых помещений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кв. м.</a:t>
                      </a:r>
                      <a:endParaRPr lang="ru-RU" sz="1200" dirty="0">
                        <a:effectLst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6360,0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3754,2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7200,0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244408" y="6336792"/>
            <a:ext cx="609600" cy="521208"/>
          </a:xfrm>
        </p:spPr>
        <p:txBody>
          <a:bodyPr/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587887" cy="92076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1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00392" y="5589240"/>
            <a:ext cx="64807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22901" y="1506726"/>
            <a:ext cx="8697571" cy="4873752"/>
          </a:xfrm>
        </p:spPr>
        <p:txBody>
          <a:bodyPr>
            <a:normAutofit/>
          </a:bodyPr>
          <a:lstStyle/>
          <a:p>
            <a:endParaRPr lang="ru-RU" sz="1800" b="1" dirty="0" smtClean="0"/>
          </a:p>
          <a:p>
            <a:endParaRPr lang="ru-RU" sz="1800" b="1" dirty="0" smtClean="0"/>
          </a:p>
          <a:p>
            <a:pPr marL="0" indent="0">
              <a:buNone/>
            </a:pPr>
            <a:r>
              <a:rPr lang="ru-RU" sz="2000" b="1" u="sng" dirty="0" smtClean="0"/>
              <a:t>Цель Подпрограммы:</a:t>
            </a:r>
          </a:p>
          <a:p>
            <a:pPr marL="0" indent="0">
              <a:buNone/>
            </a:pPr>
            <a:r>
              <a:rPr lang="ru-RU" sz="1800" dirty="0" smtClean="0"/>
              <a:t>Создание </a:t>
            </a:r>
            <a:r>
              <a:rPr lang="ru-RU" sz="1800" dirty="0"/>
              <a:t>условий для обеспечения стабильного развития Чусовского городского поселения в экономической, социальной и бюджетно-финансовой сферах, основанного на принципах </a:t>
            </a:r>
            <a:r>
              <a:rPr lang="ru-RU" sz="1800" dirty="0" smtClean="0"/>
              <a:t>диверсификации и </a:t>
            </a:r>
            <a:r>
              <a:rPr lang="ru-RU" sz="1800" dirty="0"/>
              <a:t>эффективности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2000" b="1" u="sng" dirty="0" smtClean="0"/>
              <a:t>Ресурсное </a:t>
            </a:r>
            <a:r>
              <a:rPr lang="ru-RU" sz="2000" b="1" u="sng" dirty="0"/>
              <a:t>обеспечение </a:t>
            </a:r>
            <a:r>
              <a:rPr lang="ru-RU" sz="2000" b="1" u="sng" dirty="0" smtClean="0"/>
              <a:t>Подпрограммы</a:t>
            </a:r>
            <a:r>
              <a:rPr lang="en-US" sz="2000" b="1" u="sng" dirty="0" smtClean="0"/>
              <a:t>:</a:t>
            </a:r>
            <a:endParaRPr lang="ru-RU" sz="2000" b="1" u="sng" dirty="0" smtClean="0"/>
          </a:p>
          <a:p>
            <a:pPr lvl="0"/>
            <a:endParaRPr lang="ru-RU" sz="1800" b="1" dirty="0" smtClean="0"/>
          </a:p>
          <a:p>
            <a:endParaRPr lang="ru-RU" sz="1800" dirty="0" smtClean="0"/>
          </a:p>
          <a:p>
            <a:endParaRPr lang="ru-RU" sz="1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27584" y="188640"/>
            <a:ext cx="7776864" cy="136815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Подпрограмма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«Комплексный инвестиционный план модернизации города Чусовой Пермского края»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415548"/>
              </p:ext>
            </p:extLst>
          </p:nvPr>
        </p:nvGraphicFramePr>
        <p:xfrm>
          <a:off x="268008" y="4653136"/>
          <a:ext cx="8480457" cy="159192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2270191"/>
                <a:gridCol w="1735920"/>
                <a:gridCol w="1341393"/>
                <a:gridCol w="1427853"/>
                <a:gridCol w="1705100"/>
              </a:tblGrid>
              <a:tr h="104328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финансирования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500" b="1" dirty="0" smtClean="0"/>
                        <a:t>Внебюджетные источники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38 299 000</a:t>
                      </a:r>
                      <a:r>
                        <a:rPr lang="ru-RU" sz="1500" dirty="0" smtClean="0"/>
                        <a:t>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 </a:t>
                      </a:r>
                      <a:r>
                        <a:rPr lang="ru-RU" sz="1500" dirty="0" smtClean="0"/>
                        <a:t>565 000,0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16 607 000,0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16</a:t>
                      </a:r>
                      <a:r>
                        <a:rPr lang="ru-RU" sz="1500" baseline="0" dirty="0" smtClean="0"/>
                        <a:t> 127 000,0</a:t>
                      </a:r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11645" y="42930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т</a:t>
            </a:r>
            <a:r>
              <a:rPr lang="ru-RU" sz="1400" b="1" dirty="0" smtClean="0"/>
              <a:t>ыс. руб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78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28384" y="5445224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1"/>
          </p:nvPr>
        </p:nvSpPr>
        <p:spPr>
          <a:xfrm>
            <a:off x="107504" y="980728"/>
            <a:ext cx="8640960" cy="5616624"/>
          </a:xfrm>
        </p:spPr>
        <p:txBody>
          <a:bodyPr>
            <a:normAutofit fontScale="85000" lnSpcReduction="10000"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2000" dirty="0" smtClean="0"/>
              <a:t>Развитие </a:t>
            </a:r>
            <a:r>
              <a:rPr lang="ru-RU" sz="2000" dirty="0"/>
              <a:t>малого и среднего предпринимательства</a:t>
            </a:r>
            <a:r>
              <a:rPr lang="ru-RU" sz="2000" dirty="0" smtClean="0"/>
              <a:t>.</a:t>
            </a:r>
          </a:p>
          <a:p>
            <a:pPr marL="0" lvl="0" indent="0" algn="just">
              <a:buNone/>
            </a:pPr>
            <a:endParaRPr lang="ru-RU" sz="2000" dirty="0"/>
          </a:p>
          <a:p>
            <a:pPr lvl="0" algn="just">
              <a:buFont typeface="Wingdings" pitchFamily="2" charset="2"/>
              <a:buChar char="Ø"/>
            </a:pPr>
            <a:r>
              <a:rPr lang="ru-RU" sz="2000" dirty="0"/>
              <a:t>Развитие инженерной инфраструктуры промышленной площадки «</a:t>
            </a:r>
            <a:r>
              <a:rPr lang="ru-RU" sz="2000" dirty="0" err="1"/>
              <a:t>Лямино</a:t>
            </a:r>
            <a:r>
              <a:rPr lang="ru-RU" sz="2000" dirty="0"/>
              <a:t>» </a:t>
            </a:r>
            <a:r>
              <a:rPr lang="en-US" sz="2000" dirty="0" smtClean="0"/>
              <a:t>:</a:t>
            </a:r>
          </a:p>
          <a:p>
            <a:pPr algn="just"/>
            <a:r>
              <a:rPr lang="ru-RU" sz="2000" i="1" dirty="0" smtClean="0"/>
              <a:t>строительство </a:t>
            </a:r>
            <a:r>
              <a:rPr lang="ru-RU" sz="2000" i="1" dirty="0"/>
              <a:t>автомобильной </a:t>
            </a:r>
            <a:r>
              <a:rPr lang="ru-RU" sz="2000" i="1" dirty="0" smtClean="0"/>
              <a:t>дороги </a:t>
            </a:r>
            <a:r>
              <a:rPr lang="ru-RU" sz="2000" i="1" dirty="0"/>
              <a:t>по ул. Коммунистической </a:t>
            </a:r>
            <a:r>
              <a:rPr lang="ru-RU" sz="2000" i="1" dirty="0" smtClean="0"/>
              <a:t>г</a:t>
            </a:r>
            <a:r>
              <a:rPr lang="ru-RU" sz="2000" i="1" dirty="0"/>
              <a:t>. </a:t>
            </a:r>
            <a:r>
              <a:rPr lang="ru-RU" sz="2000" i="1" dirty="0" err="1"/>
              <a:t>Чусового</a:t>
            </a:r>
            <a:r>
              <a:rPr lang="ru-RU" sz="2000" i="1" dirty="0"/>
              <a:t> Пермского края (по ул. Мира до здания бизнес-инкубатора</a:t>
            </a:r>
            <a:r>
              <a:rPr lang="ru-RU" sz="2000" i="1" dirty="0" smtClean="0"/>
              <a:t>);</a:t>
            </a:r>
            <a:endParaRPr lang="en-US" sz="2000" i="1" dirty="0" smtClean="0"/>
          </a:p>
          <a:p>
            <a:pPr algn="just"/>
            <a:r>
              <a:rPr lang="ru-RU" sz="2000" i="1" dirty="0" smtClean="0"/>
              <a:t>строительство </a:t>
            </a:r>
            <a:r>
              <a:rPr lang="ru-RU" sz="2000" i="1" dirty="0"/>
              <a:t>канализационных очистных сооружений, включая КНС, наружные сети водопровода и канализации п. </a:t>
            </a:r>
            <a:r>
              <a:rPr lang="ru-RU" sz="2000" i="1" dirty="0" err="1"/>
              <a:t>Лямино</a:t>
            </a:r>
            <a:r>
              <a:rPr lang="ru-RU" sz="2000" i="1" dirty="0"/>
              <a:t> города </a:t>
            </a:r>
            <a:r>
              <a:rPr lang="ru-RU" sz="2000" i="1" dirty="0" err="1"/>
              <a:t>Чусового</a:t>
            </a:r>
            <a:r>
              <a:rPr lang="ru-RU" sz="2000" i="1" dirty="0"/>
              <a:t>;</a:t>
            </a:r>
          </a:p>
          <a:p>
            <a:pPr algn="just"/>
            <a:r>
              <a:rPr lang="ru-RU" sz="2000" i="1" dirty="0" smtClean="0"/>
              <a:t>капитальный ремонт </a:t>
            </a:r>
            <a:r>
              <a:rPr lang="ru-RU" sz="2000" i="1" dirty="0"/>
              <a:t>автодороги Чусовой - Калино - Верхнечусовские Городки</a:t>
            </a:r>
            <a:r>
              <a:rPr lang="ru-RU" sz="2000" i="1" dirty="0" smtClean="0"/>
              <a:t>.</a:t>
            </a:r>
          </a:p>
          <a:p>
            <a:pPr algn="just"/>
            <a:r>
              <a:rPr lang="ru-RU" sz="2000" i="1" dirty="0"/>
              <a:t>капитальный ремонт автодорожного моста через реку Чусовую Чусовского городского поселения;</a:t>
            </a:r>
          </a:p>
          <a:p>
            <a:pPr algn="just"/>
            <a:endParaRPr lang="ru-RU" sz="2000" i="1" dirty="0"/>
          </a:p>
          <a:p>
            <a:pPr lvl="0" algn="just">
              <a:buFont typeface="Wingdings" pitchFamily="2" charset="2"/>
              <a:buChar char="Ø"/>
            </a:pPr>
            <a:r>
              <a:rPr lang="ru-RU" sz="2000" dirty="0" smtClean="0"/>
              <a:t> </a:t>
            </a:r>
            <a:r>
              <a:rPr lang="ru-RU" sz="2000" dirty="0" smtClean="0"/>
              <a:t>Диверсификация </a:t>
            </a:r>
            <a:r>
              <a:rPr lang="ru-RU" sz="2000" dirty="0"/>
              <a:t>экономики г</a:t>
            </a:r>
            <a:r>
              <a:rPr lang="ru-RU" sz="2000" dirty="0" smtClean="0"/>
              <a:t>. </a:t>
            </a:r>
            <a:r>
              <a:rPr lang="ru-RU" sz="2000" dirty="0" err="1" smtClean="0"/>
              <a:t>Чусового</a:t>
            </a:r>
            <a:r>
              <a:rPr lang="ru-RU" sz="2000" dirty="0" smtClean="0"/>
              <a:t>.</a:t>
            </a:r>
          </a:p>
          <a:p>
            <a:pPr lvl="0" algn="just">
              <a:buFont typeface="Wingdings" pitchFamily="2" charset="2"/>
              <a:buChar char="Ø"/>
            </a:pPr>
            <a:endParaRPr lang="ru-RU" sz="2000" dirty="0"/>
          </a:p>
          <a:p>
            <a:pPr lvl="0" algn="just">
              <a:buFont typeface="Wingdings" pitchFamily="2" charset="2"/>
              <a:buChar char="Ø"/>
            </a:pPr>
            <a:r>
              <a:rPr lang="ru-RU" sz="2000" dirty="0"/>
              <a:t>Реформирование жилищно-коммунального хозяйства</a:t>
            </a:r>
            <a:r>
              <a:rPr lang="ru-RU" sz="2000" dirty="0" smtClean="0"/>
              <a:t>.</a:t>
            </a:r>
          </a:p>
          <a:p>
            <a:pPr lvl="0" algn="just">
              <a:buFont typeface="Wingdings" pitchFamily="2" charset="2"/>
              <a:buChar char="Ø"/>
            </a:pPr>
            <a:endParaRPr lang="ru-RU" sz="2000" dirty="0"/>
          </a:p>
          <a:p>
            <a:pPr lvl="0">
              <a:buFont typeface="Wingdings" pitchFamily="2" charset="2"/>
              <a:buChar char="Ø"/>
            </a:pPr>
            <a:r>
              <a:rPr lang="ru-RU" sz="2000" dirty="0"/>
              <a:t>Содействие занятости населения и снижение </a:t>
            </a:r>
            <a:r>
              <a:rPr lang="ru-RU" sz="2000" dirty="0" smtClean="0"/>
              <a:t>напряженности </a:t>
            </a:r>
            <a:r>
              <a:rPr lang="ru-RU" sz="2000" dirty="0"/>
              <a:t>на рынке </a:t>
            </a:r>
            <a:r>
              <a:rPr lang="ru-RU" sz="2000" dirty="0" smtClean="0"/>
              <a:t>труда.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115616" y="36135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Основные мероприятия </a:t>
            </a:r>
            <a:r>
              <a:rPr lang="ru-RU" sz="2400" b="1" dirty="0"/>
              <a:t>П</a:t>
            </a:r>
            <a:r>
              <a:rPr lang="ru-RU" sz="2400" b="1" dirty="0" smtClean="0"/>
              <a:t>одпрограммы</a:t>
            </a:r>
            <a:endParaRPr lang="ru-RU" sz="2400" b="1" dirty="0"/>
          </a:p>
        </p:txBody>
      </p:sp>
      <p:pic>
        <p:nvPicPr>
          <p:cNvPr id="13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31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172400" y="5549668"/>
            <a:ext cx="57606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25782191"/>
              </p:ext>
            </p:extLst>
          </p:nvPr>
        </p:nvGraphicFramePr>
        <p:xfrm>
          <a:off x="107504" y="1484784"/>
          <a:ext cx="8568951" cy="482453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490402"/>
                <a:gridCol w="5169935"/>
                <a:gridCol w="714889"/>
                <a:gridCol w="784643"/>
                <a:gridCol w="704541"/>
                <a:gridCol w="704541"/>
              </a:tblGrid>
              <a:tr h="101791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Ед. </a:t>
                      </a:r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изм.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2016</a:t>
                      </a:r>
                      <a:endParaRPr lang="ru-RU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5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Уровень </a:t>
                      </a:r>
                      <a:r>
                        <a:rPr lang="ru-RU" sz="1200" dirty="0" smtClean="0">
                          <a:effectLst/>
                        </a:rPr>
                        <a:t>зарегистрированной </a:t>
                      </a:r>
                      <a:r>
                        <a:rPr lang="ru-RU" sz="1200" dirty="0">
                          <a:effectLst/>
                        </a:rPr>
                        <a:t>безработицы </a:t>
                      </a:r>
                      <a:r>
                        <a:rPr lang="ru-RU" sz="1200" dirty="0" smtClean="0">
                          <a:effectLst/>
                        </a:rPr>
                        <a:t>в </a:t>
                      </a:r>
                      <a:r>
                        <a:rPr lang="ru-RU" sz="1200" dirty="0">
                          <a:effectLst/>
                        </a:rPr>
                        <a:t>муниципальном образовании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1,2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5240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Среднемесячная заработная плата работников крупных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и средних предприятий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руб.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26227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28168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30816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509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Доля продукции  </a:t>
                      </a:r>
                      <a:r>
                        <a:rPr lang="ru-RU" sz="1200" dirty="0" smtClean="0">
                          <a:effectLst/>
                        </a:rPr>
                        <a:t>градообразующего </a:t>
                      </a:r>
                      <a:r>
                        <a:rPr lang="ru-RU" sz="1200" dirty="0">
                          <a:effectLst/>
                        </a:rPr>
                        <a:t>предприятия </a:t>
                      </a:r>
                      <a:r>
                        <a:rPr lang="ru-RU" sz="1200" dirty="0" smtClean="0">
                          <a:effectLst/>
                        </a:rPr>
                        <a:t>в </a:t>
                      </a:r>
                      <a:r>
                        <a:rPr lang="ru-RU" sz="1200" dirty="0">
                          <a:effectLst/>
                        </a:rPr>
                        <a:t>общегородском объеме отгруженных товаров, выполненных работ и услуг собственного производства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68,00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66,00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66,00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509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Доля малых предприятий </a:t>
                      </a:r>
                      <a:r>
                        <a:rPr lang="ru-RU" sz="1200" dirty="0" smtClean="0">
                          <a:effectLst/>
                        </a:rPr>
                        <a:t>в </a:t>
                      </a:r>
                      <a:r>
                        <a:rPr lang="ru-RU" sz="1200" dirty="0">
                          <a:effectLst/>
                        </a:rPr>
                        <a:t>общегородском объеме отгруженных товаров собственного производства организаций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4,60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13,60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13,60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560840" cy="86409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Показатели Подпрограммы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00392" y="5589240"/>
            <a:ext cx="64807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842" y="332656"/>
            <a:ext cx="8324622" cy="1143000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Подпрограмма  «</a:t>
            </a:r>
            <a:r>
              <a:rPr lang="ru-RU" sz="2400" b="1" dirty="0">
                <a:solidFill>
                  <a:schemeClr val="tx1"/>
                </a:solidFill>
              </a:rPr>
              <a:t>Социально-экономическое развитие </a:t>
            </a:r>
            <a:r>
              <a:rPr lang="ru-RU" sz="2400" b="1" dirty="0" smtClean="0">
                <a:solidFill>
                  <a:schemeClr val="tx1"/>
                </a:solidFill>
              </a:rPr>
              <a:t>Коми-Пермяцкого округа»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/>
          </a:bodyPr>
          <a:lstStyle/>
          <a:p>
            <a:endParaRPr lang="ru-RU" sz="1800" dirty="0" smtClean="0"/>
          </a:p>
          <a:p>
            <a:pPr marL="0" indent="0">
              <a:buNone/>
            </a:pPr>
            <a:r>
              <a:rPr lang="ru-RU" sz="2000" b="1" u="sng" dirty="0" smtClean="0"/>
              <a:t>Цель Подпрограммы:</a:t>
            </a:r>
            <a:endParaRPr lang="ru-RU" sz="2000" b="1" u="sng" dirty="0"/>
          </a:p>
          <a:p>
            <a:pPr marL="0" indent="0">
              <a:buNone/>
            </a:pPr>
            <a:r>
              <a:rPr lang="ru-RU" sz="1800" dirty="0"/>
              <a:t>Повышение уровня социально-экономического развития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Коми-Пермяцкого округа.</a:t>
            </a:r>
          </a:p>
          <a:p>
            <a:endParaRPr lang="ru-RU" sz="1800" dirty="0" smtClean="0"/>
          </a:p>
          <a:p>
            <a:pPr marL="0" lvl="0" indent="0">
              <a:buNone/>
            </a:pPr>
            <a:r>
              <a:rPr lang="ru-RU" sz="2000" b="1" u="sng" dirty="0"/>
              <a:t>Основные </a:t>
            </a:r>
            <a:r>
              <a:rPr lang="ru-RU" sz="2000" b="1" u="sng" dirty="0" smtClean="0"/>
              <a:t>мероприятия:</a:t>
            </a:r>
          </a:p>
          <a:p>
            <a:pPr marL="0" lvl="0" indent="0">
              <a:buNone/>
            </a:pPr>
            <a:endParaRPr lang="ru-RU" sz="2000" b="1" u="sng" dirty="0"/>
          </a:p>
          <a:p>
            <a:pPr algn="just">
              <a:buFont typeface="Wingdings" pitchFamily="2" charset="2"/>
              <a:buChar char="Ø"/>
            </a:pPr>
            <a:r>
              <a:rPr lang="ru-RU" sz="1800" dirty="0"/>
              <a:t>Разработка и реализация мероприятий по повышению инвестиционной привлекательности Коми-Пермяцкого округа Пермского </a:t>
            </a:r>
            <a:r>
              <a:rPr lang="ru-RU" sz="1800" dirty="0" smtClean="0"/>
              <a:t>края</a:t>
            </a:r>
          </a:p>
          <a:p>
            <a:pPr algn="just">
              <a:buFont typeface="Wingdings" pitchFamily="2" charset="2"/>
              <a:buChar char="Ø"/>
            </a:pPr>
            <a:endParaRPr lang="ru-RU" sz="1800" dirty="0"/>
          </a:p>
          <a:p>
            <a:pPr algn="just">
              <a:buFont typeface="Wingdings" pitchFamily="2" charset="2"/>
              <a:buChar char="Ø"/>
            </a:pPr>
            <a:r>
              <a:rPr lang="ru-RU" sz="1800" dirty="0"/>
              <a:t>Строительство ведомственного 27-квартирного жилого дома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для </a:t>
            </a:r>
            <a:r>
              <a:rPr lang="ru-RU" sz="1800" dirty="0"/>
              <a:t>работников краевых учреждений социальной сферы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 </a:t>
            </a:r>
            <a:r>
              <a:rPr lang="ru-RU" sz="1800" dirty="0"/>
              <a:t>г. Кудымкаре</a:t>
            </a:r>
          </a:p>
          <a:p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72400" y="6316520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25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8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548" y="332656"/>
            <a:ext cx="8147248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Ресурсное обеспечение Подпрограммы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26376685"/>
              </p:ext>
            </p:extLst>
          </p:nvPr>
        </p:nvGraphicFramePr>
        <p:xfrm>
          <a:off x="107504" y="1484784"/>
          <a:ext cx="8568952" cy="360040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2671773"/>
                <a:gridCol w="1521060"/>
                <a:gridCol w="1493609"/>
                <a:gridCol w="1344248"/>
                <a:gridCol w="1538262"/>
              </a:tblGrid>
              <a:tr h="769843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финансирования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948718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Бюджет Пермского края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57 550,0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14</a:t>
                      </a:r>
                      <a:r>
                        <a:rPr lang="ru-RU" sz="1500" baseline="0" dirty="0" smtClean="0"/>
                        <a:t> 858,4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42</a:t>
                      </a:r>
                      <a:r>
                        <a:rPr lang="ru-RU" sz="1500" baseline="0" dirty="0" smtClean="0"/>
                        <a:t> 591,6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100,0</a:t>
                      </a:r>
                      <a:endParaRPr lang="ru-RU" sz="1500" dirty="0"/>
                    </a:p>
                  </a:txBody>
                  <a:tcPr/>
                </a:tc>
              </a:tr>
              <a:tr h="933121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Внебюджетные источники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169</a:t>
                      </a:r>
                      <a:r>
                        <a:rPr lang="ru-RU" sz="1500" baseline="0" dirty="0" smtClean="0"/>
                        <a:t> 500,0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44 500,0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120 000,0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50 000,0</a:t>
                      </a:r>
                      <a:endParaRPr lang="ru-RU" sz="1500" dirty="0"/>
                    </a:p>
                  </a:txBody>
                  <a:tcPr/>
                </a:tc>
              </a:tr>
              <a:tr h="948718">
                <a:tc>
                  <a:txBody>
                    <a:bodyPr/>
                    <a:lstStyle/>
                    <a:p>
                      <a:r>
                        <a:rPr lang="ru-RU" sz="1500" b="1" dirty="0" smtClean="0"/>
                        <a:t>Итого по Подпрограмме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227 050,0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59 358,4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162 591,6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5 100,0</a:t>
                      </a:r>
                      <a:endParaRPr lang="ru-RU" sz="15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2868" y="102137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т</a:t>
            </a:r>
            <a:r>
              <a:rPr lang="ru-RU" sz="1400" b="1" dirty="0" smtClean="0"/>
              <a:t>ыс. руб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28384" y="5373216"/>
            <a:ext cx="72008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85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504056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Показатели Подпрограммы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31641671"/>
              </p:ext>
            </p:extLst>
          </p:nvPr>
        </p:nvGraphicFramePr>
        <p:xfrm>
          <a:off x="251520" y="1268760"/>
          <a:ext cx="8496944" cy="5544616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504056"/>
                <a:gridCol w="5103617"/>
                <a:gridCol w="747690"/>
                <a:gridCol w="747690"/>
                <a:gridCol w="654228"/>
                <a:gridCol w="739663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Ед. 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изм.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Темп сокращения численности населения </a:t>
                      </a:r>
                      <a:r>
                        <a:rPr lang="ru-RU" sz="1400" dirty="0" smtClean="0">
                          <a:effectLst/>
                        </a:rPr>
                        <a:t/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Коми-Пермяцкого </a:t>
                      </a:r>
                      <a:r>
                        <a:rPr lang="ru-RU" sz="1400" dirty="0">
                          <a:effectLst/>
                        </a:rPr>
                        <a:t>округа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тыс. чел.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1,2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1,1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0,9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Миграционный прирост (убыль) населения </a:t>
                      </a:r>
                      <a:r>
                        <a:rPr lang="ru-RU" sz="1400" dirty="0" smtClean="0">
                          <a:effectLst/>
                        </a:rPr>
                        <a:t/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в </a:t>
                      </a:r>
                      <a:r>
                        <a:rPr lang="ru-RU" sz="1400" dirty="0">
                          <a:effectLst/>
                        </a:rPr>
                        <a:t>Коми-Пермяцком округе.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-1150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-1050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-1000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Объем отгруженных товаров собственного производства, выполненных работ и услуг в Коми-Пермяцком округе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млн. руб.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1915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2030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средней заработной платы, начисленной </a:t>
                      </a:r>
                      <a:r>
                        <a:rPr lang="ru-RU" sz="1400" dirty="0" smtClean="0">
                          <a:effectLst/>
                        </a:rPr>
                        <a:t/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на </a:t>
                      </a:r>
                      <a:r>
                        <a:rPr lang="ru-RU" sz="1400" dirty="0">
                          <a:effectLst/>
                        </a:rPr>
                        <a:t>одного работающего </a:t>
                      </a:r>
                      <a:r>
                        <a:rPr lang="ru-RU" sz="1400" dirty="0" smtClean="0">
                          <a:effectLst/>
                        </a:rPr>
                        <a:t>в </a:t>
                      </a:r>
                      <a:r>
                        <a:rPr lang="ru-RU" sz="1400" dirty="0">
                          <a:effectLst/>
                        </a:rPr>
                        <a:t>Коми-Пермяцком округе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руб.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19443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21582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21000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</a:rPr>
                        <a:t>5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Уровень регистрируемой безработицы на территории Коми-Пермяцкого округа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%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4,5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4,2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3,8</a:t>
                      </a:r>
                      <a:endParaRPr lang="ru-RU" sz="1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Инвестиции в социально-экономическое развитие </a:t>
                      </a:r>
                      <a:r>
                        <a:rPr lang="ru-RU" sz="1400" dirty="0" smtClean="0">
                          <a:effectLst/>
                        </a:rPr>
                        <a:t/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 Коми-Пермяцкого округа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млрд. руб.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244408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9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12360" y="5445224"/>
            <a:ext cx="93610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Подпрограмма «Этнокультурное </a:t>
            </a:r>
            <a:r>
              <a:rPr lang="ru-RU" sz="2000" b="1" dirty="0">
                <a:solidFill>
                  <a:schemeClr val="tx1"/>
                </a:solidFill>
              </a:rPr>
              <a:t>развитие </a:t>
            </a:r>
            <a:r>
              <a:rPr lang="ru-RU" sz="2000" b="1" dirty="0" smtClean="0">
                <a:solidFill>
                  <a:schemeClr val="tx1"/>
                </a:solidFill>
              </a:rPr>
              <a:t>                  Коми-Пермяцкого округа»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32358" y="1412776"/>
            <a:ext cx="8316105" cy="4873752"/>
          </a:xfrm>
        </p:spPr>
        <p:txBody>
          <a:bodyPr>
            <a:normAutofit fontScale="70000" lnSpcReduction="20000"/>
          </a:bodyPr>
          <a:lstStyle/>
          <a:p>
            <a:endParaRPr lang="ru-RU" sz="1800" b="1" dirty="0" smtClean="0"/>
          </a:p>
          <a:p>
            <a:pPr marL="0" indent="0">
              <a:buNone/>
            </a:pPr>
            <a:r>
              <a:rPr lang="ru-RU" sz="2000" b="1" u="sng" dirty="0" smtClean="0"/>
              <a:t>Цель Подпрограммы:</a:t>
            </a:r>
          </a:p>
          <a:p>
            <a:pPr marL="0" indent="0">
              <a:buNone/>
            </a:pPr>
            <a:endParaRPr lang="ru-RU" sz="2000" b="1" u="sng" dirty="0" smtClean="0"/>
          </a:p>
          <a:p>
            <a:pPr marL="0" indent="0" algn="just">
              <a:buNone/>
            </a:pPr>
            <a:r>
              <a:rPr lang="ru-RU" sz="2300" dirty="0" smtClean="0"/>
              <a:t>Создание </a:t>
            </a:r>
            <a:r>
              <a:rPr lang="ru-RU" sz="2300" dirty="0"/>
              <a:t>условий для сохранения и развития национальной культуры и коми-пермяцкого языка, как главной составляющей этнической </a:t>
            </a:r>
            <a:r>
              <a:rPr lang="ru-RU" sz="2300" dirty="0" smtClean="0"/>
              <a:t>самобытности коми-пермяцкого народа.</a:t>
            </a:r>
          </a:p>
          <a:p>
            <a:pPr marL="0" indent="0">
              <a:buNone/>
            </a:pPr>
            <a:endParaRPr lang="ru-RU" sz="2300" dirty="0" smtClean="0"/>
          </a:p>
          <a:p>
            <a:pPr marL="0" indent="0">
              <a:buNone/>
            </a:pPr>
            <a:r>
              <a:rPr lang="ru-RU" sz="2000" b="1" u="sng" dirty="0" smtClean="0"/>
              <a:t>Основные мероприятия:</a:t>
            </a:r>
          </a:p>
          <a:p>
            <a:pPr marL="0" indent="0">
              <a:buNone/>
            </a:pPr>
            <a:endParaRPr lang="ru-RU" sz="2000" b="1" u="sng" dirty="0"/>
          </a:p>
          <a:p>
            <a:pPr algn="just">
              <a:buFont typeface="Wingdings" pitchFamily="2" charset="2"/>
              <a:buChar char="Ø"/>
            </a:pPr>
            <a:r>
              <a:rPr lang="ru-RU" sz="2300" dirty="0"/>
              <a:t>Мероприятия этнокультурной направленности для детей </a:t>
            </a:r>
            <a:r>
              <a:rPr lang="ru-RU" sz="2300" dirty="0" smtClean="0"/>
              <a:t>и юношества.</a:t>
            </a:r>
          </a:p>
          <a:p>
            <a:pPr algn="just">
              <a:buFont typeface="Wingdings" pitchFamily="2" charset="2"/>
              <a:buChar char="Ø"/>
            </a:pPr>
            <a:endParaRPr lang="ru-RU" sz="23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300" dirty="0" smtClean="0"/>
              <a:t>Мероприятия по </a:t>
            </a:r>
            <a:r>
              <a:rPr lang="ru-RU" sz="2300" dirty="0"/>
              <a:t>сохранению и развитию коми-пермяцкого </a:t>
            </a:r>
            <a:r>
              <a:rPr lang="ru-RU" sz="2300" dirty="0" smtClean="0"/>
              <a:t>языка.</a:t>
            </a:r>
          </a:p>
          <a:p>
            <a:pPr algn="just">
              <a:buFont typeface="Wingdings" pitchFamily="2" charset="2"/>
              <a:buChar char="Ø"/>
            </a:pPr>
            <a:endParaRPr lang="ru-RU" sz="2300" dirty="0"/>
          </a:p>
          <a:p>
            <a:pPr algn="just">
              <a:buFont typeface="Wingdings" pitchFamily="2" charset="2"/>
              <a:buChar char="Ø"/>
            </a:pPr>
            <a:r>
              <a:rPr lang="ru-RU" sz="2300" dirty="0"/>
              <a:t>Мероприятия по развитию </a:t>
            </a:r>
            <a:r>
              <a:rPr lang="ru-RU" sz="2300" dirty="0" smtClean="0"/>
              <a:t>и </a:t>
            </a:r>
            <a:r>
              <a:rPr lang="ru-RU" sz="2300" dirty="0"/>
              <a:t>сохранению коми-пермяцкой </a:t>
            </a:r>
            <a:r>
              <a:rPr lang="ru-RU" sz="2300" dirty="0" smtClean="0"/>
              <a:t>культуры.</a:t>
            </a:r>
          </a:p>
          <a:p>
            <a:pPr algn="just">
              <a:buFont typeface="Wingdings" pitchFamily="2" charset="2"/>
              <a:buChar char="Ø"/>
            </a:pPr>
            <a:endParaRPr lang="ru-RU" sz="2300" dirty="0"/>
          </a:p>
          <a:p>
            <a:pPr algn="just">
              <a:buFont typeface="Wingdings" pitchFamily="2" charset="2"/>
              <a:buChar char="Ø"/>
            </a:pPr>
            <a:r>
              <a:rPr lang="ru-RU" sz="2300" dirty="0"/>
              <a:t>Мероприятия этнокультурной направленности межрегионального </a:t>
            </a:r>
            <a:r>
              <a:rPr lang="ru-RU" sz="2300" dirty="0" smtClean="0"/>
              <a:t>уровня.</a:t>
            </a:r>
          </a:p>
          <a:p>
            <a:pPr algn="just">
              <a:buFont typeface="Wingdings" pitchFamily="2" charset="2"/>
              <a:buChar char="Ø"/>
            </a:pPr>
            <a:endParaRPr lang="ru-RU" sz="2300" dirty="0"/>
          </a:p>
          <a:p>
            <a:pPr algn="just">
              <a:buFont typeface="Wingdings" pitchFamily="2" charset="2"/>
              <a:buChar char="Ø"/>
            </a:pPr>
            <a:r>
              <a:rPr lang="ru-RU" sz="2300" dirty="0"/>
              <a:t>Мероприятия </a:t>
            </a:r>
            <a:r>
              <a:rPr lang="ru-RU" sz="2300" dirty="0" smtClean="0"/>
              <a:t>по </a:t>
            </a:r>
            <a:r>
              <a:rPr lang="ru-RU" sz="2300" dirty="0"/>
              <a:t>информационной </a:t>
            </a:r>
            <a:r>
              <a:rPr lang="ru-RU" sz="2300" dirty="0" smtClean="0"/>
              <a:t>узнаваемости Коми-Пермяцкого округа.</a:t>
            </a:r>
            <a:endParaRPr lang="ru-RU" sz="2300" dirty="0"/>
          </a:p>
          <a:p>
            <a:pPr algn="just">
              <a:buFont typeface="Wingdings" pitchFamily="2" charset="2"/>
              <a:buChar char="Ø"/>
            </a:pPr>
            <a:endParaRPr lang="ru-RU" sz="2300" dirty="0" smtClean="0"/>
          </a:p>
          <a:p>
            <a:pPr algn="just"/>
            <a:endParaRPr lang="ru-RU" sz="2300" dirty="0"/>
          </a:p>
          <a:p>
            <a:pPr algn="just"/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00392" y="6326794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28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94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00392" y="5373216"/>
            <a:ext cx="64807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484430"/>
            <a:ext cx="8147248" cy="50891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Ресурсное обеспечение Подпрограммы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48492877"/>
              </p:ext>
            </p:extLst>
          </p:nvPr>
        </p:nvGraphicFramePr>
        <p:xfrm>
          <a:off x="441439" y="1916832"/>
          <a:ext cx="8147248" cy="367240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2906425"/>
                <a:gridCol w="1136367"/>
                <a:gridCol w="1440160"/>
                <a:gridCol w="1296144"/>
                <a:gridCol w="1368152"/>
              </a:tblGrid>
              <a:tr h="85529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финансирования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2014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5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900907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Бюджет Пермского края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61 764,9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20 581,7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24 587,9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16 595,3</a:t>
                      </a:r>
                      <a:endParaRPr lang="ru-RU" sz="1500" dirty="0"/>
                    </a:p>
                  </a:txBody>
                  <a:tcPr/>
                </a:tc>
              </a:tr>
              <a:tr h="1101637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Местный бюджет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2 000,0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-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2 000,0</a:t>
                      </a:r>
                    </a:p>
                    <a:p>
                      <a:pPr algn="ctr"/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-</a:t>
                      </a:r>
                      <a:endParaRPr lang="ru-RU" sz="1500" dirty="0"/>
                    </a:p>
                  </a:txBody>
                  <a:tcPr/>
                </a:tc>
              </a:tr>
              <a:tr h="814574">
                <a:tc>
                  <a:txBody>
                    <a:bodyPr/>
                    <a:lstStyle/>
                    <a:p>
                      <a:r>
                        <a:rPr lang="ru-RU" sz="1500" b="1" dirty="0" smtClean="0"/>
                        <a:t>Итого</a:t>
                      </a:r>
                      <a:r>
                        <a:rPr lang="ru-RU" sz="1500" b="1" baseline="0" dirty="0" smtClean="0"/>
                        <a:t> по Подпрограмме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63 764,9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20 581,7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26 587,9</a:t>
                      </a:r>
                      <a:endParaRPr lang="ru-RU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16 595,3</a:t>
                      </a:r>
                      <a:endParaRPr lang="ru-RU" sz="15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>
          <a:xfrm>
            <a:off x="8172400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29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93902" y="137212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/>
              <a:t>т</a:t>
            </a:r>
            <a:r>
              <a:rPr lang="ru-RU" sz="1400" b="1" dirty="0" smtClean="0"/>
              <a:t>ыс. руб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91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67600" cy="50891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Показатели Подпрограммы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02464250"/>
              </p:ext>
            </p:extLst>
          </p:nvPr>
        </p:nvGraphicFramePr>
        <p:xfrm>
          <a:off x="179512" y="1196752"/>
          <a:ext cx="8568952" cy="525658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{F5AB1C69-6EDB-4FF4-983F-18BD219EF322}</a:tableStyleId>
              </a:tblPr>
              <a:tblGrid>
                <a:gridCol w="482513"/>
                <a:gridCol w="5347032"/>
                <a:gridCol w="562846"/>
                <a:gridCol w="656653"/>
                <a:gridCol w="656653"/>
                <a:gridCol w="863255"/>
              </a:tblGrid>
              <a:tr h="5874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№ п/п</a:t>
                      </a: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Наименование показателя</a:t>
                      </a: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Ед. </a:t>
                      </a:r>
                      <a:r>
                        <a:rPr lang="ru-RU" sz="1300" dirty="0" smtClean="0">
                          <a:effectLst/>
                        </a:rPr>
                        <a:t>изм.</a:t>
                      </a: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2014</a:t>
                      </a: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2015</a:t>
                      </a: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2016</a:t>
                      </a:r>
                      <a:endParaRPr lang="ru-RU" sz="13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98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Доля детей  </a:t>
                      </a:r>
                      <a:r>
                        <a:rPr lang="ru-RU" sz="1400" dirty="0" smtClean="0">
                          <a:effectLst/>
                        </a:rPr>
                        <a:t>в </a:t>
                      </a:r>
                      <a:r>
                        <a:rPr lang="ru-RU" sz="1400" dirty="0">
                          <a:effectLst/>
                        </a:rPr>
                        <a:t>образовательных организациях, </a:t>
                      </a:r>
                      <a:r>
                        <a:rPr lang="ru-RU" sz="1400" dirty="0" smtClean="0">
                          <a:effectLst/>
                        </a:rPr>
                        <a:t>изучающих </a:t>
                      </a:r>
                      <a:r>
                        <a:rPr lang="ru-RU" sz="1400" dirty="0">
                          <a:effectLst/>
                        </a:rPr>
                        <a:t>коми-пермяцкий язык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%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18,30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18,30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18,50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8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Доля учащихся и студентов, </a:t>
                      </a:r>
                      <a:r>
                        <a:rPr lang="ru-RU" sz="1400" dirty="0" smtClean="0">
                          <a:effectLst/>
                        </a:rPr>
                        <a:t>охваченных  интеллектуальными </a:t>
                      </a:r>
                      <a:r>
                        <a:rPr lang="ru-RU" sz="1400" dirty="0">
                          <a:effectLst/>
                        </a:rPr>
                        <a:t>конкурсами </a:t>
                      </a:r>
                      <a:r>
                        <a:rPr lang="ru-RU" sz="1400" dirty="0" smtClean="0">
                          <a:effectLst/>
                        </a:rPr>
                        <a:t>этнокультурной направленности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%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0,80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1,00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1,20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844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изданных печатных и электронных </a:t>
                      </a:r>
                      <a:r>
                        <a:rPr lang="ru-RU" sz="1400" dirty="0" smtClean="0">
                          <a:effectLst/>
                        </a:rPr>
                        <a:t>продуктов</a:t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на коми-пермяцком языке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ед.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40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Доля реализованных проектов межмуниципального </a:t>
                      </a:r>
                      <a:r>
                        <a:rPr lang="ru-RU" sz="1400" dirty="0" smtClean="0">
                          <a:effectLst/>
                        </a:rPr>
                        <a:t/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и </a:t>
                      </a:r>
                      <a:r>
                        <a:rPr lang="ru-RU" sz="1400" dirty="0">
                          <a:effectLst/>
                        </a:rPr>
                        <a:t>межрегионального уровня в области родных языков, этнокультурного образования, средств массовой информации </a:t>
                      </a:r>
                      <a:r>
                        <a:rPr lang="ru-RU" sz="1400" dirty="0" smtClean="0">
                          <a:effectLst/>
                        </a:rPr>
                        <a:t>и </a:t>
                      </a:r>
                      <a:r>
                        <a:rPr lang="ru-RU" sz="1400" dirty="0">
                          <a:effectLst/>
                        </a:rPr>
                        <a:t>культуры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%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13,0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13,0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15,00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59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созданных интеллектуальных, творческих продуктов </a:t>
                      </a:r>
                      <a:r>
                        <a:rPr lang="ru-RU" sz="1400" dirty="0" smtClean="0">
                          <a:effectLst/>
                        </a:rPr>
                        <a:t>на </a:t>
                      </a:r>
                      <a:r>
                        <a:rPr lang="ru-RU" sz="1400" dirty="0">
                          <a:effectLst/>
                        </a:rPr>
                        <a:t>коми-пермяцком языке </a:t>
                      </a:r>
                      <a:r>
                        <a:rPr lang="ru-RU" sz="1400" dirty="0" smtClean="0">
                          <a:effectLst/>
                        </a:rPr>
                        <a:t>и </a:t>
                      </a:r>
                      <a:r>
                        <a:rPr lang="ru-RU" sz="1400" dirty="0">
                          <a:effectLst/>
                        </a:rPr>
                        <a:t>о культуре </a:t>
                      </a:r>
                      <a:r>
                        <a:rPr lang="ru-RU" sz="1400" dirty="0" smtClean="0">
                          <a:effectLst/>
                        </a:rPr>
                        <a:t/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коми-пермяцкого </a:t>
                      </a:r>
                      <a:r>
                        <a:rPr lang="ru-RU" sz="1400" dirty="0">
                          <a:effectLst/>
                        </a:rPr>
                        <a:t>народа, поддержанных за счет краевых средств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ед.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7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</a:t>
                      </a:r>
                      <a:r>
                        <a:rPr lang="ru-RU" sz="1400" dirty="0" smtClean="0">
                          <a:effectLst/>
                        </a:rPr>
                        <a:t>публикаций о </a:t>
                      </a:r>
                      <a:r>
                        <a:rPr lang="ru-RU" sz="1400" dirty="0">
                          <a:effectLst/>
                        </a:rPr>
                        <a:t>Коми-Пермяцком округе </a:t>
                      </a:r>
                      <a:r>
                        <a:rPr lang="ru-RU" sz="1400" dirty="0" smtClean="0">
                          <a:effectLst/>
                        </a:rPr>
                        <a:t/>
                      </a:r>
                      <a:br>
                        <a:rPr lang="ru-RU" sz="1400" dirty="0" smtClean="0">
                          <a:effectLst/>
                        </a:rPr>
                      </a:br>
                      <a:r>
                        <a:rPr lang="ru-RU" sz="1400" dirty="0" smtClean="0">
                          <a:effectLst/>
                        </a:rPr>
                        <a:t>в </a:t>
                      </a:r>
                      <a:r>
                        <a:rPr lang="ru-RU" sz="1400" dirty="0">
                          <a:effectLst/>
                        </a:rPr>
                        <a:t>ведущих региональных и финно-угорских СМИ и сайтах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ед.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300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300</a:t>
                      </a:r>
                      <a:endParaRPr lang="ru-RU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310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>
          <a:xfrm>
            <a:off x="8244408" y="6336792"/>
            <a:ext cx="609600" cy="521208"/>
          </a:xfrm>
        </p:spPr>
        <p:txBody>
          <a:bodyPr/>
          <a:lstStyle/>
          <a:p>
            <a:pPr algn="r"/>
            <a:fld id="{7BFFB5DC-8A4A-4DE6-B344-9BBCBAA02186}" type="slidenum">
              <a:rPr lang="ru-RU" smtClean="0">
                <a:solidFill>
                  <a:schemeClr val="tx1"/>
                </a:solidFill>
              </a:rPr>
              <a:pPr algn="r"/>
              <a:t>30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7" descr="герб Перми и Пермского края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45271" cy="87484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81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1616</TotalTime>
  <Words>2174</Words>
  <Application>Microsoft Office PowerPoint</Application>
  <PresentationFormat>Экран (4:3)</PresentationFormat>
  <Paragraphs>768</Paragraphs>
  <Slides>30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Эркер</vt:lpstr>
      <vt:lpstr>Государственная  Программа Пермского края «Региональная политика  и развитие территорий» </vt:lpstr>
      <vt:lpstr>Цель Программы</vt:lpstr>
      <vt:lpstr>Основные задачи Программы</vt:lpstr>
      <vt:lpstr>Ожидаемые результаты реализации Программы</vt:lpstr>
      <vt:lpstr>Объемы финансирования Программы  на 2014-2016 гг.</vt:lpstr>
      <vt:lpstr>Государственная Программа Пермского края  «Региональная политика и развитие территорий»  включает 7 Подпрограмм</vt:lpstr>
      <vt:lpstr>Государственная Программа Пермского края  «Региональная политика и развитие территорий»  включает 7 Подпрограмм</vt:lpstr>
      <vt:lpstr>Подпрограмма  «Развитие и поддержка местного самоуправления»</vt:lpstr>
      <vt:lpstr>Презентация PowerPoint</vt:lpstr>
      <vt:lpstr>Показатели Подпрограммы  «Развитие и поддержка местного самоуправления»</vt:lpstr>
      <vt:lpstr>Подпрограмма  «Оказание государственной поддержки органам местного самоуправления при реализации приоритетных  региональных и инвестиционных проектов»</vt:lpstr>
      <vt:lpstr>Презентация PowerPoint</vt:lpstr>
      <vt:lpstr>Презентация PowerPoint</vt:lpstr>
      <vt:lpstr>Презентация PowerPoint</vt:lpstr>
      <vt:lpstr>Показатели Подпрограммы </vt:lpstr>
      <vt:lpstr>Подпрограмма «Переселение жителей  из труднодоступных и отдаленных населенных пунктов Пермского края»</vt:lpstr>
      <vt:lpstr>Ресурсное обеспечение Подпрограммы</vt:lpstr>
      <vt:lpstr>Показатели Подпрограммы</vt:lpstr>
      <vt:lpstr>Подпрограмма «Развитие территорий Кизеловского угольного бассейна  Пермского края»</vt:lpstr>
      <vt:lpstr>Ресурсное обеспечение Подпрограммы</vt:lpstr>
      <vt:lpstr>Показатели Подпрограммы</vt:lpstr>
      <vt:lpstr>Презентация PowerPoint</vt:lpstr>
      <vt:lpstr>Презентация PowerPoint</vt:lpstr>
      <vt:lpstr>Показатели Подпрограммы  </vt:lpstr>
      <vt:lpstr>Подпрограмма  «Социально-экономическое развитие Коми-Пермяцкого округа»</vt:lpstr>
      <vt:lpstr>Ресурсное обеспечение Подпрограммы</vt:lpstr>
      <vt:lpstr>Показатели Подпрограммы</vt:lpstr>
      <vt:lpstr>Подпрограмма «Этнокультурное развитие                   Коми-Пермяцкого округа»</vt:lpstr>
      <vt:lpstr>Ресурсное обеспечение Подпрограммы</vt:lpstr>
      <vt:lpstr>Показатели Подпрограммы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Программа Пермского края «Региональная политика и развитие территорий на 2013-2016 годы»</dc:title>
  <dc:creator>Губина Дарья Андреевна</dc:creator>
  <cp:lastModifiedBy>Полежаева Светлана Аркадьевна</cp:lastModifiedBy>
  <cp:revision>208</cp:revision>
  <cp:lastPrinted>2013-09-09T07:05:07Z</cp:lastPrinted>
  <dcterms:created xsi:type="dcterms:W3CDTF">2013-07-29T05:22:42Z</dcterms:created>
  <dcterms:modified xsi:type="dcterms:W3CDTF">2013-09-09T07:10:39Z</dcterms:modified>
</cp:coreProperties>
</file>