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81" r:id="rId1"/>
  </p:sldMasterIdLst>
  <p:notesMasterIdLst>
    <p:notesMasterId r:id="rId9"/>
  </p:notesMasterIdLst>
  <p:handoutMasterIdLst>
    <p:handoutMasterId r:id="rId10"/>
  </p:handoutMasterIdLst>
  <p:sldIdLst>
    <p:sldId id="258" r:id="rId2"/>
    <p:sldId id="373" r:id="rId3"/>
    <p:sldId id="374" r:id="rId4"/>
    <p:sldId id="380" r:id="rId5"/>
    <p:sldId id="381" r:id="rId6"/>
    <p:sldId id="375" r:id="rId7"/>
    <p:sldId id="376" r:id="rId8"/>
  </p:sldIdLst>
  <p:sldSz cx="9144000" cy="6858000" type="screen4x3"/>
  <p:notesSz cx="6797675" cy="98742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FFFFFF"/>
    <a:srgbClr val="F66B54"/>
    <a:srgbClr val="FF5D37"/>
    <a:srgbClr val="F12E0D"/>
    <a:srgbClr val="B2B2B2"/>
    <a:srgbClr val="ECAF9C"/>
    <a:srgbClr val="FF99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1146" autoAdjust="0"/>
    <p:restoredTop sz="97912" autoAdjust="0"/>
  </p:normalViewPr>
  <p:slideViewPr>
    <p:cSldViewPr>
      <p:cViewPr>
        <p:scale>
          <a:sx n="100" d="100"/>
          <a:sy n="100" d="100"/>
        </p:scale>
        <p:origin x="-384" y="-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8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895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37895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CBA9516F-F1F4-448C-A2A8-69E3D5F3FA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423027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1863" y="741363"/>
            <a:ext cx="4935537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0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691063"/>
            <a:ext cx="5438775" cy="444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30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895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0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37895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9F96680B-65F5-4334-9EC1-BE06DD06BC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053111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1434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4757C3-DDD9-4108-A0FF-22CD9943C466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1434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4757C3-DDD9-4108-A0FF-22CD9943C466}" type="slidenum">
              <a:rPr lang="ru-RU" smtClean="0"/>
              <a:pPr/>
              <a:t>2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1434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4757C3-DDD9-4108-A0FF-22CD9943C466}" type="slidenum">
              <a:rPr lang="ru-RU" smtClean="0"/>
              <a:pPr/>
              <a:t>3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1434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4757C3-DDD9-4108-A0FF-22CD9943C466}" type="slidenum">
              <a:rPr lang="ru-RU" smtClean="0"/>
              <a:pPr/>
              <a:t>4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1434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4757C3-DDD9-4108-A0FF-22CD9943C466}" type="slidenum">
              <a:rPr lang="ru-RU" smtClean="0"/>
              <a:pPr/>
              <a:t>5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1434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4757C3-DDD9-4108-A0FF-22CD9943C466}" type="slidenum">
              <a:rPr lang="ru-RU" smtClean="0"/>
              <a:pPr/>
              <a:t>6</a:t>
            </a:fld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1434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4757C3-DDD9-4108-A0FF-22CD9943C466}" type="slidenum">
              <a:rPr lang="ru-RU" smtClean="0"/>
              <a:pPr/>
              <a:t>7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3" y="4581525"/>
            <a:ext cx="8064500" cy="866775"/>
          </a:xfrm>
        </p:spPr>
        <p:txBody>
          <a:bodyPr anchor="b"/>
          <a:lstStyle>
            <a:lvl1pPr>
              <a:defRPr/>
            </a:lvl1pPr>
          </a:lstStyle>
          <a:p>
            <a:r>
              <a:rPr lang="ru-RU"/>
              <a:t>Заголовок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8313" y="5495925"/>
            <a:ext cx="8064500" cy="685800"/>
          </a:xfrm>
        </p:spPr>
        <p:txBody>
          <a:bodyPr anchor="b"/>
          <a:lstStyle>
            <a:lvl1pPr marL="0" indent="0">
              <a:buFont typeface="Wingdings" pitchFamily="2" charset="2"/>
              <a:buNone/>
              <a:defRPr sz="3400" b="1"/>
            </a:lvl1pPr>
          </a:lstStyle>
          <a:p>
            <a:r>
              <a:rPr lang="ru-RU"/>
              <a:t>Подзаголовок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401987-C671-498D-9C7E-E0FFC0DB20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2E6CB1-2078-48DE-873A-7D675C91A1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4CC2F5-F8B7-4B46-A8FE-3946D8FA34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95288" y="1557338"/>
            <a:ext cx="4064000" cy="48244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1688" y="1557338"/>
            <a:ext cx="4064000" cy="48244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7AAD7B-6541-42A1-90DA-DD6FE11274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5079D7-9BA3-4AD5-BDDC-651B39E877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8826E6-AADA-4006-984A-DE0E1E6A5B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1075A-E086-45FC-B9A9-C271E54C09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A4A4BA-5418-43C6-B84B-21AF58FA1B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C0C31F-F510-4CF6-9446-D0A0B2F8E1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AD5E3D-E1B2-43AE-BD4B-7333188596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05588" y="476250"/>
            <a:ext cx="2070100" cy="59055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95288" y="476250"/>
            <a:ext cx="6057900" cy="59055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0FB245-ED70-42A0-A462-0E65E93263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FB923E-E033-4CD5-BFEE-F2345291BF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blipFill dpi="0" rotWithShape="0">
          <a:blip r:embed="rId14">
            <a:lum/>
          </a:blip>
          <a:srcRect/>
          <a:stretch>
            <a:fillRect l="-65000" r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476250"/>
            <a:ext cx="8280400" cy="87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Заголовок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1557338"/>
            <a:ext cx="8280400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		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9573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957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957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pPr>
              <a:defRPr/>
            </a:pPr>
            <a:fld id="{D8E8AB73-CA8F-454F-A6BE-6FD1AFEB95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n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n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Содержимое 2"/>
          <p:cNvSpPr>
            <a:spLocks noGrp="1"/>
          </p:cNvSpPr>
          <p:nvPr>
            <p:ph idx="1"/>
          </p:nvPr>
        </p:nvSpPr>
        <p:spPr>
          <a:xfrm>
            <a:off x="500063" y="1071563"/>
            <a:ext cx="8143875" cy="4929187"/>
          </a:xfrm>
          <a:ln>
            <a:solidFill>
              <a:schemeClr val="accent1"/>
            </a:solidFill>
          </a:ln>
        </p:spPr>
        <p:txBody>
          <a:bodyPr/>
          <a:lstStyle/>
          <a:p>
            <a:pPr algn="ctr">
              <a:buFont typeface="Wingdings" pitchFamily="2" charset="2"/>
              <a:buNone/>
            </a:pPr>
            <a:endParaRPr lang="ru-RU" sz="2800" b="1" dirty="0" smtClean="0"/>
          </a:p>
          <a:p>
            <a:pPr algn="ctr">
              <a:buNone/>
            </a:pPr>
            <a:r>
              <a:rPr lang="ru-RU" sz="2800" b="1" dirty="0" smtClean="0"/>
              <a:t>Об итогах деятельности рабочей группы Совета по подготовке рекомендаций представительным органам муниципальных образований об установлении перечня показателей, применяемых при оценке результативности деятельности органов местного самоуправления</a:t>
            </a:r>
          </a:p>
          <a:p>
            <a:pPr algn="ctr">
              <a:buNone/>
            </a:pPr>
            <a:endParaRPr lang="ru-RU" sz="2800" b="1" dirty="0" smtClean="0"/>
          </a:p>
          <a:p>
            <a:pPr algn="ctr">
              <a:buFont typeface="Wingdings" pitchFamily="2" charset="2"/>
              <a:buNone/>
            </a:pPr>
            <a:r>
              <a:rPr lang="ru-RU" sz="1100" b="1" dirty="0" smtClean="0"/>
              <a:t>С.А. Ветошкин, начальник управления по взаимодействию с органами местного самоуправления аппарата Законодательного Собрания Пермского края</a:t>
            </a:r>
          </a:p>
        </p:txBody>
      </p:sp>
      <p:pic>
        <p:nvPicPr>
          <p:cNvPr id="2052" name="Рисунок 4" descr="лого ЗС Пермского края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2207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Прямоугольник 4"/>
          <p:cNvSpPr>
            <a:spLocks noChangeArrowheads="1"/>
          </p:cNvSpPr>
          <p:nvPr/>
        </p:nvSpPr>
        <p:spPr bwMode="auto">
          <a:xfrm>
            <a:off x="5572125" y="5929313"/>
            <a:ext cx="3071813" cy="71437"/>
          </a:xfrm>
          <a:prstGeom prst="rect">
            <a:avLst/>
          </a:prstGeom>
          <a:solidFill>
            <a:srgbClr val="0070C0"/>
          </a:solidFill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2054" name="Прямоугольник 5"/>
          <p:cNvSpPr>
            <a:spLocks noChangeArrowheads="1"/>
          </p:cNvSpPr>
          <p:nvPr/>
        </p:nvSpPr>
        <p:spPr bwMode="auto">
          <a:xfrm>
            <a:off x="500063" y="1071563"/>
            <a:ext cx="1428750" cy="71437"/>
          </a:xfrm>
          <a:prstGeom prst="rect">
            <a:avLst/>
          </a:prstGeom>
          <a:solidFill>
            <a:srgbClr val="0070C0"/>
          </a:solidFill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кругленный прямоугольник 21"/>
          <p:cNvSpPr/>
          <p:nvPr/>
        </p:nvSpPr>
        <p:spPr bwMode="auto">
          <a:xfrm>
            <a:off x="6072198" y="3214686"/>
            <a:ext cx="2428892" cy="1785950"/>
          </a:xfrm>
          <a:prstGeom prst="roundRect">
            <a:avLst/>
          </a:prstGeom>
          <a:solidFill>
            <a:srgbClr val="FFFFFF"/>
          </a:solidFill>
          <a:ln w="25400" cap="sq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050" name="Содержимое 2"/>
          <p:cNvSpPr>
            <a:spLocks noGrp="1"/>
          </p:cNvSpPr>
          <p:nvPr>
            <p:ph idx="1"/>
          </p:nvPr>
        </p:nvSpPr>
        <p:spPr>
          <a:xfrm>
            <a:off x="500063" y="1071563"/>
            <a:ext cx="8143875" cy="4929187"/>
          </a:xfrm>
          <a:ln>
            <a:solidFill>
              <a:schemeClr val="accent1"/>
            </a:solidFill>
          </a:ln>
        </p:spPr>
        <p:txBody>
          <a:bodyPr/>
          <a:lstStyle/>
          <a:p>
            <a:pPr algn="ctr">
              <a:buFont typeface="Wingdings" pitchFamily="2" charset="2"/>
              <a:buNone/>
            </a:pPr>
            <a:endParaRPr lang="ru-RU" sz="2800" b="1" dirty="0" smtClean="0"/>
          </a:p>
          <a:p>
            <a:pPr algn="ctr">
              <a:buNone/>
            </a:pPr>
            <a:endParaRPr lang="ru-RU" sz="2800" b="1" dirty="0" smtClean="0"/>
          </a:p>
          <a:p>
            <a:pPr algn="ctr">
              <a:buNone/>
            </a:pPr>
            <a:endParaRPr lang="ru-RU" sz="2800" b="1" dirty="0" smtClean="0"/>
          </a:p>
        </p:txBody>
      </p:sp>
      <p:pic>
        <p:nvPicPr>
          <p:cNvPr id="2052" name="Рисунок 4" descr="лого ЗС Пермского края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2207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Прямоугольник 4"/>
          <p:cNvSpPr>
            <a:spLocks noChangeArrowheads="1"/>
          </p:cNvSpPr>
          <p:nvPr/>
        </p:nvSpPr>
        <p:spPr bwMode="auto">
          <a:xfrm>
            <a:off x="5572125" y="5929313"/>
            <a:ext cx="3071813" cy="71437"/>
          </a:xfrm>
          <a:prstGeom prst="rect">
            <a:avLst/>
          </a:prstGeom>
          <a:solidFill>
            <a:srgbClr val="0070C0"/>
          </a:solidFill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2054" name="Прямоугольник 5"/>
          <p:cNvSpPr>
            <a:spLocks noChangeArrowheads="1"/>
          </p:cNvSpPr>
          <p:nvPr/>
        </p:nvSpPr>
        <p:spPr bwMode="auto">
          <a:xfrm>
            <a:off x="500063" y="1071563"/>
            <a:ext cx="1428750" cy="71437"/>
          </a:xfrm>
          <a:prstGeom prst="rect">
            <a:avLst/>
          </a:prstGeom>
          <a:solidFill>
            <a:srgbClr val="0070C0"/>
          </a:solidFill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6143636" y="3143248"/>
            <a:ext cx="221457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76200" dist="25400" dir="4020000" sx="101000" sy="101000" algn="tl">
                    <a:srgbClr val="000000">
                      <a:alpha val="66000"/>
                    </a:srgbClr>
                  </a:outerShdw>
                </a:effectLst>
                <a:latin typeface="+mj-lt"/>
              </a:rPr>
              <a:t>Депутатский корпус</a:t>
            </a:r>
            <a:endParaRPr lang="ru-RU" sz="2000" b="0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76200" dist="25400" dir="4020000" sx="101000" sy="101000" algn="tl">
                  <a:srgbClr val="000000">
                    <a:alpha val="66000"/>
                  </a:srgbClr>
                </a:outerShdw>
              </a:effectLst>
            </a:endParaRPr>
          </a:p>
        </p:txBody>
      </p:sp>
      <p:pic>
        <p:nvPicPr>
          <p:cNvPr id="25" name="Рисунок 24" descr="Депутаты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6579" y="3837794"/>
            <a:ext cx="1596616" cy="1019966"/>
          </a:xfrm>
          <a:prstGeom prst="rect">
            <a:avLst/>
          </a:prstGeom>
        </p:spPr>
      </p:pic>
      <p:sp>
        <p:nvSpPr>
          <p:cNvPr id="18" name="Скругленный прямоугольник 17"/>
          <p:cNvSpPr/>
          <p:nvPr/>
        </p:nvSpPr>
        <p:spPr bwMode="auto">
          <a:xfrm>
            <a:off x="2928926" y="1142984"/>
            <a:ext cx="2857520" cy="1571636"/>
          </a:xfrm>
          <a:prstGeom prst="roundRect">
            <a:avLst/>
          </a:prstGeom>
          <a:solidFill>
            <a:srgbClr val="FFFFFF"/>
          </a:solidFill>
          <a:ln w="25400" cap="sq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 bwMode="auto">
          <a:xfrm>
            <a:off x="571472" y="3214686"/>
            <a:ext cx="2857520" cy="1785950"/>
          </a:xfrm>
          <a:prstGeom prst="roundRect">
            <a:avLst/>
          </a:prstGeom>
          <a:solidFill>
            <a:srgbClr val="FFFFFF"/>
          </a:solidFill>
          <a:ln w="25400" cap="sq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31" name="Рисунок 30" descr="ИОГВ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85852" y="3571876"/>
            <a:ext cx="1357322" cy="1357322"/>
          </a:xfrm>
          <a:prstGeom prst="rect">
            <a:avLst/>
          </a:prstGeom>
        </p:spPr>
      </p:pic>
      <p:pic>
        <p:nvPicPr>
          <p:cNvPr id="16" name="Рисунок 15" descr="Люди-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00364" y="1500174"/>
            <a:ext cx="843128" cy="1071570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3500430" y="1142984"/>
            <a:ext cx="1643074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76200" dist="25400" dir="4020000" sx="101000" sy="101000" algn="tl">
                    <a:srgbClr val="000000">
                      <a:alpha val="66000"/>
                    </a:srgbClr>
                  </a:outerShdw>
                </a:effectLst>
                <a:latin typeface="+mj-lt"/>
              </a:rPr>
              <a:t>Жители</a:t>
            </a:r>
            <a:endParaRPr lang="ru-RU" sz="2000" b="0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76200" dist="25400" dir="4020000" sx="101000" sy="101000" algn="tl">
                  <a:srgbClr val="000000">
                    <a:alpha val="66000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714744" y="1571612"/>
            <a:ext cx="20002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 smtClean="0">
                <a:latin typeface="+mn-lt"/>
              </a:rPr>
              <a:t>Качество жизни: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+mn-lt"/>
              </a:rPr>
              <a:t>уровень жизни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+mn-lt"/>
              </a:rPr>
              <a:t>психологический комфорт</a:t>
            </a:r>
            <a:endParaRPr lang="ru-RU" sz="1600" dirty="0">
              <a:latin typeface="+mn-lt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857224" y="3143248"/>
            <a:ext cx="221457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76200" dist="25400" dir="4020000" sx="101000" sy="101000" algn="tl">
                    <a:srgbClr val="000000">
                      <a:alpha val="66000"/>
                    </a:srgbClr>
                  </a:outerShdw>
                </a:effectLst>
                <a:latin typeface="+mj-lt"/>
              </a:rPr>
              <a:t>Органы местного самоуправления</a:t>
            </a:r>
            <a:endParaRPr lang="ru-RU" sz="2000" b="0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76200" dist="25400" dir="4020000" sx="101000" sy="101000" algn="tl">
                  <a:srgbClr val="000000">
                    <a:alpha val="66000"/>
                  </a:srgbClr>
                </a:outerShdw>
              </a:effectLst>
            </a:endParaRPr>
          </a:p>
        </p:txBody>
      </p:sp>
      <p:sp>
        <p:nvSpPr>
          <p:cNvPr id="39" name="Заголовок 3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80400" cy="714375"/>
          </a:xfrm>
        </p:spPr>
        <p:txBody>
          <a:bodyPr/>
          <a:lstStyle/>
          <a:p>
            <a:pPr algn="ctr"/>
            <a:r>
              <a:rPr lang="ru-RU" sz="1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Эффективность управления </a:t>
            </a:r>
            <a:br>
              <a:rPr lang="ru-RU" sz="1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1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 муниципальном образовании</a:t>
            </a:r>
          </a:p>
        </p:txBody>
      </p:sp>
      <p:sp>
        <p:nvSpPr>
          <p:cNvPr id="27" name="Стрелка влево 26"/>
          <p:cNvSpPr/>
          <p:nvPr/>
        </p:nvSpPr>
        <p:spPr bwMode="auto">
          <a:xfrm>
            <a:off x="3000364" y="3857628"/>
            <a:ext cx="3786214" cy="2071702"/>
          </a:xfrm>
          <a:prstGeom prst="leftArrow">
            <a:avLst/>
          </a:prstGeom>
          <a:solidFill>
            <a:schemeClr val="accent3">
              <a:lumMod val="75000"/>
            </a:schemeClr>
          </a:solidFill>
          <a:ln w="12700" cap="sq" cmpd="sng" algn="ctr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286116" y="4500570"/>
            <a:ext cx="3714776" cy="864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  <a:buFont typeface="Wingdings" pitchFamily="2" charset="2"/>
              <a:buChar char="ü"/>
            </a:pPr>
            <a:r>
              <a:rPr lang="ru-RU" sz="1600" dirty="0" smtClean="0">
                <a:latin typeface="+mn-lt"/>
              </a:rPr>
              <a:t>согласование целей и задач </a:t>
            </a:r>
            <a:br>
              <a:rPr lang="ru-RU" sz="1600" dirty="0" smtClean="0">
                <a:latin typeface="+mn-lt"/>
              </a:rPr>
            </a:br>
            <a:r>
              <a:rPr lang="ru-RU" sz="1600" dirty="0" smtClean="0">
                <a:latin typeface="+mn-lt"/>
              </a:rPr>
              <a:t>развития МО</a:t>
            </a:r>
          </a:p>
          <a:p>
            <a:pPr>
              <a:lnSpc>
                <a:spcPts val="1200"/>
              </a:lnSpc>
              <a:buFont typeface="Wingdings" pitchFamily="2" charset="2"/>
              <a:buChar char="ü"/>
            </a:pPr>
            <a:r>
              <a:rPr lang="ru-RU" sz="1600" dirty="0" smtClean="0">
                <a:latin typeface="+mn-lt"/>
              </a:rPr>
              <a:t>наделение ресурсом (бюджет, муниципальная собственность, программы развития)</a:t>
            </a:r>
            <a:endParaRPr lang="ru-RU" sz="1600" dirty="0">
              <a:latin typeface="+mn-lt"/>
            </a:endParaRPr>
          </a:p>
        </p:txBody>
      </p:sp>
      <p:sp>
        <p:nvSpPr>
          <p:cNvPr id="29" name="Стрелка влево 28"/>
          <p:cNvSpPr/>
          <p:nvPr/>
        </p:nvSpPr>
        <p:spPr bwMode="auto">
          <a:xfrm>
            <a:off x="3286116" y="3143248"/>
            <a:ext cx="3071834" cy="571504"/>
          </a:xfrm>
          <a:prstGeom prst="leftArrow">
            <a:avLst/>
          </a:prstGeom>
          <a:solidFill>
            <a:schemeClr val="accent3">
              <a:lumMod val="75000"/>
            </a:schemeClr>
          </a:solidFill>
          <a:ln w="12700" cap="sq" cmpd="sng" algn="ctr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786182" y="3286124"/>
            <a:ext cx="21431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+mj-lt"/>
              </a:rPr>
              <a:t>Контроль</a:t>
            </a:r>
            <a:endParaRPr lang="ru-RU" sz="1600" dirty="0">
              <a:latin typeface="+mj-lt"/>
            </a:endParaRPr>
          </a:p>
        </p:txBody>
      </p:sp>
      <p:sp>
        <p:nvSpPr>
          <p:cNvPr id="32" name="Стрелка вправо 31"/>
          <p:cNvSpPr/>
          <p:nvPr/>
        </p:nvSpPr>
        <p:spPr bwMode="auto">
          <a:xfrm rot="18935237">
            <a:off x="937170" y="1421418"/>
            <a:ext cx="2246723" cy="1553953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 w="12700" cap="sq" cmpd="sng" algn="ctr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 rot="18881103">
            <a:off x="1009245" y="1864206"/>
            <a:ext cx="18184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+mj-lt"/>
              </a:rPr>
              <a:t>Обеспечение достижения целей</a:t>
            </a:r>
            <a:endParaRPr lang="ru-RU" sz="1600" dirty="0">
              <a:latin typeface="+mj-lt"/>
            </a:endParaRPr>
          </a:p>
        </p:txBody>
      </p:sp>
      <p:sp>
        <p:nvSpPr>
          <p:cNvPr id="28" name="Стрелка вправо 27"/>
          <p:cNvSpPr/>
          <p:nvPr/>
        </p:nvSpPr>
        <p:spPr bwMode="auto">
          <a:xfrm rot="2690552">
            <a:off x="5656849" y="1629554"/>
            <a:ext cx="2228336" cy="1564929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 w="12700" cap="sq" cmpd="sng" algn="ctr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 rot="2713634">
            <a:off x="5534360" y="2333890"/>
            <a:ext cx="2828904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lang="ru-RU" sz="1600" dirty="0" smtClean="0">
                <a:latin typeface="+mj-lt"/>
              </a:rPr>
              <a:t>Делегирование права представлять </a:t>
            </a:r>
          </a:p>
          <a:p>
            <a:pPr>
              <a:lnSpc>
                <a:spcPts val="1500"/>
              </a:lnSpc>
            </a:pPr>
            <a:r>
              <a:rPr lang="ru-RU" sz="1600" dirty="0" smtClean="0">
                <a:latin typeface="+mj-lt"/>
              </a:rPr>
              <a:t>интересы</a:t>
            </a:r>
            <a:endParaRPr lang="ru-RU" sz="16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Содержимое 2"/>
          <p:cNvSpPr>
            <a:spLocks noGrp="1"/>
          </p:cNvSpPr>
          <p:nvPr>
            <p:ph idx="1"/>
          </p:nvPr>
        </p:nvSpPr>
        <p:spPr>
          <a:xfrm>
            <a:off x="500063" y="1071563"/>
            <a:ext cx="8143875" cy="4929187"/>
          </a:xfrm>
          <a:ln>
            <a:solidFill>
              <a:schemeClr val="accent1"/>
            </a:solidFill>
          </a:ln>
        </p:spPr>
        <p:txBody>
          <a:bodyPr/>
          <a:lstStyle/>
          <a:p>
            <a:pPr algn="ctr">
              <a:buFont typeface="Wingdings" pitchFamily="2" charset="2"/>
              <a:buNone/>
            </a:pPr>
            <a:endParaRPr lang="ru-RU" sz="2800" b="1" dirty="0" smtClean="0"/>
          </a:p>
          <a:p>
            <a:pPr algn="ctr">
              <a:buNone/>
            </a:pPr>
            <a:endParaRPr lang="ru-RU" sz="2800" b="1" dirty="0" smtClean="0"/>
          </a:p>
          <a:p>
            <a:pPr algn="ctr">
              <a:buNone/>
            </a:pPr>
            <a:endParaRPr lang="ru-RU" sz="2800" b="1" dirty="0" smtClean="0"/>
          </a:p>
        </p:txBody>
      </p:sp>
      <p:pic>
        <p:nvPicPr>
          <p:cNvPr id="2052" name="Рисунок 4" descr="лого ЗС Пермского края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2207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Прямоугольник 4"/>
          <p:cNvSpPr>
            <a:spLocks noChangeArrowheads="1"/>
          </p:cNvSpPr>
          <p:nvPr/>
        </p:nvSpPr>
        <p:spPr bwMode="auto">
          <a:xfrm>
            <a:off x="5572125" y="5929313"/>
            <a:ext cx="3071813" cy="71437"/>
          </a:xfrm>
          <a:prstGeom prst="rect">
            <a:avLst/>
          </a:prstGeom>
          <a:solidFill>
            <a:srgbClr val="0070C0"/>
          </a:solidFill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2054" name="Прямоугольник 5"/>
          <p:cNvSpPr>
            <a:spLocks noChangeArrowheads="1"/>
          </p:cNvSpPr>
          <p:nvPr/>
        </p:nvSpPr>
        <p:spPr bwMode="auto">
          <a:xfrm>
            <a:off x="500063" y="1071563"/>
            <a:ext cx="1428750" cy="71437"/>
          </a:xfrm>
          <a:prstGeom prst="rect">
            <a:avLst/>
          </a:prstGeom>
          <a:solidFill>
            <a:srgbClr val="0070C0"/>
          </a:solidFill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39" name="Заголовок 3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80400" cy="714375"/>
          </a:xfrm>
        </p:spPr>
        <p:txBody>
          <a:bodyPr/>
          <a:lstStyle/>
          <a:p>
            <a:pPr algn="ctr"/>
            <a:r>
              <a:rPr lang="ru-RU" sz="1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СОВЕТ ПРЕДСТАВИТЕЛЬНЫХ ОРГАНОВ</a:t>
            </a:r>
            <a:r>
              <a:rPr lang="en-US" sz="1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en-US" sz="1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1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МУНИЦИПАЛЬНЫХ ОБРАЗОВАНИЙ </a:t>
            </a:r>
            <a:br>
              <a:rPr lang="ru-RU" sz="1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1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РЕШЕНИЕ от 3 октября 2012 г. № 42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571472" y="1214422"/>
            <a:ext cx="800105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dirty="0" smtClean="0">
              <a:ea typeface="Verdana" pitchFamily="34" charset="0"/>
              <a:cs typeface="Times New Roman" pitchFamily="18" charset="0"/>
            </a:endParaRPr>
          </a:p>
          <a:p>
            <a:pPr algn="ctr"/>
            <a:endParaRPr lang="en-US" dirty="0" smtClean="0">
              <a:ea typeface="Verdana" pitchFamily="34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ea typeface="Verdana" pitchFamily="34" charset="0"/>
                <a:cs typeface="Times New Roman" pitchFamily="18" charset="0"/>
              </a:rPr>
              <a:t>…В целях подготовки рекомендаций представительным органам муниципальных образований Пермского края по установлению перечня показателей эффективности деятельности органов местного самоуправления муниципальных районов и городских округов, применяемых при оценке деятельности органов местного самоуправления в рамках заслушивания ежегодных отчетов главы муниципального образования,</a:t>
            </a:r>
            <a:br>
              <a:rPr lang="ru-RU" dirty="0" smtClean="0">
                <a:ea typeface="Verdana" pitchFamily="34" charset="0"/>
                <a:cs typeface="Times New Roman" pitchFamily="18" charset="0"/>
              </a:rPr>
            </a:br>
            <a:r>
              <a:rPr lang="ru-RU" b="1" dirty="0" smtClean="0">
                <a:ea typeface="Verdana" pitchFamily="34" charset="0"/>
                <a:cs typeface="Times New Roman" pitchFamily="18" charset="0"/>
              </a:rPr>
              <a:t>создать рабочую группу</a:t>
            </a:r>
            <a:r>
              <a:rPr lang="ru-RU" dirty="0" smtClean="0">
                <a:ea typeface="Verdana" pitchFamily="34" charset="0"/>
                <a:cs typeface="Times New Roman" pitchFamily="18" charset="0"/>
              </a:rPr>
              <a:t>…</a:t>
            </a:r>
            <a:endParaRPr lang="ru-RU" dirty="0">
              <a:ea typeface="Verdana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Содержимое 2"/>
          <p:cNvSpPr>
            <a:spLocks noGrp="1"/>
          </p:cNvSpPr>
          <p:nvPr>
            <p:ph idx="1"/>
          </p:nvPr>
        </p:nvSpPr>
        <p:spPr>
          <a:xfrm>
            <a:off x="500063" y="1071563"/>
            <a:ext cx="8143875" cy="4929187"/>
          </a:xfrm>
          <a:ln>
            <a:solidFill>
              <a:schemeClr val="accent1"/>
            </a:solidFill>
          </a:ln>
        </p:spPr>
        <p:txBody>
          <a:bodyPr/>
          <a:lstStyle/>
          <a:p>
            <a:pPr algn="ctr">
              <a:buFont typeface="Wingdings" pitchFamily="2" charset="2"/>
              <a:buNone/>
            </a:pPr>
            <a:endParaRPr lang="ru-RU" sz="2800" b="1" dirty="0" smtClean="0"/>
          </a:p>
          <a:p>
            <a:pPr algn="ctr">
              <a:buNone/>
            </a:pPr>
            <a:endParaRPr lang="ru-RU" sz="2800" b="1" dirty="0" smtClean="0"/>
          </a:p>
          <a:p>
            <a:pPr algn="ctr">
              <a:buNone/>
            </a:pPr>
            <a:endParaRPr lang="ru-RU" sz="2800" b="1" dirty="0" smtClean="0"/>
          </a:p>
        </p:txBody>
      </p:sp>
      <p:pic>
        <p:nvPicPr>
          <p:cNvPr id="2052" name="Рисунок 4" descr="лого ЗС Пермского края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2207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Прямоугольник 4"/>
          <p:cNvSpPr>
            <a:spLocks noChangeArrowheads="1"/>
          </p:cNvSpPr>
          <p:nvPr/>
        </p:nvSpPr>
        <p:spPr bwMode="auto">
          <a:xfrm>
            <a:off x="5572125" y="5929313"/>
            <a:ext cx="3071813" cy="71437"/>
          </a:xfrm>
          <a:prstGeom prst="rect">
            <a:avLst/>
          </a:prstGeom>
          <a:solidFill>
            <a:srgbClr val="0070C0"/>
          </a:solidFill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2054" name="Прямоугольник 5"/>
          <p:cNvSpPr>
            <a:spLocks noChangeArrowheads="1"/>
          </p:cNvSpPr>
          <p:nvPr/>
        </p:nvSpPr>
        <p:spPr bwMode="auto">
          <a:xfrm>
            <a:off x="500063" y="1071563"/>
            <a:ext cx="1428750" cy="71437"/>
          </a:xfrm>
          <a:prstGeom prst="rect">
            <a:avLst/>
          </a:prstGeom>
          <a:solidFill>
            <a:srgbClr val="0070C0"/>
          </a:solidFill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39" name="Заголовок 3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80400" cy="714375"/>
          </a:xfrm>
        </p:spPr>
        <p:txBody>
          <a:bodyPr/>
          <a:lstStyle/>
          <a:p>
            <a:pPr marL="714375" algn="ctr"/>
            <a:r>
              <a:rPr lang="ru-RU" sz="1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Указ Президента РФ об оценке эффективности деятельности ОМС МР и ГО от 28 апреля 2008 года N 607 в ред.</a:t>
            </a:r>
            <a:r>
              <a:rPr lang="ru-RU" sz="1500" dirty="0" smtClean="0"/>
              <a:t> </a:t>
            </a:r>
            <a:r>
              <a:rPr lang="ru-RU" sz="1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Указа Президента РФ </a:t>
            </a:r>
            <a:br>
              <a:rPr lang="ru-RU" sz="1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1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от 14.10.2012 </a:t>
            </a:r>
            <a:r>
              <a:rPr lang="en-US" sz="1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N 1384</a:t>
            </a:r>
            <a:endParaRPr lang="ru-RU" sz="15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0034" y="1071546"/>
            <a:ext cx="8143932" cy="5147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4000" indent="-363538">
              <a:buFont typeface="Wingdings" pitchFamily="2" charset="2"/>
              <a:buChar char="ü"/>
            </a:pPr>
            <a:endParaRPr lang="ru-RU" sz="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684000" indent="-363538">
              <a:buFont typeface="Wingdings" pitchFamily="2" charset="2"/>
              <a:buChar char="ü"/>
            </a:pPr>
            <a:r>
              <a:rPr lang="ru-RU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Перечень </a:t>
            </a:r>
            <a:r>
              <a:rPr lang="ru-RU" sz="1400" u="sng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основных показателей</a:t>
            </a:r>
            <a:r>
              <a:rPr lang="ru-RU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для оценки эффективности деятельности ОМС МР и ГО (13 показателей).</a:t>
            </a:r>
          </a:p>
          <a:p>
            <a:endParaRPr lang="en-US" sz="1400" dirty="0" smtClean="0">
              <a:cs typeface="Times New Roman" pitchFamily="18" charset="0"/>
            </a:endParaRPr>
          </a:p>
          <a:p>
            <a:r>
              <a:rPr lang="ru-RU" sz="1400" dirty="0" smtClean="0">
                <a:cs typeface="Times New Roman" pitchFamily="18" charset="0"/>
              </a:rPr>
              <a:t>1. Число субъектов малого и среднего предпринимательства в расчете на 10 тыс. человек населения.</a:t>
            </a:r>
          </a:p>
          <a:p>
            <a:r>
              <a:rPr lang="ru-RU" sz="1400" dirty="0" smtClean="0">
                <a:cs typeface="Times New Roman" pitchFamily="18" charset="0"/>
              </a:rPr>
              <a:t>2. Доля среднесписочной численности работников (без внешних совместителей) малых и средних предприятий в среднесписочной численности работников (без внешних совместителей) всех предприятий и организаций.</a:t>
            </a:r>
          </a:p>
          <a:p>
            <a:r>
              <a:rPr lang="ru-RU" sz="1400" dirty="0" smtClean="0">
                <a:cs typeface="Times New Roman" pitchFamily="18" charset="0"/>
              </a:rPr>
              <a:t>3. Доля протяженности автомобильных дорог общего пользования местного значения, не отвечающих нормативным требованиям, в общей протяженности автомобильных дорог общего пользования местного значения.</a:t>
            </a:r>
          </a:p>
          <a:p>
            <a:r>
              <a:rPr lang="ru-RU" sz="1400" dirty="0" smtClean="0">
                <a:cs typeface="Times New Roman" pitchFamily="18" charset="0"/>
              </a:rPr>
              <a:t>4. Доля населения, проживающего в населенных пунктах, не имеющих регулярного автобусного и (или) железнодорожного сообщения с административным центром городского округа (муниципального района), в общей численности населения городского округа (муниципального района).</a:t>
            </a:r>
          </a:p>
          <a:p>
            <a:r>
              <a:rPr lang="ru-RU" sz="1400" dirty="0" smtClean="0">
                <a:cs typeface="Times New Roman" pitchFamily="18" charset="0"/>
              </a:rPr>
              <a:t>5. Доля площади земельных участков, являющихся объектами налогообложения земельным налогом, в общей площади территории городского округа (муниципального района).</a:t>
            </a:r>
          </a:p>
          <a:p>
            <a:r>
              <a:rPr lang="ru-RU" sz="1400" dirty="0" smtClean="0">
                <a:cs typeface="Times New Roman" pitchFamily="18" charset="0"/>
              </a:rPr>
              <a:t>6. Доля детей в возрасте от одного года до шести лет, состоящих на учете для определения в муниципальные дошкольные образовательные учреждения, в общей численности детей в возрасте от одного года до шести лет.</a:t>
            </a:r>
          </a:p>
          <a:p>
            <a:r>
              <a:rPr lang="ru-RU" sz="1400" dirty="0" smtClean="0">
                <a:cs typeface="Times New Roman" pitchFamily="18" charset="0"/>
              </a:rPr>
              <a:t>7. Доля выпускников муниципальных общеобразовательных учреждений, сдавших единый государственный экзамен по русскому языку и математике, в общей численности выпускников муниципальных общеобразовательных учреждений, сдававших единый государственный экзамен по данным предметам.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Содержимое 2"/>
          <p:cNvSpPr>
            <a:spLocks noGrp="1"/>
          </p:cNvSpPr>
          <p:nvPr>
            <p:ph idx="1"/>
          </p:nvPr>
        </p:nvSpPr>
        <p:spPr>
          <a:xfrm>
            <a:off x="500063" y="1071563"/>
            <a:ext cx="8143875" cy="4929187"/>
          </a:xfrm>
          <a:ln>
            <a:solidFill>
              <a:schemeClr val="accent1"/>
            </a:solidFill>
          </a:ln>
        </p:spPr>
        <p:txBody>
          <a:bodyPr/>
          <a:lstStyle/>
          <a:p>
            <a:pPr algn="ctr">
              <a:buFont typeface="Wingdings" pitchFamily="2" charset="2"/>
              <a:buNone/>
            </a:pPr>
            <a:endParaRPr lang="ru-RU" sz="2800" b="1" dirty="0" smtClean="0"/>
          </a:p>
          <a:p>
            <a:pPr algn="ctr">
              <a:buNone/>
            </a:pPr>
            <a:endParaRPr lang="ru-RU" sz="2800" b="1" dirty="0" smtClean="0"/>
          </a:p>
          <a:p>
            <a:pPr algn="ctr">
              <a:buNone/>
            </a:pPr>
            <a:endParaRPr lang="ru-RU" sz="2800" b="1" dirty="0" smtClean="0"/>
          </a:p>
        </p:txBody>
      </p:sp>
      <p:pic>
        <p:nvPicPr>
          <p:cNvPr id="2052" name="Рисунок 4" descr="лого ЗС Пермского края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2207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Прямоугольник 4"/>
          <p:cNvSpPr>
            <a:spLocks noChangeArrowheads="1"/>
          </p:cNvSpPr>
          <p:nvPr/>
        </p:nvSpPr>
        <p:spPr bwMode="auto">
          <a:xfrm>
            <a:off x="5572125" y="5929313"/>
            <a:ext cx="3071813" cy="71437"/>
          </a:xfrm>
          <a:prstGeom prst="rect">
            <a:avLst/>
          </a:prstGeom>
          <a:solidFill>
            <a:srgbClr val="0070C0"/>
          </a:solidFill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2054" name="Прямоугольник 5"/>
          <p:cNvSpPr>
            <a:spLocks noChangeArrowheads="1"/>
          </p:cNvSpPr>
          <p:nvPr/>
        </p:nvSpPr>
        <p:spPr bwMode="auto">
          <a:xfrm>
            <a:off x="500063" y="1071563"/>
            <a:ext cx="1428750" cy="71437"/>
          </a:xfrm>
          <a:prstGeom prst="rect">
            <a:avLst/>
          </a:prstGeom>
          <a:solidFill>
            <a:srgbClr val="0070C0"/>
          </a:solidFill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39" name="Заголовок 3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80400" cy="714375"/>
          </a:xfrm>
        </p:spPr>
        <p:txBody>
          <a:bodyPr/>
          <a:lstStyle/>
          <a:p>
            <a:pPr marL="714375" algn="ctr"/>
            <a:r>
              <a:rPr lang="ru-RU" sz="1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Указ Президента РФ об оценке эффективности деятельности ОМС МР и ГО от 28 апреля 2008 года N 607 в ред.</a:t>
            </a:r>
            <a:r>
              <a:rPr lang="ru-RU" sz="1500" dirty="0" smtClean="0"/>
              <a:t> </a:t>
            </a:r>
            <a:r>
              <a:rPr lang="ru-RU" sz="1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Указа Президента РФ </a:t>
            </a:r>
            <a:br>
              <a:rPr lang="ru-RU" sz="1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1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от 14.10.2012 </a:t>
            </a:r>
            <a:r>
              <a:rPr lang="en-US" sz="1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N 1384</a:t>
            </a:r>
            <a:endParaRPr lang="ru-RU" sz="15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0034" y="1071546"/>
            <a:ext cx="814393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400" dirty="0" smtClean="0"/>
          </a:p>
          <a:p>
            <a:endParaRPr lang="en-US" sz="1400" dirty="0" smtClean="0"/>
          </a:p>
          <a:p>
            <a:endParaRPr lang="en-US" sz="1400" dirty="0" smtClean="0"/>
          </a:p>
          <a:p>
            <a:r>
              <a:rPr lang="ru-RU" sz="1400" dirty="0" smtClean="0"/>
              <a:t>8. Общая площадь жилых помещений, приходящаяся в среднем на одного жителя, - всего, в том числе введенная в действие за один год.</a:t>
            </a:r>
          </a:p>
          <a:p>
            <a:r>
              <a:rPr lang="ru-RU" sz="1400" dirty="0" smtClean="0"/>
              <a:t>9. Доля организаций коммунального комплекса, осуществляющих производство товаров, оказание услуг по </a:t>
            </a:r>
            <a:r>
              <a:rPr lang="ru-RU" sz="1400" dirty="0" err="1" smtClean="0"/>
              <a:t>водо</a:t>
            </a:r>
            <a:r>
              <a:rPr lang="ru-RU" sz="1400" dirty="0" smtClean="0"/>
              <a:t>-, тепло-, </a:t>
            </a:r>
            <a:r>
              <a:rPr lang="ru-RU" sz="1400" dirty="0" err="1" smtClean="0"/>
              <a:t>газо</a:t>
            </a:r>
            <a:r>
              <a:rPr lang="ru-RU" sz="1400" dirty="0" smtClean="0"/>
              <a:t>- и электроснабжению, водоотведению, очистке сточных вод, утилизации (захоронению) твердых бытовых отходов и использующих объекты коммунальной инфраструктуры на праве частной собственности, по договору аренды или концессии, участие субъекта Российской Федерации и (или) городского округа (муниципального района) в уставном капитале которых составляет не более 25 процентов, в общем числе организаций коммунального комплекса, осуществляющих свою деятельность на территории городского округа (муниципального района).</a:t>
            </a:r>
          </a:p>
          <a:p>
            <a:r>
              <a:rPr lang="ru-RU" sz="1400" dirty="0" smtClean="0"/>
              <a:t>10. Доля многоквартирных домов, расположенных на земельных участках, в отношении которых осуществлен государственный кадастровый учет.</a:t>
            </a:r>
          </a:p>
          <a:p>
            <a:r>
              <a:rPr lang="ru-RU" sz="1400" dirty="0" smtClean="0"/>
              <a:t>11. Удельная величина потребления энергетических ресурсов (электрическая и тепловая энергия, вода, природный газ) в многоквартирных домах (из расчета на 1 кв. метр общей площади и (или) на одного человека).</a:t>
            </a:r>
          </a:p>
          <a:p>
            <a:r>
              <a:rPr lang="ru-RU" sz="1400" dirty="0" smtClean="0"/>
              <a:t>12. Удельная величина потребления энергетических ресурсов (электрическая и тепловая энергия, вода, природный газ) муниципальными бюджетными учреждениями (из расчета на 1 кв. метр общей площади и (или) на одного человека).</a:t>
            </a:r>
          </a:p>
          <a:p>
            <a:r>
              <a:rPr lang="ru-RU" sz="1400" dirty="0" smtClean="0"/>
              <a:t>13. </a:t>
            </a:r>
            <a:r>
              <a:rPr lang="ru-RU" sz="1400" b="1" dirty="0" smtClean="0">
                <a:solidFill>
                  <a:srgbClr val="FF0000"/>
                </a:solidFill>
              </a:rPr>
              <a:t>Удовлетворенность населения деятельностью органов местного самоуправления городского округа (муниципального района) (процент от числа опрошенных).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Содержимое 2"/>
          <p:cNvSpPr>
            <a:spLocks noGrp="1"/>
          </p:cNvSpPr>
          <p:nvPr>
            <p:ph idx="1"/>
          </p:nvPr>
        </p:nvSpPr>
        <p:spPr>
          <a:xfrm>
            <a:off x="500063" y="1071563"/>
            <a:ext cx="8143875" cy="4929187"/>
          </a:xfrm>
          <a:ln>
            <a:solidFill>
              <a:schemeClr val="accent1"/>
            </a:solidFill>
          </a:ln>
        </p:spPr>
        <p:txBody>
          <a:bodyPr/>
          <a:lstStyle/>
          <a:p>
            <a:pPr algn="ctr">
              <a:buFont typeface="Wingdings" pitchFamily="2" charset="2"/>
              <a:buNone/>
            </a:pPr>
            <a:endParaRPr lang="ru-RU" sz="2800" b="1" dirty="0" smtClean="0"/>
          </a:p>
          <a:p>
            <a:pPr algn="ctr">
              <a:buNone/>
            </a:pPr>
            <a:endParaRPr lang="ru-RU" sz="2800" b="1" dirty="0" smtClean="0"/>
          </a:p>
          <a:p>
            <a:pPr algn="ctr">
              <a:buNone/>
            </a:pPr>
            <a:endParaRPr lang="ru-RU" sz="2800" b="1" dirty="0" smtClean="0"/>
          </a:p>
        </p:txBody>
      </p:sp>
      <p:pic>
        <p:nvPicPr>
          <p:cNvPr id="2052" name="Рисунок 4" descr="лого ЗС Пермского края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2207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4" name="Прямоугольник 5"/>
          <p:cNvSpPr>
            <a:spLocks noChangeArrowheads="1"/>
          </p:cNvSpPr>
          <p:nvPr/>
        </p:nvSpPr>
        <p:spPr bwMode="auto">
          <a:xfrm>
            <a:off x="500063" y="1071563"/>
            <a:ext cx="1428750" cy="71437"/>
          </a:xfrm>
          <a:prstGeom prst="rect">
            <a:avLst/>
          </a:prstGeom>
          <a:solidFill>
            <a:srgbClr val="0070C0"/>
          </a:solidFill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39" name="Заголовок 3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80400" cy="714375"/>
          </a:xfrm>
        </p:spPr>
        <p:txBody>
          <a:bodyPr/>
          <a:lstStyle/>
          <a:p>
            <a:pPr algn="ctr"/>
            <a:r>
              <a:rPr lang="ru-RU" sz="1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Оценка результативности деятельности органов местного самоуправления осуществляется по направлениям:</a:t>
            </a:r>
          </a:p>
        </p:txBody>
      </p:sp>
      <p:graphicFrame>
        <p:nvGraphicFramePr>
          <p:cNvPr id="24" name="Таблица 23"/>
          <p:cNvGraphicFramePr>
            <a:graphicFrameLocks noGrp="1"/>
          </p:cNvGraphicFramePr>
          <p:nvPr/>
        </p:nvGraphicFramePr>
        <p:xfrm>
          <a:off x="500034" y="1071546"/>
          <a:ext cx="8143932" cy="491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322"/>
                <a:gridCol w="1357322"/>
                <a:gridCol w="1357322"/>
                <a:gridCol w="1357322"/>
                <a:gridCol w="1357322"/>
                <a:gridCol w="1357322"/>
              </a:tblGrid>
              <a:tr h="1333858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</a:pPr>
                      <a:r>
                        <a:rPr lang="ru-RU" sz="1400" b="1" dirty="0" smtClean="0">
                          <a:solidFill>
                            <a:srgbClr val="003300"/>
                          </a:solidFill>
                          <a:latin typeface="Times New Roman" pitchFamily="18" charset="0"/>
                          <a:ea typeface="Verdana" pitchFamily="34" charset="0"/>
                          <a:cs typeface="Times New Roman" pitchFamily="18" charset="0"/>
                        </a:rPr>
                        <a:t>Социальная сфера</a:t>
                      </a:r>
                      <a:endParaRPr lang="ru-RU" sz="1400" b="1" dirty="0">
                        <a:solidFill>
                          <a:srgbClr val="003300"/>
                        </a:solidFill>
                        <a:latin typeface="Times New Roman" pitchFamily="18" charset="0"/>
                        <a:ea typeface="Verdana" pitchFamily="34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ru-RU" sz="1400" b="1" dirty="0" smtClean="0">
                          <a:solidFill>
                            <a:srgbClr val="0033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Экономичес-кое развитие</a:t>
                      </a:r>
                      <a:endParaRPr lang="ru-RU" sz="1400" b="1" dirty="0">
                        <a:solidFill>
                          <a:srgbClr val="0033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ru-RU" sz="1400" b="1" dirty="0" smtClean="0">
                          <a:solidFill>
                            <a:srgbClr val="0033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Природополь-зование, инфраструк-тура, управление ресурсами, имуществом</a:t>
                      </a:r>
                      <a:endParaRPr lang="ru-RU" sz="1400" b="1" dirty="0">
                        <a:solidFill>
                          <a:srgbClr val="0033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ru-RU" sz="1400" b="1" dirty="0" smtClean="0">
                          <a:solidFill>
                            <a:srgbClr val="0033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Развитие</a:t>
                      </a:r>
                      <a:r>
                        <a:rPr lang="ru-RU" sz="1400" b="1" baseline="0" dirty="0" smtClean="0">
                          <a:solidFill>
                            <a:srgbClr val="0033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территорий </a:t>
                      </a:r>
                      <a:r>
                        <a:rPr lang="ru-RU" sz="1400" b="1" baseline="0" dirty="0" err="1" smtClean="0">
                          <a:solidFill>
                            <a:srgbClr val="0033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муниципаль-ных</a:t>
                      </a:r>
                      <a:r>
                        <a:rPr lang="ru-RU" sz="1400" b="1" baseline="0" dirty="0" smtClean="0">
                          <a:solidFill>
                            <a:srgbClr val="0033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образований</a:t>
                      </a:r>
                      <a:endParaRPr lang="ru-RU" sz="1400" b="1" dirty="0">
                        <a:solidFill>
                          <a:srgbClr val="0033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ru-RU" sz="1400" b="1" dirty="0" err="1" smtClean="0">
                          <a:solidFill>
                            <a:srgbClr val="0033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Обществен-ная</a:t>
                      </a:r>
                      <a:r>
                        <a:rPr lang="ru-RU" sz="1400" b="1" dirty="0" smtClean="0">
                          <a:solidFill>
                            <a:srgbClr val="0033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безопасность</a:t>
                      </a:r>
                      <a:endParaRPr lang="ru-RU" sz="1400" b="1" dirty="0">
                        <a:solidFill>
                          <a:srgbClr val="0033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ru-RU" sz="1400" b="1" dirty="0" smtClean="0">
                          <a:solidFill>
                            <a:srgbClr val="0033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Повышение</a:t>
                      </a:r>
                      <a:r>
                        <a:rPr lang="ru-RU" sz="1400" b="1" baseline="0" dirty="0" smtClean="0">
                          <a:solidFill>
                            <a:srgbClr val="0033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baseline="0" dirty="0" err="1" smtClean="0">
                          <a:solidFill>
                            <a:srgbClr val="0033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эффективнос-ти</a:t>
                      </a:r>
                      <a:r>
                        <a:rPr lang="ru-RU" sz="1400" b="1" baseline="0" dirty="0" smtClean="0">
                          <a:solidFill>
                            <a:srgbClr val="0033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деятельности органов местного </a:t>
                      </a:r>
                      <a:r>
                        <a:rPr lang="ru-RU" sz="1400" b="1" baseline="0" dirty="0" err="1" smtClean="0">
                          <a:solidFill>
                            <a:srgbClr val="0033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самоуправле-ния</a:t>
                      </a:r>
                      <a:endParaRPr lang="ru-RU" sz="1400" b="1" dirty="0">
                        <a:solidFill>
                          <a:srgbClr val="0033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3096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Демографи-ческая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ситуация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Качество образования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Качество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здравоохране-ния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Поддержка многодетных семей и детей-сирот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Развитие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культуры, физкультуры и спорта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Привлечение инвестиций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Поддержка и развитие АПК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Содействие развитию бизнеса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Содействие созданию новых рабочих мест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Поддержка малого и среднего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предпринима-тельства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Эффективное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использование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муниципаль-ной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собственности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Объемы ввода жилья, в т.ч. расселение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из аварийного и ветхого жилья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Эффектив-ность мероприятий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энерго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- и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ресурсосбере-жению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Качество жизни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Увеличение </a:t>
                      </a: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объема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средств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бюджета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развития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муниципально-го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образования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Снижение уровня преступности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Эффектив-ность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муниципаль-ного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менеджмента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Информацион-ная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открытость органов местного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самоуправле-ния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Содержимое 2"/>
          <p:cNvSpPr>
            <a:spLocks noGrp="1"/>
          </p:cNvSpPr>
          <p:nvPr>
            <p:ph idx="1"/>
          </p:nvPr>
        </p:nvSpPr>
        <p:spPr>
          <a:xfrm>
            <a:off x="500063" y="1071563"/>
            <a:ext cx="8143875" cy="4929187"/>
          </a:xfrm>
          <a:ln>
            <a:solidFill>
              <a:schemeClr val="accent1"/>
            </a:solidFill>
          </a:ln>
        </p:spPr>
        <p:txBody>
          <a:bodyPr/>
          <a:lstStyle/>
          <a:p>
            <a:pPr algn="ctr">
              <a:buFont typeface="Wingdings" pitchFamily="2" charset="2"/>
              <a:buNone/>
            </a:pPr>
            <a:endParaRPr lang="ru-RU" sz="2800" b="1" dirty="0" smtClean="0"/>
          </a:p>
          <a:p>
            <a:pPr algn="ctr">
              <a:buNone/>
            </a:pPr>
            <a:endParaRPr lang="ru-RU" sz="2800" b="1" dirty="0" smtClean="0"/>
          </a:p>
          <a:p>
            <a:pPr algn="ctr">
              <a:buNone/>
            </a:pPr>
            <a:endParaRPr lang="ru-RU" sz="2800" b="1" dirty="0" smtClean="0"/>
          </a:p>
        </p:txBody>
      </p:sp>
      <p:pic>
        <p:nvPicPr>
          <p:cNvPr id="2052" name="Рисунок 4" descr="лого ЗС Пермского края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2207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4" name="Прямоугольник 5"/>
          <p:cNvSpPr>
            <a:spLocks noChangeArrowheads="1"/>
          </p:cNvSpPr>
          <p:nvPr/>
        </p:nvSpPr>
        <p:spPr bwMode="auto">
          <a:xfrm>
            <a:off x="500063" y="1071563"/>
            <a:ext cx="1428750" cy="71437"/>
          </a:xfrm>
          <a:prstGeom prst="rect">
            <a:avLst/>
          </a:prstGeom>
          <a:solidFill>
            <a:srgbClr val="0070C0"/>
          </a:solidFill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39" name="Заголовок 3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80400" cy="714375"/>
          </a:xfrm>
        </p:spPr>
        <p:txBody>
          <a:bodyPr/>
          <a:lstStyle/>
          <a:p>
            <a:pPr algn="ctr"/>
            <a:r>
              <a:rPr lang="ru-RU" sz="1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Оценка результативности деятельности органов местного самоуправления осуществляется по направлениям:</a:t>
            </a:r>
          </a:p>
        </p:txBody>
      </p:sp>
      <p:graphicFrame>
        <p:nvGraphicFramePr>
          <p:cNvPr id="24" name="Таблица 23"/>
          <p:cNvGraphicFramePr>
            <a:graphicFrameLocks noGrp="1"/>
          </p:cNvGraphicFramePr>
          <p:nvPr/>
        </p:nvGraphicFramePr>
        <p:xfrm>
          <a:off x="500034" y="1071546"/>
          <a:ext cx="8143932" cy="49292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322"/>
                <a:gridCol w="1357322"/>
                <a:gridCol w="1357322"/>
                <a:gridCol w="1357322"/>
                <a:gridCol w="1357322"/>
                <a:gridCol w="1357322"/>
              </a:tblGrid>
              <a:tr h="142588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</a:pPr>
                      <a:r>
                        <a:rPr lang="ru-RU" sz="1400" b="1" dirty="0" smtClean="0">
                          <a:solidFill>
                            <a:srgbClr val="003300"/>
                          </a:solidFill>
                          <a:latin typeface="Times New Roman" pitchFamily="18" charset="0"/>
                          <a:ea typeface="Verdana" pitchFamily="34" charset="0"/>
                          <a:cs typeface="Times New Roman" pitchFamily="18" charset="0"/>
                        </a:rPr>
                        <a:t>Социальная сфера</a:t>
                      </a:r>
                      <a:endParaRPr lang="ru-RU" sz="1400" b="1" dirty="0">
                        <a:solidFill>
                          <a:srgbClr val="003300"/>
                        </a:solidFill>
                        <a:latin typeface="Times New Roman" pitchFamily="18" charset="0"/>
                        <a:ea typeface="Verdana" pitchFamily="34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ru-RU" sz="1400" b="1" dirty="0" smtClean="0">
                          <a:solidFill>
                            <a:srgbClr val="0033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Экономичес-кое развитие</a:t>
                      </a:r>
                      <a:endParaRPr lang="ru-RU" sz="1400" b="1" dirty="0">
                        <a:solidFill>
                          <a:srgbClr val="0033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ru-RU" sz="1400" b="1" dirty="0" smtClean="0">
                          <a:solidFill>
                            <a:srgbClr val="0033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Природополь-зование, инфраструк-тура, управление ресурсами, имуществом</a:t>
                      </a:r>
                      <a:endParaRPr lang="ru-RU" sz="1400" b="1" dirty="0">
                        <a:solidFill>
                          <a:srgbClr val="0033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ru-RU" sz="1400" b="1" dirty="0" smtClean="0">
                          <a:solidFill>
                            <a:srgbClr val="0033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Развитие</a:t>
                      </a:r>
                      <a:r>
                        <a:rPr lang="ru-RU" sz="1400" b="1" baseline="0" dirty="0" smtClean="0">
                          <a:solidFill>
                            <a:srgbClr val="0033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территорий </a:t>
                      </a:r>
                      <a:r>
                        <a:rPr lang="ru-RU" sz="1400" b="1" baseline="0" dirty="0" err="1" smtClean="0">
                          <a:solidFill>
                            <a:srgbClr val="0033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муниципаль-ных</a:t>
                      </a:r>
                      <a:r>
                        <a:rPr lang="ru-RU" sz="1400" b="1" baseline="0" dirty="0" smtClean="0">
                          <a:solidFill>
                            <a:srgbClr val="0033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образований</a:t>
                      </a:r>
                      <a:endParaRPr lang="ru-RU" sz="1400" b="1" dirty="0">
                        <a:solidFill>
                          <a:srgbClr val="0033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ru-RU" sz="1400" b="1" dirty="0" err="1" smtClean="0">
                          <a:solidFill>
                            <a:srgbClr val="0033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Обществен-ная</a:t>
                      </a:r>
                      <a:r>
                        <a:rPr lang="ru-RU" sz="1400" b="1" dirty="0" smtClean="0">
                          <a:solidFill>
                            <a:srgbClr val="0033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безопасность</a:t>
                      </a:r>
                      <a:endParaRPr lang="ru-RU" sz="1400" b="1" dirty="0">
                        <a:solidFill>
                          <a:srgbClr val="0033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ru-RU" sz="1400" b="1" dirty="0" smtClean="0">
                          <a:solidFill>
                            <a:srgbClr val="0033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Повышение</a:t>
                      </a:r>
                      <a:r>
                        <a:rPr lang="ru-RU" sz="1400" b="1" baseline="0" dirty="0" smtClean="0">
                          <a:solidFill>
                            <a:srgbClr val="0033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baseline="0" dirty="0" err="1" smtClean="0">
                          <a:solidFill>
                            <a:srgbClr val="0033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эффективнос-ти</a:t>
                      </a:r>
                      <a:r>
                        <a:rPr lang="ru-RU" sz="1400" b="1" baseline="0" dirty="0" smtClean="0">
                          <a:solidFill>
                            <a:srgbClr val="0033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деятельности органов местного </a:t>
                      </a:r>
                      <a:r>
                        <a:rPr lang="ru-RU" sz="1400" b="1" baseline="0" dirty="0" err="1" smtClean="0">
                          <a:solidFill>
                            <a:srgbClr val="0033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самоуправле-ния</a:t>
                      </a:r>
                      <a:endParaRPr lang="ru-RU" sz="1400" b="1" dirty="0">
                        <a:solidFill>
                          <a:srgbClr val="0033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5033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Эффектив-</a:t>
                      </a:r>
                      <a:b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ность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расходования средств бюджета развития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Повышение налоговых и неналоговых поступлений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бюджеты от использования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муниципаль-ной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собственности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Наличие НПА, определяющих основные направления развития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муниципально-го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образования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документов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территориаль-ного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планирования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Удовлетворен-ность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населения качеством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предоставля-емых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муниципаль-ных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услуг, в т.ч. в электронном виде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оформления 'Эскалатор'">
  <a:themeElements>
    <a:clrScheme name="Шаблон оформления 'Эскалатор' 1">
      <a:dk1>
        <a:srgbClr val="1D4337"/>
      </a:dk1>
      <a:lt1>
        <a:srgbClr val="DDFFDD"/>
      </a:lt1>
      <a:dk2>
        <a:srgbClr val="1D4944"/>
      </a:dk2>
      <a:lt2>
        <a:srgbClr val="220011"/>
      </a:lt2>
      <a:accent1>
        <a:srgbClr val="71AD49"/>
      </a:accent1>
      <a:accent2>
        <a:srgbClr val="15692B"/>
      </a:accent2>
      <a:accent3>
        <a:srgbClr val="EBFFEB"/>
      </a:accent3>
      <a:accent4>
        <a:srgbClr val="17382D"/>
      </a:accent4>
      <a:accent5>
        <a:srgbClr val="BBD3B1"/>
      </a:accent5>
      <a:accent6>
        <a:srgbClr val="125E26"/>
      </a:accent6>
      <a:hlink>
        <a:srgbClr val="7A8E32"/>
      </a:hlink>
      <a:folHlink>
        <a:srgbClr val="DFE34F"/>
      </a:folHlink>
    </a:clrScheme>
    <a:fontScheme name="Шаблон оформления 'Эскалатор'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Шаблон оформления 'Эскалатор' 1">
        <a:dk1>
          <a:srgbClr val="1D4337"/>
        </a:dk1>
        <a:lt1>
          <a:srgbClr val="DDFFDD"/>
        </a:lt1>
        <a:dk2>
          <a:srgbClr val="1D4944"/>
        </a:dk2>
        <a:lt2>
          <a:srgbClr val="220011"/>
        </a:lt2>
        <a:accent1>
          <a:srgbClr val="71AD49"/>
        </a:accent1>
        <a:accent2>
          <a:srgbClr val="15692B"/>
        </a:accent2>
        <a:accent3>
          <a:srgbClr val="EBFFEB"/>
        </a:accent3>
        <a:accent4>
          <a:srgbClr val="17382D"/>
        </a:accent4>
        <a:accent5>
          <a:srgbClr val="BBD3B1"/>
        </a:accent5>
        <a:accent6>
          <a:srgbClr val="125E26"/>
        </a:accent6>
        <a:hlink>
          <a:srgbClr val="7A8E32"/>
        </a:hlink>
        <a:folHlink>
          <a:srgbClr val="DFE34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оформления 'Эскалатор'</Template>
  <TotalTime>7424</TotalTime>
  <Words>790</Words>
  <Application>Microsoft Office PowerPoint</Application>
  <PresentationFormat>Экран (4:3)</PresentationFormat>
  <Paragraphs>94</Paragraphs>
  <Slides>7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Шаблон оформления 'Эскалатор'</vt:lpstr>
      <vt:lpstr>Слайд 1</vt:lpstr>
      <vt:lpstr>Эффективность управления  в муниципальном образовании</vt:lpstr>
      <vt:lpstr>СОВЕТ ПРЕДСТАВИТЕЛЬНЫХ ОРГАНОВ МУНИЦИПАЛЬНЫХ ОБРАЗОВАНИЙ  РЕШЕНИЕ от 3 октября 2012 г. № 42</vt:lpstr>
      <vt:lpstr>Указ Президента РФ об оценке эффективности деятельности ОМС МР и ГО от 28 апреля 2008 года N 607 в ред. Указа Президента РФ  от 14.10.2012 N 1384</vt:lpstr>
      <vt:lpstr>Указ Президента РФ об оценке эффективности деятельности ОМС МР и ГО от 28 апреля 2008 года N 607 в ред. Указа Президента РФ  от 14.10.2012 N 1384</vt:lpstr>
      <vt:lpstr>Оценка результативности деятельности органов местного самоуправления осуществляется по направлениям:</vt:lpstr>
      <vt:lpstr>Оценка результативности деятельности органов местного самоуправления осуществляется по направлениям:</vt:lpstr>
    </vt:vector>
  </TitlesOfParts>
  <Company>-zspo-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Oleg</dc:creator>
  <cp:lastModifiedBy>FogelMD</cp:lastModifiedBy>
  <cp:revision>623</cp:revision>
  <dcterms:created xsi:type="dcterms:W3CDTF">2007-11-13T11:33:59Z</dcterms:created>
  <dcterms:modified xsi:type="dcterms:W3CDTF">2013-02-06T02:57:50Z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TC011408051049</vt:lpwstr>
  </property>
</Properties>
</file>