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commentAuthors.xml" ContentType="application/vnd.openxmlformats-officedocument.presentationml.commentAuthors+xml"/>
  <Override PartName="/ppt/slideMasters/slideMaster6.xml" ContentType="application/vnd.openxmlformats-officedocument.presentationml.slideMaster+xml"/>
  <Override PartName="/ppt/notesSlides/notesSlide7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4166" r:id="rId2"/>
    <p:sldMasterId id="2147484215" r:id="rId3"/>
    <p:sldMasterId id="2147484227" r:id="rId4"/>
    <p:sldMasterId id="2147484239" r:id="rId5"/>
    <p:sldMasterId id="2147484251" r:id="rId6"/>
  </p:sldMasterIdLst>
  <p:notesMasterIdLst>
    <p:notesMasterId r:id="rId28"/>
  </p:notesMasterIdLst>
  <p:sldIdLst>
    <p:sldId id="348" r:id="rId7"/>
    <p:sldId id="357" r:id="rId8"/>
    <p:sldId id="320" r:id="rId9"/>
    <p:sldId id="321" r:id="rId10"/>
    <p:sldId id="344" r:id="rId11"/>
    <p:sldId id="361" r:id="rId12"/>
    <p:sldId id="355" r:id="rId13"/>
    <p:sldId id="356" r:id="rId14"/>
    <p:sldId id="330" r:id="rId15"/>
    <p:sldId id="352" r:id="rId16"/>
    <p:sldId id="353" r:id="rId17"/>
    <p:sldId id="354" r:id="rId18"/>
    <p:sldId id="335" r:id="rId19"/>
    <p:sldId id="365" r:id="rId20"/>
    <p:sldId id="360" r:id="rId21"/>
    <p:sldId id="358" r:id="rId22"/>
    <p:sldId id="364" r:id="rId23"/>
    <p:sldId id="317" r:id="rId24"/>
    <p:sldId id="362" r:id="rId25"/>
    <p:sldId id="363" r:id="rId26"/>
    <p:sldId id="366" r:id="rId27"/>
  </p:sldIdLst>
  <p:sldSz cx="9144000" cy="6858000" type="screen4x3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*" initials="*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33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22057" autoAdjust="0"/>
    <p:restoredTop sz="96606" autoAdjust="0"/>
  </p:normalViewPr>
  <p:slideViewPr>
    <p:cSldViewPr>
      <p:cViewPr>
        <p:scale>
          <a:sx n="89" d="100"/>
          <a:sy n="89" d="100"/>
        </p:scale>
        <p:origin x="-342" y="-4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8"/>
            <a:ext cx="2946400" cy="4968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8"/>
            <a:ext cx="2946400" cy="4968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2DE2BD0-FEF4-44D0-98B2-3B103B0AA2A4}" type="datetimeFigureOut">
              <a:rPr lang="ru-RU"/>
              <a:pPr>
                <a:defRPr/>
              </a:pPr>
              <a:t>21.12.2012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5718"/>
            <a:ext cx="5438775" cy="446651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242"/>
            <a:ext cx="2946400" cy="49680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242"/>
            <a:ext cx="2946400" cy="49680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4978E275-DDF4-4907-9D54-A950CCE34ED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93275374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22FE9027-2AA0-4CB9-BF29-D2AF83BD3D81}" type="slidenum">
              <a:rPr lang="ru-RU" smtClean="0">
                <a:solidFill>
                  <a:srgbClr val="000000"/>
                </a:solidFill>
                <a:latin typeface="Arial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ru-RU" dirty="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ru-RU" sz="900" dirty="0" smtClean="0">
                <a:latin typeface="Times New Roman" pitchFamily="18" charset="0"/>
              </a:rPr>
              <a:t>	</a:t>
            </a:r>
            <a:endParaRPr lang="ru-RU" sz="900" dirty="0" smtClean="0"/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ru-RU" sz="900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487B0FD-610D-49BA-BD6B-47CD7CBDD358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ru-RU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УТОЧНИ ЧИСЛЕННОСТЬ НАСЕЛЕНИЯ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868AD8-047F-4CFB-84F2-52A9DF0F062F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432772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ru-RU" baseline="0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78E275-DDF4-4907-9D54-A950CCE34EDE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879827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7873DD-8760-4614-A37D-AEC2F14F7B05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278894A-A457-478D-B7A3-A00CB6CC24B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9CC2920-3029-4BAD-B059-13E91BB925F0}" type="slidenum">
              <a:rPr lang="ru-RU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6386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D896304-AD2D-4B55-B7FF-EA1EA5A68297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2DD01E-A553-4504-809F-64EAC0CB8EAB}" type="datetime1">
              <a:rPr lang="ru-RU" smtClean="0"/>
              <a:pPr>
                <a:defRPr/>
              </a:pPr>
              <a:t>21.12.2012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C30E90-2F12-4733-9315-EFA9A1C4A14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7D33F2-CD5F-4252-BC21-3F4E90E1DC49}" type="datetime1">
              <a:rPr lang="ru-RU" smtClean="0"/>
              <a:pPr>
                <a:defRPr/>
              </a:pPr>
              <a:t>21.12.2012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03D2C9-E889-410F-822D-864857CD9CE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ED958F-DFC2-473D-A34F-E6A310200F5D}" type="datetime1">
              <a:rPr lang="ru-RU" smtClean="0"/>
              <a:pPr>
                <a:defRPr/>
              </a:pPr>
              <a:t>21.12.2012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E33689-022E-4B79-9707-04B6A05D696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9C267C-B031-4FDE-ABC4-E2CC289A9D6B}" type="datetime1">
              <a:rPr lang="ru-RU" smtClean="0"/>
              <a:pPr>
                <a:defRPr/>
              </a:pPr>
              <a:t>21.12.2012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C5A34D-BA81-48C2-9BA2-18502AB9765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214474-A5B8-4798-9933-AF5BD8E1F91F}" type="datetime1">
              <a:rPr lang="ru-RU" smtClean="0"/>
              <a:pPr>
                <a:defRPr/>
              </a:pPr>
              <a:t>21.12.2012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57A339-64C9-44D8-9D76-064A89842CF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0321A1-D0D2-40FE-ABFD-8617CEEAE556}" type="datetime1">
              <a:rPr lang="ru-RU" smtClean="0"/>
              <a:pPr>
                <a:defRPr/>
              </a:pPr>
              <a:t>21.12.2012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3BBF6D-2858-427B-A6F1-18A36041ABD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0BEFE5-44CF-4D1E-8B3C-E5AFB5D2DA3D}" type="datetime1">
              <a:rPr lang="ru-RU" smtClean="0"/>
              <a:pPr>
                <a:defRPr/>
              </a:pPr>
              <a:t>21.12.2012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CA828E-B166-4AE9-B1F1-0645747F769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89080F-29CF-4E31-A5E8-938CD0C127A2}" type="datetime1">
              <a:rPr lang="ru-RU" smtClean="0"/>
              <a:pPr>
                <a:defRPr/>
              </a:pPr>
              <a:t>21.12.2012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65D24E-63FD-47C8-AD92-A9FF034DBDD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60DC4F-0D8E-411C-9AD4-662704BDEDE6}" type="datetime1">
              <a:rPr lang="ru-RU" smtClean="0"/>
              <a:pPr>
                <a:defRPr/>
              </a:pPr>
              <a:t>21.12.2012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0F62A3-07F4-4881-8D56-FECED422003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4D15A2-100B-485F-9EA6-35B03F194384}" type="datetime1">
              <a:rPr lang="ru-RU" smtClean="0"/>
              <a:pPr>
                <a:defRPr/>
              </a:pPr>
              <a:t>21.12.2012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D0F718-1AB7-402C-9C64-ED436A912EC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916100-681D-45E8-ACB8-3F6C37F1A239}" type="datetime1">
              <a:rPr lang="ru-RU" smtClean="0"/>
              <a:pPr>
                <a:defRPr/>
              </a:pPr>
              <a:t>21.12.2012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822D29-FC67-4999-87A1-1EEFB5A49F0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1C98B-4D7E-4819-9873-6963D70BFC4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21.12.2012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591329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CE251-DAFA-4DA5-B9FD-C31F8C7F091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21.12.2012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007019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2F5EF-8577-4212-B0F5-98097BF587F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21.12.2012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553069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1A021-D964-4CA7-A362-402AC14421C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21.12.2012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474832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DCF8A-0142-4699-B1B2-2AAAF225C33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21.12.2012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82155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166A7-A533-42B7-8492-A5D32EC4127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21.12.2012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32224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C1BCC-B299-4E0E-8861-C49EC70C426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21.12.2012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915040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95029-2FE6-449D-9A1F-4C1D23FB25A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21.12.2012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299763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E39A3-9FF4-4452-8752-AFFBBCD595F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21.12.2012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146822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C6BC2-A4A8-4EC4-B94F-3289132418A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21.12.2012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590061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3C855-7045-4ED6-AFD3-FA053A9B252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21.12.2012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3772453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1A13F-8293-4EAB-8D41-19E0A403B99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21.12.2012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166750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C6C11-62BE-4C39-9597-AE7B1246671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21.12.2012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0847547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8EE99-7E13-4E26-AD9D-5BD3E4FE307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21.12.2012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650192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355EC-05EC-495C-B30A-1B3B6F9887D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21.12.2012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7649041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E96E6-565A-4752-86BF-C0BBD985F93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21.12.2012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0594666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CAE1E-B07E-46CB-9AD5-AABD52C87B7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21.12.2012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1755338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F5ECA-6BBC-45F7-BA29-E1B2D6ABF80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21.12.2012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835664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625F8-7CB9-43F7-A021-76A43D15FDC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21.12.2012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712011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0081C-853F-4CA0-AF3A-BE60326639B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21.12.2012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2261030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FEC07-0259-41C0-B088-023ECE497FB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21.12.2012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383916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6CE0F-CAFE-4CA4-8A67-D31DBF8272E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21.12.2012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0727659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9BA09-CDA8-426A-B7BD-022479D9A59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21.12.2012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52325-AFEA-425D-9160-FFA76FF4B8B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288430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9BA09-CDA8-426A-B7BD-022479D9A59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21.12.2012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52325-AFEA-425D-9160-FFA76FF4B8B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8236660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9BA09-CDA8-426A-B7BD-022479D9A59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21.12.2012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52325-AFEA-425D-9160-FFA76FF4B8B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1773118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9BA09-CDA8-426A-B7BD-022479D9A59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21.12.2012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52325-AFEA-425D-9160-FFA76FF4B8B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8201528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9BA09-CDA8-426A-B7BD-022479D9A59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21.12.2012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52325-AFEA-425D-9160-FFA76FF4B8B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4398007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9BA09-CDA8-426A-B7BD-022479D9A59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21.12.2012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52325-AFEA-425D-9160-FFA76FF4B8B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3005337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9BA09-CDA8-426A-B7BD-022479D9A59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21.12.2012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52325-AFEA-425D-9160-FFA76FF4B8B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3539419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9BA09-CDA8-426A-B7BD-022479D9A59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21.12.2012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52325-AFEA-425D-9160-FFA76FF4B8B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999799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9BA09-CDA8-426A-B7BD-022479D9A59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21.12.2012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52325-AFEA-425D-9160-FFA76FF4B8B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7745996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9BA09-CDA8-426A-B7BD-022479D9A59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21.12.2012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52325-AFEA-425D-9160-FFA76FF4B8B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3802456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9BA09-CDA8-426A-B7BD-022479D9A59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21.12.2012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52325-AFEA-425D-9160-FFA76FF4B8B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5618042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6AB82E-19F1-45CB-BC6B-36BBFE220DF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21.12.2012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8C2D4E-9F27-4EC5-B151-1BD3E49F834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8758945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5A56E6-8961-422E-9CE4-DE305285B67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21.12.2012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239EA7-CFDD-49D7-9241-2060E5DC393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5069554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5B4EB7-88EA-4C7C-A9E5-A1EC8D73E73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21.12.2012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E481E6-F356-429B-A9BC-69545C0D638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2599349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1C6E88-6AAE-4EDD-A07D-529410770B6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21.12.2012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68A753-B8E7-4B35-9231-F24AABC7E98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0126144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8B1045-D8B0-4469-B00C-EB484F863EC7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21.12.2012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1D1CEB-E2A9-4C0D-B0A2-21331BFA2C8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4608966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4ECF3E-53E8-4E22-8980-DE77D501746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21.12.2012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A39043-4846-46CD-9C2B-EAB7093F0F8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2025472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FB75CF-83DA-490F-B469-C875AAD6FC8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21.12.2012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60E9A-9035-4F6B-BA98-E809613CAA9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2982615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321261-7B89-44A4-9471-A3CD4BCCD83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21.12.2012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134F15-4FC8-4973-A80A-3118ECBBB87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5000074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942D36-2E2C-4DD2-BDF2-5D4A693446D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21.12.2012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EECBFD-99A6-4DD1-8DBD-5F7A4203975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41739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342967-F1CC-4B88-9563-EBE7A6EA368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21.12.2012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DD92E8-8D7E-479E-A8DC-08BE63B556C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4957823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FC6354-C5BA-4C3F-8A64-34B50F8F19C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21.12.2012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50FF5B-3808-4945-903C-841F5A3F83C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4545015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F82D7A-D7FB-47B9-8F2F-1ABEC3D4FB9B}" type="datetime1">
              <a:rPr lang="ru-RU"/>
              <a:pPr>
                <a:defRPr/>
              </a:pPr>
              <a:t>21.12.2012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E0026D-26E5-4EA3-B447-9BA88CAE239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92750063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07986A-4951-432B-9343-49DD5C30AF33}" type="datetime1">
              <a:rPr lang="ru-RU"/>
              <a:pPr>
                <a:defRPr/>
              </a:pPr>
              <a:t>21.12.2012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45654D-13F2-48D3-9735-D50A8BF486D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6124521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3D3053-F2CA-475D-BC3F-F8625022B267}" type="datetime1">
              <a:rPr lang="ru-RU"/>
              <a:pPr>
                <a:defRPr/>
              </a:pPr>
              <a:t>21.12.2012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F9C4CE-B3DC-40CA-9C60-84706A1F7EE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15349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3DF33A-6909-4E60-83F1-3EF517BEFA71}" type="datetime1">
              <a:rPr lang="ru-RU"/>
              <a:pPr>
                <a:defRPr/>
              </a:pPr>
              <a:t>21.12.2012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831505-F9CC-4C1A-9373-FC841DB6EB3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8957960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08A377-6211-44EC-9FC6-E56D52F1919C}" type="datetime1">
              <a:rPr lang="ru-RU"/>
              <a:pPr>
                <a:defRPr/>
              </a:pPr>
              <a:t>21.12.2012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D47EC4-076B-4F06-8158-EC86C8FC00B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77728549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05C512-4FEF-45B6-A1BD-154D4CC8233B}" type="datetime1">
              <a:rPr lang="ru-RU"/>
              <a:pPr>
                <a:defRPr/>
              </a:pPr>
              <a:t>21.12.2012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E3793B-45EA-4E65-B05F-A7E09CA5B97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83292584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058931-45FB-4633-B005-8A621D2EA14F}" type="datetime1">
              <a:rPr lang="ru-RU"/>
              <a:pPr>
                <a:defRPr/>
              </a:pPr>
              <a:t>21.12.2012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7CDD7C-D94E-41B8-863E-9A8F2B4C4B8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80123278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FD028E-1A2D-47C6-9665-C75649D208D5}" type="datetime1">
              <a:rPr lang="ru-RU"/>
              <a:pPr>
                <a:defRPr/>
              </a:pPr>
              <a:t>21.12.2012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24ECC4-8024-483F-BB70-9416428F7F5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97809702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6F90C4-CF29-420D-9E11-A3C2D44ED8A3}" type="datetime1">
              <a:rPr lang="ru-RU"/>
              <a:pPr>
                <a:defRPr/>
              </a:pPr>
              <a:t>21.12.2012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152830-B6B0-4D6E-850D-2E085EA13DC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8880170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DA7AB9-9AB8-4784-AC9A-570A9A92ABBA}" type="datetime1">
              <a:rPr lang="ru-RU"/>
              <a:pPr>
                <a:defRPr/>
              </a:pPr>
              <a:t>21.12.2012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5DBD77-78BD-41BB-BBC2-B40687DCBB0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1554127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4F6F30-A0D0-4541-8753-4E637E48E6FF}" type="datetime1">
              <a:rPr lang="ru-RU"/>
              <a:pPr>
                <a:defRPr/>
              </a:pPr>
              <a:t>21.12.2012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570977-AE59-4B5E-9635-602EE364944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580331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5F54260-C60E-4C82-9227-3226EED77215}" type="datetime1">
              <a:rPr lang="ru-RU" smtClean="0"/>
              <a:pPr>
                <a:defRPr/>
              </a:pPr>
              <a:t>21.12.2012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0856D97-00B6-4773-A9FB-FA02ABCC498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74" r:id="rId1"/>
    <p:sldLayoutId id="2147484075" r:id="rId2"/>
    <p:sldLayoutId id="2147484076" r:id="rId3"/>
    <p:sldLayoutId id="2147484077" r:id="rId4"/>
    <p:sldLayoutId id="2147484078" r:id="rId5"/>
    <p:sldLayoutId id="2147484079" r:id="rId6"/>
    <p:sldLayoutId id="2147484080" r:id="rId7"/>
    <p:sldLayoutId id="2147484081" r:id="rId8"/>
    <p:sldLayoutId id="2147484082" r:id="rId9"/>
    <p:sldLayoutId id="2147484083" r:id="rId10"/>
    <p:sldLayoutId id="2147484084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E435FA51-4172-4366-9724-0C2393D5A71E}" type="datetime1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21.12.2012</a:t>
            </a:fld>
            <a:endParaRPr lang="ru-RU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30893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7" r:id="rId1"/>
    <p:sldLayoutId id="2147484168" r:id="rId2"/>
    <p:sldLayoutId id="2147484169" r:id="rId3"/>
    <p:sldLayoutId id="2147484170" r:id="rId4"/>
    <p:sldLayoutId id="2147484171" r:id="rId5"/>
    <p:sldLayoutId id="2147484172" r:id="rId6"/>
    <p:sldLayoutId id="2147484173" r:id="rId7"/>
    <p:sldLayoutId id="2147484174" r:id="rId8"/>
    <p:sldLayoutId id="2147484175" r:id="rId9"/>
    <p:sldLayoutId id="2147484176" r:id="rId10"/>
    <p:sldLayoutId id="2147484177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E75CF6D3-0BEA-401D-9E1B-9772A2557DDB}" type="datetime1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21.12.2012</a:t>
            </a:fld>
            <a:endParaRPr lang="ru-RU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29727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16" r:id="rId1"/>
    <p:sldLayoutId id="2147484217" r:id="rId2"/>
    <p:sldLayoutId id="2147484218" r:id="rId3"/>
    <p:sldLayoutId id="2147484219" r:id="rId4"/>
    <p:sldLayoutId id="2147484220" r:id="rId5"/>
    <p:sldLayoutId id="2147484221" r:id="rId6"/>
    <p:sldLayoutId id="2147484222" r:id="rId7"/>
    <p:sldLayoutId id="2147484223" r:id="rId8"/>
    <p:sldLayoutId id="2147484224" r:id="rId9"/>
    <p:sldLayoutId id="2147484225" r:id="rId10"/>
    <p:sldLayoutId id="2147484226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66C9BA09-CDA8-426A-B7BD-022479D9A59A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21.12.2012</a:t>
            </a:fld>
            <a:endParaRPr lang="ru-RU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14E52325-AFEA-425D-9160-FFA76FF4B8B2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01025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8" r:id="rId1"/>
    <p:sldLayoutId id="2147484229" r:id="rId2"/>
    <p:sldLayoutId id="2147484230" r:id="rId3"/>
    <p:sldLayoutId id="2147484231" r:id="rId4"/>
    <p:sldLayoutId id="2147484232" r:id="rId5"/>
    <p:sldLayoutId id="2147484233" r:id="rId6"/>
    <p:sldLayoutId id="2147484234" r:id="rId7"/>
    <p:sldLayoutId id="2147484235" r:id="rId8"/>
    <p:sldLayoutId id="2147484236" r:id="rId9"/>
    <p:sldLayoutId id="2147484237" r:id="rId10"/>
    <p:sldLayoutId id="214748423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4667B96-AA68-460F-90E7-DD0B0EF432A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21.12.2012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7930313-13A8-41CC-BC53-D2CB5A83C1F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39162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0" r:id="rId1"/>
    <p:sldLayoutId id="2147484241" r:id="rId2"/>
    <p:sldLayoutId id="2147484242" r:id="rId3"/>
    <p:sldLayoutId id="2147484243" r:id="rId4"/>
    <p:sldLayoutId id="2147484244" r:id="rId5"/>
    <p:sldLayoutId id="2147484245" r:id="rId6"/>
    <p:sldLayoutId id="2147484246" r:id="rId7"/>
    <p:sldLayoutId id="2147484247" r:id="rId8"/>
    <p:sldLayoutId id="2147484248" r:id="rId9"/>
    <p:sldLayoutId id="2147484249" r:id="rId10"/>
    <p:sldLayoutId id="214748425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fld id="{03913AA7-DE5D-439F-B275-15BBC2ACC0C4}" type="datetime1">
              <a:rPr lang="ru-RU"/>
              <a:pPr>
                <a:defRPr/>
              </a:pPr>
              <a:t>21.12.2012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fld id="{562DCC40-8E35-4FD4-8D47-B105CB17E81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689266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52" r:id="rId1"/>
    <p:sldLayoutId id="2147484253" r:id="rId2"/>
    <p:sldLayoutId id="2147484254" r:id="rId3"/>
    <p:sldLayoutId id="2147484255" r:id="rId4"/>
    <p:sldLayoutId id="2147484256" r:id="rId5"/>
    <p:sldLayoutId id="2147484257" r:id="rId6"/>
    <p:sldLayoutId id="2147484258" r:id="rId7"/>
    <p:sldLayoutId id="2147484259" r:id="rId8"/>
    <p:sldLayoutId id="2147484260" r:id="rId9"/>
    <p:sldLayoutId id="2147484261" r:id="rId10"/>
    <p:sldLayoutId id="2147484262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268959"/>
          </a:xfrm>
        </p:spPr>
        <p:txBody>
          <a:bodyPr/>
          <a:lstStyle/>
          <a:p>
            <a:pPr marL="0" indent="0" algn="ctr">
              <a:buNone/>
            </a:pP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/>
                <a:cs typeface="Arial" pitchFamily="34" charset="0"/>
              </a:rPr>
              <a:t>Основные</a:t>
            </a: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/>
                <a:cs typeface="Arial" pitchFamily="34" charset="0"/>
              </a:rPr>
              <a:t> </a:t>
            </a:r>
            <a:r>
              <a: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/>
                <a:cs typeface="Arial" pitchFamily="34" charset="0"/>
              </a:rPr>
              <a:t>направления деятельности  блока </a:t>
            </a:r>
            <a:endParaRPr lang="ru-RU" sz="4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Calibri"/>
              <a:cs typeface="Arial" pitchFamily="34" charset="0"/>
            </a:endParaRPr>
          </a:p>
          <a:p>
            <a:pPr marL="0" indent="0" algn="ctr">
              <a:buNone/>
            </a:pP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«Территориальное развитие»</a:t>
            </a:r>
            <a:endParaRPr lang="ru-RU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03D2C9-E889-410F-822D-864857CD9CEB}" type="slidenum">
              <a:rPr lang="ru-RU" smtClean="0"/>
              <a:pPr>
                <a:defRPr/>
              </a:pPr>
              <a:t>1</a:t>
            </a:fld>
            <a:endParaRPr lang="ru-RU" dirty="0"/>
          </a:p>
        </p:txBody>
      </p:sp>
      <p:pic>
        <p:nvPicPr>
          <p:cNvPr id="5" name="Picture 1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5" y="142875"/>
            <a:ext cx="756717" cy="12733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51520" y="5805264"/>
            <a:ext cx="8280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Докладчик: Самойлов Дмитрий Иванович</a:t>
            </a:r>
            <a:r>
              <a:rPr lang="ru-RU" b="1" dirty="0"/>
              <a:t>, </a:t>
            </a:r>
            <a:r>
              <a:rPr lang="ru-RU" b="1" dirty="0" smtClean="0"/>
              <a:t>заместитель </a:t>
            </a:r>
            <a:r>
              <a:rPr lang="ru-RU" b="1" dirty="0"/>
              <a:t>председателя Правительства - министр территориального развития </a:t>
            </a:r>
            <a:r>
              <a:rPr lang="ru-RU" b="1" dirty="0" smtClean="0"/>
              <a:t>Пермского </a:t>
            </a:r>
            <a:r>
              <a:rPr lang="ru-RU" b="1" dirty="0"/>
              <a:t>края </a:t>
            </a:r>
          </a:p>
        </p:txBody>
      </p:sp>
    </p:spTree>
    <p:extLst>
      <p:ext uri="{BB962C8B-B14F-4D97-AF65-F5344CB8AC3E}">
        <p14:creationId xmlns:p14="http://schemas.microsoft.com/office/powerpoint/2010/main" xmlns="" val="1004061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Text Box 14911"/>
          <p:cNvSpPr txBox="1">
            <a:spLocks noChangeArrowheads="1"/>
          </p:cNvSpPr>
          <p:nvPr/>
        </p:nvSpPr>
        <p:spPr bwMode="auto">
          <a:xfrm>
            <a:off x="3241600" y="4200702"/>
            <a:ext cx="2803674" cy="172354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auto" hangingPunct="1">
              <a:spcBef>
                <a:spcPct val="50000"/>
              </a:spcBef>
              <a:spcAft>
                <a:spcPct val="50000"/>
              </a:spcAft>
              <a:defRPr/>
            </a:pPr>
            <a:endParaRPr lang="ru-RU" sz="1400" b="1" dirty="0" smtClean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fontAlgn="auto" hangingPunct="1">
              <a:spcBef>
                <a:spcPct val="50000"/>
              </a:spcBef>
              <a:spcAft>
                <a:spcPct val="50000"/>
              </a:spcAft>
              <a:defRPr/>
            </a:pPr>
            <a:r>
              <a:rPr lang="ru-RU" sz="16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Министерство  территориального  развития Пермского края</a:t>
            </a:r>
          </a:p>
          <a:p>
            <a:pPr algn="ctr" eaLnBrk="1" fontAlgn="auto" hangingPunct="1">
              <a:spcBef>
                <a:spcPct val="50000"/>
              </a:spcBef>
              <a:spcAft>
                <a:spcPct val="50000"/>
              </a:spcAft>
              <a:defRPr/>
            </a:pPr>
            <a:endParaRPr lang="ru-RU" sz="1400" b="1" dirty="0" smtClean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5" name="Picture 1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3005" y="178046"/>
            <a:ext cx="649288" cy="83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6" name="Text Box 14917"/>
          <p:cNvSpPr txBox="1">
            <a:spLocks noChangeArrowheads="1"/>
          </p:cNvSpPr>
          <p:nvPr/>
        </p:nvSpPr>
        <p:spPr bwMode="auto">
          <a:xfrm>
            <a:off x="850139" y="68163"/>
            <a:ext cx="73008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Структура блока «Территориальное развитие»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081" name="Text Box 14911"/>
          <p:cNvSpPr txBox="1">
            <a:spLocks noChangeArrowheads="1"/>
          </p:cNvSpPr>
          <p:nvPr/>
        </p:nvSpPr>
        <p:spPr bwMode="auto">
          <a:xfrm>
            <a:off x="400187" y="4311192"/>
            <a:ext cx="2479402" cy="138499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auto" hangingPunct="1">
              <a:spcBef>
                <a:spcPct val="50000"/>
              </a:spcBef>
              <a:spcAft>
                <a:spcPct val="50000"/>
              </a:spcAft>
              <a:defRPr/>
            </a:pPr>
            <a:endParaRPr lang="ru-RU" sz="1400" b="1" dirty="0" smtClean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fontAlgn="auto" hangingPunct="1">
              <a:spcBef>
                <a:spcPct val="50000"/>
              </a:spcBef>
              <a:spcAft>
                <a:spcPct val="50000"/>
              </a:spcAft>
              <a:defRPr/>
            </a:pPr>
            <a:r>
              <a:rPr lang="ru-RU" sz="1400" b="1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Министерство   по делам </a:t>
            </a:r>
            <a:br>
              <a:rPr lang="ru-RU" sz="1400" b="1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</a:br>
            <a:r>
              <a:rPr lang="ru-RU" sz="1400" b="1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Коми-Пермяцкого округа</a:t>
            </a:r>
          </a:p>
          <a:p>
            <a:pPr algn="ctr" eaLnBrk="1" fontAlgn="auto" hangingPunct="1">
              <a:spcBef>
                <a:spcPct val="50000"/>
              </a:spcBef>
              <a:spcAft>
                <a:spcPct val="50000"/>
              </a:spcAft>
              <a:defRPr/>
            </a:pPr>
            <a:endParaRPr lang="ru-RU" sz="1400" b="1" dirty="0" smtClean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43" name="Text Box 14911"/>
          <p:cNvSpPr txBox="1">
            <a:spLocks noChangeArrowheads="1"/>
          </p:cNvSpPr>
          <p:nvPr/>
        </p:nvSpPr>
        <p:spPr bwMode="auto">
          <a:xfrm>
            <a:off x="2123157" y="2316589"/>
            <a:ext cx="5040560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auto" hangingPunct="1">
              <a:spcBef>
                <a:spcPct val="50000"/>
              </a:spcBef>
              <a:spcAft>
                <a:spcPct val="50000"/>
              </a:spcAft>
            </a:pPr>
            <a:r>
              <a:rPr lang="ru-RU" sz="16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Заместитель председателя Правительства </a:t>
            </a:r>
            <a:r>
              <a:rPr lang="ru-RU" sz="16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–   министр территориального развития           Пермского </a:t>
            </a:r>
            <a:r>
              <a:rPr lang="ru-RU" sz="16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края</a:t>
            </a:r>
          </a:p>
        </p:txBody>
      </p:sp>
      <p:sp>
        <p:nvSpPr>
          <p:cNvPr id="30" name="Text Box 14911"/>
          <p:cNvSpPr txBox="1">
            <a:spLocks noChangeArrowheads="1"/>
          </p:cNvSpPr>
          <p:nvPr/>
        </p:nvSpPr>
        <p:spPr bwMode="auto">
          <a:xfrm>
            <a:off x="445292" y="1628775"/>
            <a:ext cx="1536700" cy="769938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auto" hangingPunct="1">
              <a:spcBef>
                <a:spcPct val="50000"/>
              </a:spcBef>
              <a:spcAft>
                <a:spcPct val="50000"/>
              </a:spcAft>
              <a:defRPr/>
            </a:pPr>
            <a:r>
              <a:rPr lang="ru-RU" sz="11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Совет муниципальных образований Пермского края</a:t>
            </a:r>
          </a:p>
        </p:txBody>
      </p:sp>
      <p:sp>
        <p:nvSpPr>
          <p:cNvPr id="32" name="Text Box 14911"/>
          <p:cNvSpPr txBox="1">
            <a:spLocks noChangeArrowheads="1"/>
          </p:cNvSpPr>
          <p:nvPr/>
        </p:nvSpPr>
        <p:spPr bwMode="auto">
          <a:xfrm>
            <a:off x="6198467" y="823287"/>
            <a:ext cx="1700213" cy="430213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auto" hangingPunct="1">
              <a:spcBef>
                <a:spcPct val="50000"/>
              </a:spcBef>
              <a:spcAft>
                <a:spcPct val="50000"/>
              </a:spcAft>
              <a:defRPr/>
            </a:pPr>
            <a:r>
              <a:rPr lang="ru-RU" sz="11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Главы городских и сельских поселений</a:t>
            </a:r>
          </a:p>
        </p:txBody>
      </p:sp>
      <p:sp>
        <p:nvSpPr>
          <p:cNvPr id="33" name="Text Box 14911"/>
          <p:cNvSpPr txBox="1">
            <a:spLocks noChangeArrowheads="1"/>
          </p:cNvSpPr>
          <p:nvPr/>
        </p:nvSpPr>
        <p:spPr bwMode="auto">
          <a:xfrm>
            <a:off x="1409733" y="836613"/>
            <a:ext cx="2016125" cy="4318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auto" hangingPunct="1">
              <a:spcBef>
                <a:spcPct val="50000"/>
              </a:spcBef>
              <a:spcAft>
                <a:spcPct val="50000"/>
              </a:spcAft>
              <a:defRPr/>
            </a:pPr>
            <a:r>
              <a:rPr lang="ru-RU" sz="11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Главы муниципальных районов</a:t>
            </a:r>
          </a:p>
        </p:txBody>
      </p:sp>
      <p:sp>
        <p:nvSpPr>
          <p:cNvPr id="34" name="Text Box 14911"/>
          <p:cNvSpPr txBox="1">
            <a:spLocks noChangeArrowheads="1"/>
          </p:cNvSpPr>
          <p:nvPr/>
        </p:nvSpPr>
        <p:spPr bwMode="auto">
          <a:xfrm>
            <a:off x="3899665" y="833924"/>
            <a:ext cx="1584325" cy="4318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auto" hangingPunct="1">
              <a:spcBef>
                <a:spcPct val="50000"/>
              </a:spcBef>
              <a:spcAft>
                <a:spcPct val="50000"/>
              </a:spcAft>
              <a:defRPr/>
            </a:pPr>
            <a:r>
              <a:rPr lang="ru-RU" sz="11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Главы городских округов</a:t>
            </a:r>
          </a:p>
        </p:txBody>
      </p:sp>
      <p:cxnSp>
        <p:nvCxnSpPr>
          <p:cNvPr id="4" name="Прямая со стрелкой 3"/>
          <p:cNvCxnSpPr/>
          <p:nvPr/>
        </p:nvCxnSpPr>
        <p:spPr>
          <a:xfrm>
            <a:off x="2555875" y="2398713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691826" y="3147586"/>
            <a:ext cx="1" cy="56319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flipV="1">
            <a:off x="1643305" y="3718991"/>
            <a:ext cx="5899138" cy="1587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endCxn id="3081" idx="0"/>
          </p:cNvCxnSpPr>
          <p:nvPr/>
        </p:nvCxnSpPr>
        <p:spPr>
          <a:xfrm flipH="1">
            <a:off x="1639888" y="3734865"/>
            <a:ext cx="3417" cy="57632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 стрелкой 50"/>
          <p:cNvCxnSpPr/>
          <p:nvPr/>
        </p:nvCxnSpPr>
        <p:spPr>
          <a:xfrm>
            <a:off x="4691828" y="3734865"/>
            <a:ext cx="0" cy="46860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 стрелкой 51"/>
          <p:cNvCxnSpPr/>
          <p:nvPr/>
        </p:nvCxnSpPr>
        <p:spPr>
          <a:xfrm>
            <a:off x="7522260" y="3734865"/>
            <a:ext cx="7937" cy="70224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>
            <a:stCxn id="18443" idx="1"/>
          </p:cNvCxnSpPr>
          <p:nvPr/>
        </p:nvCxnSpPr>
        <p:spPr>
          <a:xfrm flipH="1">
            <a:off x="1213642" y="2732088"/>
            <a:ext cx="909515" cy="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flipV="1">
            <a:off x="2320103" y="1628775"/>
            <a:ext cx="4743450" cy="635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flipV="1">
            <a:off x="2339975" y="1289050"/>
            <a:ext cx="0" cy="34290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flipV="1">
            <a:off x="4691827" y="1285875"/>
            <a:ext cx="0" cy="34290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 flipV="1">
            <a:off x="7048574" y="1289050"/>
            <a:ext cx="0" cy="36195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 flipV="1">
            <a:off x="4691826" y="1628777"/>
            <a:ext cx="1" cy="687812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>
            <a:endCxn id="30" idx="2"/>
          </p:cNvCxnSpPr>
          <p:nvPr/>
        </p:nvCxnSpPr>
        <p:spPr>
          <a:xfrm flipV="1">
            <a:off x="1213642" y="2398713"/>
            <a:ext cx="0" cy="333375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headEnd w="lg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 flipH="1">
            <a:off x="1981992" y="2014538"/>
            <a:ext cx="941387" cy="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 flipV="1">
            <a:off x="2923379" y="1618355"/>
            <a:ext cx="7297" cy="396183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headEnd w="lg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 Box 14911"/>
          <p:cNvSpPr txBox="1">
            <a:spLocks noChangeArrowheads="1"/>
          </p:cNvSpPr>
          <p:nvPr/>
        </p:nvSpPr>
        <p:spPr bwMode="auto">
          <a:xfrm>
            <a:off x="6360519" y="4445682"/>
            <a:ext cx="2339355" cy="116955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25400" cmpd="sng">
            <a:solidFill>
              <a:schemeClr val="tx1"/>
            </a:solidFill>
            <a:prstDash val="dashDot"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auto" hangingPunct="1">
              <a:spcBef>
                <a:spcPct val="50000"/>
              </a:spcBef>
              <a:spcAft>
                <a:spcPct val="50000"/>
              </a:spcAft>
              <a:defRPr/>
            </a:pPr>
            <a:r>
              <a:rPr lang="ru-RU" sz="14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Министерство по  развитию территорий Кизеловского угольного бассейна </a:t>
            </a:r>
            <a:r>
              <a:rPr lang="ru-RU" sz="1400" b="1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                      Пермского </a:t>
            </a:r>
            <a:r>
              <a:rPr lang="ru-RU" sz="14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края</a:t>
            </a:r>
          </a:p>
        </p:txBody>
      </p:sp>
      <p:sp>
        <p:nvSpPr>
          <p:cNvPr id="27" name="Text Box 14911"/>
          <p:cNvSpPr txBox="1">
            <a:spLocks noChangeArrowheads="1"/>
          </p:cNvSpPr>
          <p:nvPr/>
        </p:nvSpPr>
        <p:spPr bwMode="auto">
          <a:xfrm>
            <a:off x="7308304" y="1431725"/>
            <a:ext cx="1700213" cy="769441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auto" hangingPunct="1">
              <a:spcBef>
                <a:spcPct val="50000"/>
              </a:spcBef>
              <a:spcAft>
                <a:spcPct val="50000"/>
              </a:spcAft>
              <a:defRPr/>
            </a:pPr>
            <a:r>
              <a:rPr lang="ru-RU" sz="11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Коллегия Министерства территориального развития </a:t>
            </a:r>
            <a:endParaRPr lang="ru-RU" sz="11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 flipH="1">
            <a:off x="7163717" y="2732087"/>
            <a:ext cx="842695" cy="1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flipV="1">
            <a:off x="7999001" y="2201166"/>
            <a:ext cx="7411" cy="516635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headEnd w="lg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6144475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1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5" y="142875"/>
            <a:ext cx="625475" cy="105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Подзаголовок 2"/>
          <p:cNvSpPr txBox="1">
            <a:spLocks/>
          </p:cNvSpPr>
          <p:nvPr/>
        </p:nvSpPr>
        <p:spPr bwMode="auto">
          <a:xfrm>
            <a:off x="1000124" y="214313"/>
            <a:ext cx="7388299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/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Основные цели и задачи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блока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342900" indent="-342900"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«Территориальное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развитие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»</a:t>
            </a:r>
          </a:p>
        </p:txBody>
      </p:sp>
      <p:sp>
        <p:nvSpPr>
          <p:cNvPr id="18436" name="Прямоугольник 9"/>
          <p:cNvSpPr>
            <a:spLocks noChangeArrowheads="1"/>
          </p:cNvSpPr>
          <p:nvPr/>
        </p:nvSpPr>
        <p:spPr bwMode="auto">
          <a:xfrm>
            <a:off x="777206" y="3512518"/>
            <a:ext cx="8113712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tabLst>
                <a:tab pos="698500" algn="l"/>
                <a:tab pos="9245600" algn="r"/>
              </a:tabLst>
            </a:pPr>
            <a:r>
              <a:rPr lang="ru-RU" sz="2200" b="1" dirty="0">
                <a:latin typeface="Arial" pitchFamily="34" charset="0"/>
                <a:cs typeface="Arial" pitchFamily="34" charset="0"/>
              </a:rPr>
              <a:t>3. </a:t>
            </a:r>
            <a:r>
              <a:rPr lang="ru-RU" sz="2200" b="1" dirty="0" smtClean="0">
                <a:latin typeface="Arial" pitchFamily="34" charset="0"/>
                <a:cs typeface="Arial" pitchFamily="34" charset="0"/>
              </a:rPr>
              <a:t>  Повышение </a:t>
            </a:r>
            <a:r>
              <a:rPr lang="ru-RU" sz="2200" b="1" dirty="0">
                <a:latin typeface="Arial" pitchFamily="34" charset="0"/>
                <a:cs typeface="Arial" pitchFamily="34" charset="0"/>
              </a:rPr>
              <a:t>финансовой </a:t>
            </a:r>
            <a:r>
              <a:rPr lang="ru-RU" sz="2200" b="1" dirty="0" smtClean="0">
                <a:latin typeface="Arial" pitchFamily="34" charset="0"/>
                <a:cs typeface="Arial" pitchFamily="34" charset="0"/>
              </a:rPr>
              <a:t>обеспеченности  муниципальных образований </a:t>
            </a:r>
            <a:endParaRPr lang="ru-RU" sz="2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437" name="Прямоугольник 17"/>
          <p:cNvSpPr>
            <a:spLocks noChangeArrowheads="1"/>
          </p:cNvSpPr>
          <p:nvPr/>
        </p:nvSpPr>
        <p:spPr bwMode="auto">
          <a:xfrm>
            <a:off x="765175" y="2144743"/>
            <a:ext cx="7500938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 dirty="0">
                <a:cs typeface="Tahoma" pitchFamily="34" charset="0"/>
              </a:rPr>
              <a:t> </a:t>
            </a:r>
            <a:r>
              <a:rPr lang="ru-RU" sz="2200" b="1" dirty="0">
                <a:latin typeface="Arial" pitchFamily="34" charset="0"/>
                <a:cs typeface="Arial" pitchFamily="34" charset="0"/>
              </a:rPr>
              <a:t>1. </a:t>
            </a:r>
            <a:r>
              <a:rPr lang="ru-RU" sz="2200" b="1" dirty="0" smtClean="0">
                <a:latin typeface="Arial" pitchFamily="34" charset="0"/>
                <a:cs typeface="Arial" pitchFamily="34" charset="0"/>
              </a:rPr>
              <a:t> Развитие системы местного самоуправления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</a:t>
            </a:r>
            <a:endParaRPr lang="ru-RU" sz="2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438" name="Прямоугольник 19"/>
          <p:cNvSpPr>
            <a:spLocks noChangeArrowheads="1"/>
          </p:cNvSpPr>
          <p:nvPr/>
        </p:nvSpPr>
        <p:spPr bwMode="auto">
          <a:xfrm>
            <a:off x="717550" y="2636912"/>
            <a:ext cx="74295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200" b="1" dirty="0">
                <a:cs typeface="Tahoma" pitchFamily="34" charset="0"/>
              </a:rPr>
              <a:t>  </a:t>
            </a:r>
            <a:r>
              <a:rPr lang="ru-RU" sz="2200" b="1" dirty="0">
                <a:latin typeface="Arial" pitchFamily="34" charset="0"/>
                <a:cs typeface="Arial" pitchFamily="34" charset="0"/>
              </a:rPr>
              <a:t>2.  </a:t>
            </a:r>
            <a:r>
              <a:rPr lang="ru-RU" sz="2200" b="1" dirty="0" smtClean="0">
                <a:latin typeface="Arial" pitchFamily="34" charset="0"/>
                <a:cs typeface="Arial" pitchFamily="34" charset="0"/>
              </a:rPr>
              <a:t>Повышение уровня социально-экономического развития муниципальных образований </a:t>
            </a:r>
            <a:endParaRPr lang="ru-RU" sz="2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439" name="Прямоугольник 29"/>
          <p:cNvSpPr>
            <a:spLocks noChangeArrowheads="1"/>
          </p:cNvSpPr>
          <p:nvPr/>
        </p:nvSpPr>
        <p:spPr bwMode="auto">
          <a:xfrm>
            <a:off x="793751" y="4329584"/>
            <a:ext cx="7472362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 dirty="0">
                <a:latin typeface="Arial" pitchFamily="34" charset="0"/>
                <a:cs typeface="Arial" pitchFamily="34" charset="0"/>
              </a:rPr>
              <a:t>4</a:t>
            </a:r>
            <a:r>
              <a:rPr lang="ru-RU" sz="2200" b="1" dirty="0">
                <a:latin typeface="Arial" pitchFamily="34" charset="0"/>
                <a:cs typeface="Arial" pitchFamily="34" charset="0"/>
              </a:rPr>
              <a:t>. </a:t>
            </a:r>
            <a:r>
              <a:rPr lang="ru-RU" sz="2200" b="1" dirty="0" smtClean="0">
                <a:latin typeface="Arial" pitchFamily="34" charset="0"/>
                <a:cs typeface="Arial" pitchFamily="34" charset="0"/>
              </a:rPr>
              <a:t>  Снижение </a:t>
            </a:r>
            <a:r>
              <a:rPr lang="ru-RU" sz="2200" b="1" dirty="0">
                <a:latin typeface="Arial" pitchFamily="34" charset="0"/>
                <a:cs typeface="Arial" pitchFamily="34" charset="0"/>
              </a:rPr>
              <a:t>рисков </a:t>
            </a:r>
            <a:r>
              <a:rPr lang="ru-RU" sz="2200" b="1" dirty="0" smtClean="0">
                <a:latin typeface="Arial" pitchFamily="34" charset="0"/>
                <a:cs typeface="Arial" pitchFamily="34" charset="0"/>
              </a:rPr>
              <a:t> и проблем в </a:t>
            </a:r>
            <a:r>
              <a:rPr lang="ru-RU" sz="2200" b="1" dirty="0">
                <a:latin typeface="Arial" pitchFamily="34" charset="0"/>
                <a:cs typeface="Arial" pitchFamily="34" charset="0"/>
              </a:rPr>
              <a:t>муниципальных образованиях</a:t>
            </a:r>
            <a:endParaRPr lang="ru-RU" sz="2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440" name="Прямоугольник 34"/>
          <p:cNvSpPr>
            <a:spLocks noChangeArrowheads="1"/>
          </p:cNvSpPr>
          <p:nvPr/>
        </p:nvSpPr>
        <p:spPr bwMode="auto">
          <a:xfrm>
            <a:off x="811213" y="5270500"/>
            <a:ext cx="7858125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200" b="1" dirty="0">
                <a:latin typeface="Arial" pitchFamily="34" charset="0"/>
                <a:cs typeface="Arial" pitchFamily="34" charset="0"/>
              </a:rPr>
              <a:t>5</a:t>
            </a:r>
            <a:r>
              <a:rPr lang="ru-RU" sz="2200" b="1" dirty="0" smtClean="0">
                <a:latin typeface="Arial" pitchFamily="34" charset="0"/>
                <a:cs typeface="Arial" pitchFamily="34" charset="0"/>
              </a:rPr>
              <a:t>.  Социально-экономическое развитие </a:t>
            </a:r>
            <a:r>
              <a:rPr lang="ru-RU" sz="2200" b="1" dirty="0">
                <a:latin typeface="Arial" pitchFamily="34" charset="0"/>
                <a:cs typeface="Arial" pitchFamily="34" charset="0"/>
              </a:rPr>
              <a:t>Коми-Пермяцкого округа </a:t>
            </a:r>
            <a:endParaRPr lang="ru-RU" sz="2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441" name="Прямоугольник 9"/>
          <p:cNvSpPr>
            <a:spLocks noChangeArrowheads="1"/>
          </p:cNvSpPr>
          <p:nvPr/>
        </p:nvSpPr>
        <p:spPr bwMode="auto">
          <a:xfrm>
            <a:off x="727075" y="1341438"/>
            <a:ext cx="80724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tabLst>
                <a:tab pos="698500" algn="l"/>
                <a:tab pos="9245600" algn="r"/>
              </a:tabLst>
            </a:pPr>
            <a:r>
              <a:rPr lang="ru-RU" sz="2000" b="1" dirty="0"/>
              <a:t> </a:t>
            </a:r>
            <a:endParaRPr lang="ru-RU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18442" name="Прямоугольник 1"/>
          <p:cNvSpPr>
            <a:spLocks noChangeArrowheads="1"/>
          </p:cNvSpPr>
          <p:nvPr/>
        </p:nvSpPr>
        <p:spPr bwMode="auto">
          <a:xfrm>
            <a:off x="323528" y="1341438"/>
            <a:ext cx="833469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Цель -  Создание 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условий для обеспечения эффективного </a:t>
            </a:r>
            <a:r>
              <a:rPr lang="ru-RU" sz="24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местного </a:t>
            </a:r>
            <a:r>
              <a:rPr lang="ru-RU" sz="24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самоуправления</a:t>
            </a:r>
            <a:r>
              <a:rPr lang="ru-RU" sz="24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948264" y="6381328"/>
            <a:ext cx="2133600" cy="365125"/>
          </a:xfrm>
        </p:spPr>
        <p:txBody>
          <a:bodyPr/>
          <a:lstStyle/>
          <a:p>
            <a:pPr>
              <a:defRPr/>
            </a:pPr>
            <a:fld id="{E503D2C9-E889-410F-822D-864857CD9CEB}" type="slidenum">
              <a:rPr lang="ru-RU" smtClean="0"/>
              <a:pPr>
                <a:defRPr/>
              </a:pPr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12941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Picture 1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388" y="188913"/>
            <a:ext cx="647700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460" name="Text Box 16"/>
          <p:cNvSpPr txBox="1">
            <a:spLocks noChangeArrowheads="1"/>
          </p:cNvSpPr>
          <p:nvPr/>
        </p:nvSpPr>
        <p:spPr bwMode="auto">
          <a:xfrm>
            <a:off x="1603165" y="69923"/>
            <a:ext cx="636449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ts val="0"/>
              </a:spcBef>
            </a:pPr>
            <a:r>
              <a:rPr lang="ru-RU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Основные цели и задачи Министерства </a:t>
            </a:r>
            <a:endParaRPr lang="ru-RU" sz="2400" b="1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>
              <a:spcBef>
                <a:spcPts val="0"/>
              </a:spcBef>
            </a:pPr>
            <a:r>
              <a:rPr lang="ru-RU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территориального </a:t>
            </a:r>
            <a:r>
              <a:rPr lang="ru-RU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развития</a:t>
            </a:r>
            <a:endParaRPr lang="ru-RU" sz="24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AutoShape 50"/>
          <p:cNvSpPr>
            <a:spLocks noChangeArrowheads="1"/>
          </p:cNvSpPr>
          <p:nvPr/>
        </p:nvSpPr>
        <p:spPr bwMode="auto">
          <a:xfrm>
            <a:off x="4269841" y="1367101"/>
            <a:ext cx="417475" cy="465179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00B050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ru-RU" sz="600" kern="0" dirty="0">
              <a:solidFill>
                <a:srgbClr val="000000"/>
              </a:solidFill>
            </a:endParaRPr>
          </a:p>
        </p:txBody>
      </p:sp>
      <p:cxnSp>
        <p:nvCxnSpPr>
          <p:cNvPr id="19463" name="AutoShape 164"/>
          <p:cNvCxnSpPr>
            <a:cxnSpLocks noChangeShapeType="1"/>
          </p:cNvCxnSpPr>
          <p:nvPr/>
        </p:nvCxnSpPr>
        <p:spPr bwMode="auto">
          <a:xfrm>
            <a:off x="944563" y="1840544"/>
            <a:ext cx="7003798" cy="30162"/>
          </a:xfrm>
          <a:prstGeom prst="straightConnector1">
            <a:avLst/>
          </a:prstGeom>
          <a:noFill/>
          <a:ln w="38100">
            <a:solidFill>
              <a:srgbClr val="333399"/>
            </a:solidFill>
            <a:round/>
            <a:headEnd/>
            <a:tailEnd/>
          </a:ln>
          <a:effectLst/>
        </p:spPr>
      </p:cxnSp>
      <p:sp>
        <p:nvSpPr>
          <p:cNvPr id="13" name="AutoShape 163"/>
          <p:cNvSpPr>
            <a:spLocks noChangeArrowheads="1"/>
          </p:cNvSpPr>
          <p:nvPr/>
        </p:nvSpPr>
        <p:spPr bwMode="auto">
          <a:xfrm>
            <a:off x="857412" y="1832280"/>
            <a:ext cx="306921" cy="321902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333399"/>
          </a:solidFill>
          <a:ln w="9525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ru-RU" sz="600" kern="0" dirty="0">
              <a:solidFill>
                <a:srgbClr val="000000"/>
              </a:solidFill>
            </a:endParaRPr>
          </a:p>
        </p:txBody>
      </p:sp>
      <p:sp>
        <p:nvSpPr>
          <p:cNvPr id="14" name="AutoShape 163"/>
          <p:cNvSpPr>
            <a:spLocks noChangeArrowheads="1"/>
          </p:cNvSpPr>
          <p:nvPr/>
        </p:nvSpPr>
        <p:spPr bwMode="auto">
          <a:xfrm>
            <a:off x="3275013" y="1840544"/>
            <a:ext cx="288925" cy="359894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333399"/>
          </a:solidFill>
          <a:ln w="9525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ru-RU" sz="600" kern="0" dirty="0">
              <a:solidFill>
                <a:srgbClr val="000000"/>
              </a:solidFill>
            </a:endParaRPr>
          </a:p>
        </p:txBody>
      </p:sp>
      <p:sp>
        <p:nvSpPr>
          <p:cNvPr id="15" name="AutoShape 163"/>
          <p:cNvSpPr>
            <a:spLocks noChangeArrowheads="1"/>
          </p:cNvSpPr>
          <p:nvPr/>
        </p:nvSpPr>
        <p:spPr bwMode="auto">
          <a:xfrm>
            <a:off x="5512637" y="1837308"/>
            <a:ext cx="342182" cy="374975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333399"/>
          </a:solidFill>
          <a:ln w="9525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ru-RU" sz="600" kern="0" dirty="0">
              <a:solidFill>
                <a:srgbClr val="000000"/>
              </a:solidFill>
            </a:endParaRPr>
          </a:p>
        </p:txBody>
      </p:sp>
      <p:sp>
        <p:nvSpPr>
          <p:cNvPr id="16" name="AutoShape 163"/>
          <p:cNvSpPr>
            <a:spLocks noChangeArrowheads="1"/>
          </p:cNvSpPr>
          <p:nvPr/>
        </p:nvSpPr>
        <p:spPr bwMode="auto">
          <a:xfrm>
            <a:off x="7712072" y="1843533"/>
            <a:ext cx="288925" cy="363093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333399"/>
          </a:solidFill>
          <a:ln w="9525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ru-RU" sz="600" kern="0" dirty="0">
              <a:solidFill>
                <a:srgbClr val="000000"/>
              </a:solidFill>
            </a:endParaRPr>
          </a:p>
        </p:txBody>
      </p:sp>
      <p:sp>
        <p:nvSpPr>
          <p:cNvPr id="19468" name="Text Box 47"/>
          <p:cNvSpPr txBox="1">
            <a:spLocks noChangeArrowheads="1"/>
          </p:cNvSpPr>
          <p:nvPr/>
        </p:nvSpPr>
        <p:spPr bwMode="auto">
          <a:xfrm>
            <a:off x="4624173" y="2134036"/>
            <a:ext cx="2109333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Повышение финансовой обеспеченности муниципальных образований</a:t>
            </a:r>
          </a:p>
        </p:txBody>
      </p:sp>
      <p:sp>
        <p:nvSpPr>
          <p:cNvPr id="21" name="Rectangle 44"/>
          <p:cNvSpPr>
            <a:spLocks noChangeArrowheads="1"/>
          </p:cNvSpPr>
          <p:nvPr/>
        </p:nvSpPr>
        <p:spPr bwMode="auto">
          <a:xfrm>
            <a:off x="6733506" y="2200275"/>
            <a:ext cx="2179388" cy="9032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ru-RU" sz="1400" kern="0" dirty="0">
              <a:solidFill>
                <a:srgbClr val="000000"/>
              </a:solidFill>
            </a:endParaRPr>
          </a:p>
        </p:txBody>
      </p:sp>
      <p:sp>
        <p:nvSpPr>
          <p:cNvPr id="22" name="Rectangle 44"/>
          <p:cNvSpPr>
            <a:spLocks noChangeArrowheads="1"/>
          </p:cNvSpPr>
          <p:nvPr/>
        </p:nvSpPr>
        <p:spPr bwMode="auto">
          <a:xfrm>
            <a:off x="2513013" y="2205038"/>
            <a:ext cx="1944687" cy="8715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ru-RU" sz="1400" kern="0" dirty="0">
              <a:solidFill>
                <a:srgbClr val="000000"/>
              </a:solidFill>
            </a:endParaRPr>
          </a:p>
        </p:txBody>
      </p:sp>
      <p:sp>
        <p:nvSpPr>
          <p:cNvPr id="23" name="Rectangle 44"/>
          <p:cNvSpPr>
            <a:spLocks noChangeArrowheads="1"/>
          </p:cNvSpPr>
          <p:nvPr/>
        </p:nvSpPr>
        <p:spPr bwMode="auto">
          <a:xfrm>
            <a:off x="4668837" y="2206626"/>
            <a:ext cx="2004864" cy="109696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ru-RU" sz="1400" kern="0" dirty="0">
              <a:solidFill>
                <a:srgbClr val="000000"/>
              </a:solidFill>
            </a:endParaRPr>
          </a:p>
        </p:txBody>
      </p:sp>
      <p:sp>
        <p:nvSpPr>
          <p:cNvPr id="24" name="Rectangle 44"/>
          <p:cNvSpPr>
            <a:spLocks noChangeArrowheads="1"/>
          </p:cNvSpPr>
          <p:nvPr/>
        </p:nvSpPr>
        <p:spPr bwMode="auto">
          <a:xfrm>
            <a:off x="323850" y="2173288"/>
            <a:ext cx="1944688" cy="9032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ru-RU" sz="1400" kern="0" dirty="0">
              <a:solidFill>
                <a:srgbClr val="000000"/>
              </a:solidFill>
            </a:endParaRPr>
          </a:p>
        </p:txBody>
      </p:sp>
      <p:sp>
        <p:nvSpPr>
          <p:cNvPr id="19473" name="Text Box 73"/>
          <p:cNvSpPr txBox="1">
            <a:spLocks noChangeArrowheads="1"/>
          </p:cNvSpPr>
          <p:nvPr/>
        </p:nvSpPr>
        <p:spPr bwMode="auto">
          <a:xfrm>
            <a:off x="4687316" y="3805069"/>
            <a:ext cx="194468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12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Повышение собственных доходов муниципальных </a:t>
            </a:r>
            <a:r>
              <a:rPr lang="ru-RU" sz="12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образований</a:t>
            </a:r>
          </a:p>
        </p:txBody>
      </p:sp>
      <p:sp>
        <p:nvSpPr>
          <p:cNvPr id="26" name="Rectangle 44"/>
          <p:cNvSpPr>
            <a:spLocks noChangeArrowheads="1"/>
          </p:cNvSpPr>
          <p:nvPr/>
        </p:nvSpPr>
        <p:spPr bwMode="auto">
          <a:xfrm>
            <a:off x="4723502" y="3696916"/>
            <a:ext cx="1920453" cy="1021759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ru-RU" sz="1400" kern="0" dirty="0">
              <a:solidFill>
                <a:srgbClr val="000000"/>
              </a:solidFill>
            </a:endParaRPr>
          </a:p>
        </p:txBody>
      </p:sp>
      <p:sp>
        <p:nvSpPr>
          <p:cNvPr id="27" name="Rectangle 44"/>
          <p:cNvSpPr>
            <a:spLocks noChangeArrowheads="1"/>
          </p:cNvSpPr>
          <p:nvPr/>
        </p:nvSpPr>
        <p:spPr bwMode="auto">
          <a:xfrm>
            <a:off x="4701904" y="4947105"/>
            <a:ext cx="1983382" cy="128661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ru-RU" sz="1400" kern="0" dirty="0">
              <a:solidFill>
                <a:srgbClr val="000000"/>
              </a:solidFill>
            </a:endParaRPr>
          </a:p>
        </p:txBody>
      </p:sp>
      <p:sp>
        <p:nvSpPr>
          <p:cNvPr id="19476" name="Text Box 73"/>
          <p:cNvSpPr txBox="1">
            <a:spLocks noChangeArrowheads="1"/>
          </p:cNvSpPr>
          <p:nvPr/>
        </p:nvSpPr>
        <p:spPr bwMode="auto">
          <a:xfrm>
            <a:off x="4623304" y="5138179"/>
            <a:ext cx="1970004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Повышение эффективности расходов муниципальных образований</a:t>
            </a:r>
          </a:p>
        </p:txBody>
      </p:sp>
      <p:sp>
        <p:nvSpPr>
          <p:cNvPr id="29" name="AutoShape 163"/>
          <p:cNvSpPr>
            <a:spLocks noChangeArrowheads="1"/>
          </p:cNvSpPr>
          <p:nvPr/>
        </p:nvSpPr>
        <p:spPr bwMode="auto">
          <a:xfrm>
            <a:off x="7658768" y="3103563"/>
            <a:ext cx="289593" cy="395505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00B050"/>
          </a:solidFill>
          <a:ln w="9525">
            <a:solidFill>
              <a:srgbClr val="3333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 sz="600" kern="0" dirty="0">
              <a:solidFill>
                <a:srgbClr val="000000"/>
              </a:solidFill>
            </a:endParaRPr>
          </a:p>
        </p:txBody>
      </p:sp>
      <p:sp>
        <p:nvSpPr>
          <p:cNvPr id="19478" name="Text Box 47"/>
          <p:cNvSpPr txBox="1">
            <a:spLocks noChangeArrowheads="1"/>
          </p:cNvSpPr>
          <p:nvPr/>
        </p:nvSpPr>
        <p:spPr bwMode="auto">
          <a:xfrm>
            <a:off x="2501900" y="2166918"/>
            <a:ext cx="19558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Повышение уровня социально-экономического развития  МО</a:t>
            </a:r>
            <a:endParaRPr lang="ru-RU" sz="14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Rectangle 44"/>
          <p:cNvSpPr>
            <a:spLocks noChangeArrowheads="1"/>
          </p:cNvSpPr>
          <p:nvPr/>
        </p:nvSpPr>
        <p:spPr bwMode="auto">
          <a:xfrm>
            <a:off x="2501900" y="3475037"/>
            <a:ext cx="1944688" cy="10204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ru-RU" sz="1400" kern="0" dirty="0">
              <a:solidFill>
                <a:srgbClr val="000000"/>
              </a:solidFill>
            </a:endParaRPr>
          </a:p>
        </p:txBody>
      </p:sp>
      <p:sp>
        <p:nvSpPr>
          <p:cNvPr id="34" name="Rectangle 44"/>
          <p:cNvSpPr>
            <a:spLocks noChangeArrowheads="1"/>
          </p:cNvSpPr>
          <p:nvPr/>
        </p:nvSpPr>
        <p:spPr bwMode="auto">
          <a:xfrm>
            <a:off x="2487687" y="4580115"/>
            <a:ext cx="1944687" cy="9032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ru-RU" sz="1400" kern="0" dirty="0">
              <a:solidFill>
                <a:srgbClr val="000000"/>
              </a:solidFill>
            </a:endParaRPr>
          </a:p>
        </p:txBody>
      </p:sp>
      <p:sp>
        <p:nvSpPr>
          <p:cNvPr id="35" name="AutoShape 163"/>
          <p:cNvSpPr>
            <a:spLocks noChangeArrowheads="1"/>
          </p:cNvSpPr>
          <p:nvPr/>
        </p:nvSpPr>
        <p:spPr bwMode="auto">
          <a:xfrm>
            <a:off x="3328988" y="3103563"/>
            <a:ext cx="288925" cy="344487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00B050"/>
          </a:solidFill>
          <a:ln w="9525">
            <a:solidFill>
              <a:srgbClr val="3333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 sz="600" kern="0" dirty="0">
              <a:solidFill>
                <a:srgbClr val="000000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2454511" y="3517603"/>
            <a:ext cx="205057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Единые подходы при разработке документов социально-экономического развития МО </a:t>
            </a:r>
            <a:endParaRPr lang="ru-RU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323850" y="2168525"/>
            <a:ext cx="1944688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Развитие системы  местного самоуправления</a:t>
            </a:r>
            <a:r>
              <a:rPr lang="ru-RU" sz="1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1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AutoShape 163"/>
          <p:cNvSpPr>
            <a:spLocks noChangeArrowheads="1"/>
          </p:cNvSpPr>
          <p:nvPr/>
        </p:nvSpPr>
        <p:spPr bwMode="auto">
          <a:xfrm>
            <a:off x="1150938" y="3101975"/>
            <a:ext cx="288925" cy="288925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00B050"/>
          </a:solidFill>
          <a:ln w="9525">
            <a:solidFill>
              <a:srgbClr val="3333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 sz="600" kern="0" dirty="0">
              <a:solidFill>
                <a:srgbClr val="000000"/>
              </a:solidFill>
            </a:endParaRPr>
          </a:p>
        </p:txBody>
      </p:sp>
      <p:sp>
        <p:nvSpPr>
          <p:cNvPr id="41" name="Rectangle 44"/>
          <p:cNvSpPr>
            <a:spLocks noChangeArrowheads="1"/>
          </p:cNvSpPr>
          <p:nvPr/>
        </p:nvSpPr>
        <p:spPr bwMode="auto">
          <a:xfrm>
            <a:off x="390525" y="3424238"/>
            <a:ext cx="1940595" cy="99189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ru-RU" sz="1400" kern="0" dirty="0">
              <a:solidFill>
                <a:srgbClr val="000000"/>
              </a:solidFill>
            </a:endParaRPr>
          </a:p>
        </p:txBody>
      </p:sp>
      <p:sp>
        <p:nvSpPr>
          <p:cNvPr id="43" name="Rectangle 44"/>
          <p:cNvSpPr>
            <a:spLocks noChangeArrowheads="1"/>
          </p:cNvSpPr>
          <p:nvPr/>
        </p:nvSpPr>
        <p:spPr bwMode="auto">
          <a:xfrm>
            <a:off x="388020" y="4636066"/>
            <a:ext cx="1880518" cy="622079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ru-RU" sz="1400" kern="0" dirty="0">
              <a:solidFill>
                <a:srgbClr val="000000"/>
              </a:solidFill>
            </a:endParaRPr>
          </a:p>
        </p:txBody>
      </p:sp>
      <p:sp>
        <p:nvSpPr>
          <p:cNvPr id="19489" name="Прямоугольник 43"/>
          <p:cNvSpPr>
            <a:spLocks noChangeArrowheads="1"/>
          </p:cNvSpPr>
          <p:nvPr/>
        </p:nvSpPr>
        <p:spPr bwMode="auto">
          <a:xfrm>
            <a:off x="323851" y="3390900"/>
            <a:ext cx="2025649" cy="1025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Административно- территориальное устройство и кадровая муниципальная политика</a:t>
            </a:r>
            <a:endParaRPr lang="ru-RU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491" name="Прямоугольник 45"/>
          <p:cNvSpPr>
            <a:spLocks noChangeArrowheads="1"/>
          </p:cNvSpPr>
          <p:nvPr/>
        </p:nvSpPr>
        <p:spPr bwMode="auto">
          <a:xfrm>
            <a:off x="360363" y="4580115"/>
            <a:ext cx="200501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2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Развитие общественного самоуправления</a:t>
            </a:r>
          </a:p>
          <a:p>
            <a:pPr algn="ctr"/>
            <a:endParaRPr lang="ru-RU" sz="1200" dirty="0"/>
          </a:p>
        </p:txBody>
      </p:sp>
      <p:sp>
        <p:nvSpPr>
          <p:cNvPr id="47" name="Прямоугольник 46"/>
          <p:cNvSpPr/>
          <p:nvPr/>
        </p:nvSpPr>
        <p:spPr>
          <a:xfrm>
            <a:off x="6713869" y="2174865"/>
            <a:ext cx="217938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Снижение </a:t>
            </a:r>
            <a:r>
              <a:rPr lang="ru-RU" sz="1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рисков, решение проблем в </a:t>
            </a:r>
            <a:r>
              <a:rPr lang="ru-RU" sz="14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муниципальных образованиях</a:t>
            </a:r>
            <a:endParaRPr lang="ru-RU" sz="1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Rectangle 44"/>
          <p:cNvSpPr>
            <a:spLocks noChangeArrowheads="1"/>
          </p:cNvSpPr>
          <p:nvPr/>
        </p:nvSpPr>
        <p:spPr bwMode="auto">
          <a:xfrm>
            <a:off x="6814889" y="3487738"/>
            <a:ext cx="1944687" cy="8239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ru-RU" sz="1400" kern="0" dirty="0">
              <a:solidFill>
                <a:srgbClr val="000000"/>
              </a:solidFill>
            </a:endParaRPr>
          </a:p>
        </p:txBody>
      </p:sp>
      <p:sp>
        <p:nvSpPr>
          <p:cNvPr id="49" name="Rectangle 44"/>
          <p:cNvSpPr>
            <a:spLocks noChangeArrowheads="1"/>
          </p:cNvSpPr>
          <p:nvPr/>
        </p:nvSpPr>
        <p:spPr bwMode="auto">
          <a:xfrm>
            <a:off x="6850856" y="4497386"/>
            <a:ext cx="1944687" cy="19431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ru-RU" sz="1400" kern="0" dirty="0">
              <a:solidFill>
                <a:srgbClr val="000000"/>
              </a:solidFill>
            </a:endParaRPr>
          </a:p>
        </p:txBody>
      </p:sp>
      <p:sp>
        <p:nvSpPr>
          <p:cNvPr id="19495" name="Прямоугольник 49"/>
          <p:cNvSpPr>
            <a:spLocks noChangeArrowheads="1"/>
          </p:cNvSpPr>
          <p:nvPr/>
        </p:nvSpPr>
        <p:spPr bwMode="auto">
          <a:xfrm>
            <a:off x="6842421" y="3499068"/>
            <a:ext cx="200501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2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Мониторинг и выявление рисков в территориях</a:t>
            </a:r>
          </a:p>
          <a:p>
            <a:pPr algn="ctr"/>
            <a:endParaRPr lang="ru-RU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496" name="Прямоугольник 50"/>
          <p:cNvSpPr>
            <a:spLocks noChangeArrowheads="1"/>
          </p:cNvSpPr>
          <p:nvPr/>
        </p:nvSpPr>
        <p:spPr bwMode="auto">
          <a:xfrm>
            <a:off x="6854029" y="4501569"/>
            <a:ext cx="2005012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2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Реализация </a:t>
            </a:r>
            <a:r>
              <a:rPr lang="ru-RU" sz="12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мероприятий  и программ по стабилизации социально-экономического положения в отдельных МО </a:t>
            </a:r>
          </a:p>
        </p:txBody>
      </p:sp>
      <p:sp>
        <p:nvSpPr>
          <p:cNvPr id="44" name="AutoShape 163"/>
          <p:cNvSpPr>
            <a:spLocks noChangeArrowheads="1"/>
          </p:cNvSpPr>
          <p:nvPr/>
        </p:nvSpPr>
        <p:spPr bwMode="auto">
          <a:xfrm>
            <a:off x="5526806" y="3303587"/>
            <a:ext cx="288925" cy="374651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00B050"/>
          </a:solidFill>
          <a:ln w="9525">
            <a:solidFill>
              <a:srgbClr val="3333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 sz="600" kern="0" dirty="0">
              <a:solidFill>
                <a:srgbClr val="0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2113" y="5517232"/>
            <a:ext cx="1876425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5" name="Прямоугольник 45"/>
          <p:cNvSpPr>
            <a:spLocks noChangeArrowheads="1"/>
          </p:cNvSpPr>
          <p:nvPr/>
        </p:nvSpPr>
        <p:spPr bwMode="auto">
          <a:xfrm>
            <a:off x="342106" y="5454864"/>
            <a:ext cx="200501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2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Развитие системы  взаимодействия  органов государственной власти и местного самоуправления</a:t>
            </a:r>
            <a:endParaRPr lang="ru-RU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02695" y="4636066"/>
            <a:ext cx="20200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latin typeface="Arial" pitchFamily="34" charset="0"/>
                <a:cs typeface="Arial" pitchFamily="34" charset="0"/>
              </a:rPr>
              <a:t>Оценка ресурсов муниципальных образований</a:t>
            </a:r>
          </a:p>
          <a:p>
            <a:pPr algn="ctr"/>
            <a:endParaRPr lang="ru-RU" sz="1200" b="1" dirty="0"/>
          </a:p>
        </p:txBody>
      </p:sp>
      <p:sp>
        <p:nvSpPr>
          <p:cNvPr id="46" name="TextBox 45"/>
          <p:cNvSpPr txBox="1"/>
          <p:nvPr/>
        </p:nvSpPr>
        <p:spPr>
          <a:xfrm>
            <a:off x="2497933" y="5557772"/>
            <a:ext cx="1948656" cy="120032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latin typeface="Arial" pitchFamily="34" charset="0"/>
                <a:cs typeface="Arial" pitchFamily="34" charset="0"/>
              </a:rPr>
              <a:t>Конкурс глав МР (ГО), система общественного контроля качества предоставления муниципальных услуг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900863" y="6440561"/>
            <a:ext cx="2133600" cy="365125"/>
          </a:xfrm>
        </p:spPr>
        <p:txBody>
          <a:bodyPr/>
          <a:lstStyle/>
          <a:p>
            <a:pPr>
              <a:defRPr/>
            </a:pPr>
            <a:fld id="{E503D2C9-E889-410F-822D-864857CD9CEB}" type="slidenum">
              <a:rPr lang="ru-RU" smtClean="0"/>
              <a:pPr>
                <a:defRPr/>
              </a:pPr>
              <a:t>4</a:t>
            </a:fld>
            <a:endParaRPr lang="ru-RU" dirty="0"/>
          </a:p>
        </p:txBody>
      </p:sp>
      <p:sp>
        <p:nvSpPr>
          <p:cNvPr id="51" name="Прямоугольник 50"/>
          <p:cNvSpPr/>
          <p:nvPr/>
        </p:nvSpPr>
        <p:spPr>
          <a:xfrm>
            <a:off x="895237" y="900920"/>
            <a:ext cx="7853226" cy="58225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6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Создание условий для обеспечения эффективного </a:t>
            </a:r>
            <a:endParaRPr lang="ru-RU" sz="1600" b="1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lvl="0" algn="ctr"/>
            <a:r>
              <a:rPr lang="ru-RU" sz="16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муниципального </a:t>
            </a:r>
            <a:r>
              <a:rPr lang="ru-RU" sz="16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управления </a:t>
            </a:r>
          </a:p>
        </p:txBody>
      </p:sp>
    </p:spTree>
    <p:extLst>
      <p:ext uri="{BB962C8B-B14F-4D97-AF65-F5344CB8AC3E}">
        <p14:creationId xmlns:p14="http://schemas.microsoft.com/office/powerpoint/2010/main" xmlns="" val="3786328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Табличка 13"/>
          <p:cNvSpPr/>
          <p:nvPr/>
        </p:nvSpPr>
        <p:spPr>
          <a:xfrm>
            <a:off x="28575" y="1019974"/>
            <a:ext cx="9054335" cy="2553041"/>
          </a:xfrm>
          <a:prstGeom prst="plaqu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3080" y="0"/>
            <a:ext cx="508480" cy="83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755576" y="432180"/>
            <a:ext cx="8140273" cy="4045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Оптимизация </a:t>
            </a:r>
            <a:r>
              <a:rPr lang="ru-RU" sz="16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территориальной организации местного самоуправления</a:t>
            </a:r>
            <a:endParaRPr lang="ru-RU" sz="16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1286" y="6093296"/>
            <a:ext cx="8208912" cy="6694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5875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ЦЕЛЬ</a:t>
            </a:r>
          </a:p>
          <a:p>
            <a:pPr algn="ctr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prstClr val="black"/>
                </a:solidFill>
                <a:cs typeface="Arial" pitchFamily="34" charset="0"/>
              </a:rPr>
              <a:t> Укрупнение  </a:t>
            </a:r>
            <a:r>
              <a:rPr lang="ru-RU" sz="1600" dirty="0">
                <a:solidFill>
                  <a:prstClr val="black"/>
                </a:solidFill>
                <a:cs typeface="Arial" pitchFamily="34" charset="0"/>
              </a:rPr>
              <a:t>муниципальных </a:t>
            </a:r>
            <a:r>
              <a:rPr lang="ru-RU" sz="1600" dirty="0" smtClean="0">
                <a:solidFill>
                  <a:prstClr val="black"/>
                </a:solidFill>
                <a:cs typeface="Arial" pitchFamily="34" charset="0"/>
              </a:rPr>
              <a:t>образований</a:t>
            </a:r>
          </a:p>
          <a:p>
            <a:pPr algn="ctr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prstClr val="black"/>
                </a:solidFill>
                <a:cs typeface="Arial" pitchFamily="34" charset="0"/>
              </a:rPr>
              <a:t>(</a:t>
            </a:r>
            <a:r>
              <a:rPr lang="ru-RU" sz="1600" dirty="0">
                <a:solidFill>
                  <a:prstClr val="black"/>
                </a:solidFill>
                <a:cs typeface="Arial" pitchFamily="34" charset="0"/>
              </a:rPr>
              <a:t>объединение поселений и муниципальных районов, создание городских округов</a:t>
            </a:r>
            <a:r>
              <a:rPr lang="ru-RU" sz="1600" dirty="0" smtClean="0">
                <a:solidFill>
                  <a:prstClr val="black"/>
                </a:solidFill>
                <a:cs typeface="Arial" pitchFamily="34" charset="0"/>
              </a:rPr>
              <a:t>)</a:t>
            </a:r>
            <a:endParaRPr lang="ru-RU" sz="1600" dirty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26" name="TextBox 13"/>
          <p:cNvSpPr txBox="1">
            <a:spLocks noChangeArrowheads="1"/>
          </p:cNvSpPr>
          <p:nvPr/>
        </p:nvSpPr>
        <p:spPr bwMode="auto">
          <a:xfrm>
            <a:off x="727870" y="-30525"/>
            <a:ext cx="80724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4F81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Развитие </a:t>
            </a:r>
            <a:r>
              <a:rPr lang="ru-RU" sz="2400" b="1" dirty="0">
                <a:solidFill>
                  <a:srgbClr val="4F81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системы местного самоуправления</a:t>
            </a:r>
          </a:p>
        </p:txBody>
      </p:sp>
      <p:sp>
        <p:nvSpPr>
          <p:cNvPr id="28" name="Номер слайда 27"/>
          <p:cNvSpPr>
            <a:spLocks noGrp="1"/>
          </p:cNvSpPr>
          <p:nvPr>
            <p:ph type="sldNum" sz="quarter" idx="12"/>
          </p:nvPr>
        </p:nvSpPr>
        <p:spPr>
          <a:xfrm>
            <a:off x="6876256" y="6438345"/>
            <a:ext cx="2133600" cy="365125"/>
          </a:xfrm>
        </p:spPr>
        <p:txBody>
          <a:bodyPr/>
          <a:lstStyle/>
          <a:p>
            <a:pPr>
              <a:defRPr/>
            </a:pPr>
            <a:fld id="{E503D2C9-E889-410F-822D-864857CD9CE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 useBgFill="1">
        <p:nvSpPr>
          <p:cNvPr id="5" name="TextBox 4"/>
          <p:cNvSpPr txBox="1"/>
          <p:nvPr/>
        </p:nvSpPr>
        <p:spPr>
          <a:xfrm>
            <a:off x="103080" y="1407597"/>
            <a:ext cx="1984345" cy="1384995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200" b="1" dirty="0" smtClean="0"/>
              <a:t>Всего 347 муниципальных образований (МО):</a:t>
            </a:r>
          </a:p>
          <a:p>
            <a:r>
              <a:rPr lang="ru-RU" sz="1200" b="1" dirty="0" smtClean="0"/>
              <a:t>8</a:t>
            </a:r>
            <a:r>
              <a:rPr lang="ru-RU" sz="1200" dirty="0" smtClean="0"/>
              <a:t> городских округов</a:t>
            </a:r>
          </a:p>
          <a:p>
            <a:r>
              <a:rPr lang="ru-RU" sz="1200" b="1" dirty="0" smtClean="0"/>
              <a:t>40</a:t>
            </a:r>
            <a:r>
              <a:rPr lang="ru-RU" sz="1200" dirty="0" smtClean="0"/>
              <a:t> муниципальных районов</a:t>
            </a:r>
          </a:p>
          <a:p>
            <a:r>
              <a:rPr lang="ru-RU" sz="1200" b="1" dirty="0" smtClean="0"/>
              <a:t>29</a:t>
            </a:r>
            <a:r>
              <a:rPr lang="ru-RU" sz="1200" dirty="0" smtClean="0"/>
              <a:t> городских поселений</a:t>
            </a:r>
          </a:p>
          <a:p>
            <a:r>
              <a:rPr lang="ru-RU" sz="1200" b="1" dirty="0" smtClean="0"/>
              <a:t>270</a:t>
            </a:r>
            <a:r>
              <a:rPr lang="ru-RU" sz="1200" dirty="0" smtClean="0"/>
              <a:t> сельских поселений</a:t>
            </a:r>
            <a:endParaRPr lang="ru-RU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2012166" y="1491179"/>
            <a:ext cx="2736304" cy="1384995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200" b="1" dirty="0" smtClean="0"/>
              <a:t>Самое многочисленное МО</a:t>
            </a:r>
            <a:br>
              <a:rPr lang="ru-RU" sz="1200" b="1" dirty="0" smtClean="0"/>
            </a:br>
            <a:r>
              <a:rPr lang="ru-RU" sz="1200" dirty="0" smtClean="0"/>
              <a:t>г. Пермь</a:t>
            </a:r>
            <a:br>
              <a:rPr lang="ru-RU" sz="1200" dirty="0" smtClean="0"/>
            </a:br>
            <a:r>
              <a:rPr lang="ru-RU" sz="1200" i="1" dirty="0" smtClean="0"/>
              <a:t>(1 </a:t>
            </a:r>
            <a:r>
              <a:rPr lang="ru-RU" sz="1200" i="1" dirty="0" err="1" smtClean="0"/>
              <a:t>млн.чел</a:t>
            </a:r>
            <a:r>
              <a:rPr lang="ru-RU" sz="1200" i="1" dirty="0" smtClean="0"/>
              <a:t>./38% от населения края)</a:t>
            </a:r>
          </a:p>
          <a:p>
            <a:r>
              <a:rPr lang="ru-RU" sz="1200" b="1" dirty="0" smtClean="0"/>
              <a:t>Самое малочисленное МО</a:t>
            </a:r>
            <a:r>
              <a:rPr lang="ru-RU" sz="1200" dirty="0" smtClean="0"/>
              <a:t> </a:t>
            </a:r>
            <a:r>
              <a:rPr lang="ru-RU" sz="1200" dirty="0" err="1" smtClean="0"/>
              <a:t>Скопкортненское</a:t>
            </a:r>
            <a:r>
              <a:rPr lang="ru-RU" sz="1200" dirty="0" smtClean="0"/>
              <a:t> сельское поселение Александровского района</a:t>
            </a:r>
            <a:br>
              <a:rPr lang="ru-RU" sz="1200" dirty="0" smtClean="0"/>
            </a:br>
            <a:r>
              <a:rPr lang="ru-RU" sz="1200" i="1" dirty="0" smtClean="0"/>
              <a:t>(344 чел./0,0001% от населения края)</a:t>
            </a:r>
            <a:endParaRPr lang="ru-RU" sz="1200" i="1" dirty="0"/>
          </a:p>
        </p:txBody>
      </p:sp>
      <p:sp>
        <p:nvSpPr>
          <p:cNvPr id="9" name="TextBox 8"/>
          <p:cNvSpPr txBox="1"/>
          <p:nvPr/>
        </p:nvSpPr>
        <p:spPr>
          <a:xfrm>
            <a:off x="4620360" y="1594633"/>
            <a:ext cx="2363166" cy="1384995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200" b="1" dirty="0" smtClean="0"/>
              <a:t>Самое обеспеченное собственными доходами МО</a:t>
            </a:r>
          </a:p>
          <a:p>
            <a:r>
              <a:rPr lang="ru-RU" sz="1200" dirty="0" smtClean="0"/>
              <a:t>г. Пермь</a:t>
            </a:r>
            <a:br>
              <a:rPr lang="ru-RU" sz="1200" dirty="0" smtClean="0"/>
            </a:br>
            <a:r>
              <a:rPr lang="ru-RU" sz="1200" b="1" dirty="0" smtClean="0"/>
              <a:t>Самое высокодотационное МО </a:t>
            </a:r>
            <a:r>
              <a:rPr lang="ru-RU" sz="1200" dirty="0" err="1" smtClean="0"/>
              <a:t>Левичанское</a:t>
            </a:r>
            <a:r>
              <a:rPr lang="ru-RU" sz="1200" dirty="0" smtClean="0"/>
              <a:t> сельское поселение </a:t>
            </a:r>
            <a:r>
              <a:rPr lang="ru-RU" sz="1200" dirty="0" err="1" smtClean="0"/>
              <a:t>Косинского</a:t>
            </a:r>
            <a:r>
              <a:rPr lang="ru-RU" sz="1200" dirty="0" smtClean="0"/>
              <a:t> района </a:t>
            </a:r>
            <a:r>
              <a:rPr lang="ru-RU" sz="1200" i="1" dirty="0" smtClean="0"/>
              <a:t>(уровень дотаций – 97,2%)</a:t>
            </a:r>
            <a:endParaRPr lang="ru-RU" sz="1200" i="1" dirty="0"/>
          </a:p>
        </p:txBody>
      </p:sp>
      <p:sp>
        <p:nvSpPr>
          <p:cNvPr id="13" name="TextBox 12"/>
          <p:cNvSpPr txBox="1"/>
          <p:nvPr/>
        </p:nvSpPr>
        <p:spPr>
          <a:xfrm>
            <a:off x="6902980" y="1686965"/>
            <a:ext cx="1897327" cy="156966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в </a:t>
            </a:r>
            <a:r>
              <a:rPr lang="ru-RU" sz="1200" b="1" dirty="0" smtClean="0"/>
              <a:t>124</a:t>
            </a:r>
            <a:r>
              <a:rPr lang="ru-RU" sz="1200" dirty="0" smtClean="0"/>
              <a:t> МО – </a:t>
            </a:r>
            <a:r>
              <a:rPr lang="ru-RU" sz="1200" b="1" dirty="0" smtClean="0"/>
              <a:t>прямые выборы главы </a:t>
            </a:r>
          </a:p>
          <a:p>
            <a:r>
              <a:rPr lang="ru-RU" sz="1200" dirty="0" smtClean="0"/>
              <a:t>в </a:t>
            </a:r>
            <a:r>
              <a:rPr lang="ru-RU" sz="1200" b="1" dirty="0" smtClean="0"/>
              <a:t>226</a:t>
            </a:r>
            <a:r>
              <a:rPr lang="ru-RU" sz="1200" dirty="0" smtClean="0"/>
              <a:t> МО – </a:t>
            </a:r>
            <a:r>
              <a:rPr lang="ru-RU" sz="1200" b="1" dirty="0" smtClean="0"/>
              <a:t>главы выбраны из числа депутатов </a:t>
            </a:r>
            <a:r>
              <a:rPr lang="ru-RU" sz="1200" dirty="0" smtClean="0"/>
              <a:t>(в </a:t>
            </a:r>
            <a:r>
              <a:rPr lang="ru-RU" sz="1200" dirty="0" err="1" smtClean="0"/>
              <a:t>т.ч</a:t>
            </a:r>
            <a:r>
              <a:rPr lang="ru-RU" sz="1200" dirty="0" smtClean="0"/>
              <a:t>. г. Пермь)</a:t>
            </a:r>
          </a:p>
          <a:p>
            <a:r>
              <a:rPr lang="ru-RU" sz="1200" dirty="0" smtClean="0"/>
              <a:t>в </a:t>
            </a:r>
            <a:r>
              <a:rPr lang="ru-RU" sz="1200" b="1" dirty="0" smtClean="0"/>
              <a:t>36</a:t>
            </a:r>
            <a:r>
              <a:rPr lang="ru-RU" sz="1200" dirty="0" smtClean="0"/>
              <a:t> МО – </a:t>
            </a:r>
            <a:r>
              <a:rPr lang="ru-RU" sz="1200" b="1" dirty="0" smtClean="0"/>
              <a:t>назначены сити-менеджеры</a:t>
            </a:r>
          </a:p>
          <a:p>
            <a:endParaRPr lang="ru-RU" sz="12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1339612" y="1121591"/>
            <a:ext cx="63009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Особенности территориальной организации МСУ в Пермском крае</a:t>
            </a:r>
            <a:endParaRPr lang="ru-RU" sz="16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451286" y="4023986"/>
            <a:ext cx="8208912" cy="16004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ПРОБЛЕМЫ</a:t>
            </a:r>
          </a:p>
          <a:p>
            <a:pPr marL="228600" indent="-228600">
              <a:buFont typeface="Wingdings" pitchFamily="2" charset="2"/>
              <a:buChar char="ü"/>
            </a:pPr>
            <a:r>
              <a:rPr lang="ru-RU" sz="1600" dirty="0" smtClean="0"/>
              <a:t>недостаток финансов на решение вопросов местного значения в 141 муниципальном образовании, уровень </a:t>
            </a:r>
            <a:r>
              <a:rPr lang="ru-RU" sz="1600" dirty="0" err="1" smtClean="0"/>
              <a:t>дотационности</a:t>
            </a:r>
            <a:r>
              <a:rPr lang="ru-RU" sz="1600" dirty="0" smtClean="0"/>
              <a:t> бюджетов которых от 80 до 97%;</a:t>
            </a:r>
          </a:p>
          <a:p>
            <a:pPr marL="228600" indent="-228600">
              <a:buFont typeface="Wingdings" pitchFamily="2" charset="2"/>
              <a:buChar char="ü"/>
            </a:pPr>
            <a:r>
              <a:rPr lang="ru-RU" sz="1600" dirty="0" smtClean="0"/>
              <a:t>низкая квалификация муниципальных кадров; </a:t>
            </a:r>
          </a:p>
          <a:p>
            <a:pPr marL="228600" indent="-228600">
              <a:buFont typeface="Wingdings" pitchFamily="2" charset="2"/>
              <a:buChar char="ü"/>
            </a:pPr>
            <a:r>
              <a:rPr lang="ru-RU" sz="1600" dirty="0" smtClean="0"/>
              <a:t>конфликты между главами районов и главами поселений–райцентров; </a:t>
            </a:r>
          </a:p>
          <a:p>
            <a:pPr marL="228600" indent="-228600">
              <a:buFont typeface="Wingdings" pitchFamily="2" charset="2"/>
              <a:buChar char="ü"/>
            </a:pPr>
            <a:r>
              <a:rPr lang="ru-RU" sz="1600" dirty="0" smtClean="0"/>
              <a:t>дублирование полномочий «край-район-поселение» </a:t>
            </a:r>
            <a:endParaRPr lang="ru-RU" sz="1600" dirty="0"/>
          </a:p>
        </p:txBody>
      </p:sp>
      <p:sp>
        <p:nvSpPr>
          <p:cNvPr id="18" name="Стрелка вправо 17"/>
          <p:cNvSpPr/>
          <p:nvPr/>
        </p:nvSpPr>
        <p:spPr>
          <a:xfrm rot="5400000">
            <a:off x="4293864" y="5699221"/>
            <a:ext cx="392494" cy="3171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право 22"/>
          <p:cNvSpPr/>
          <p:nvPr/>
        </p:nvSpPr>
        <p:spPr>
          <a:xfrm rot="5400000">
            <a:off x="4293864" y="3610669"/>
            <a:ext cx="392494" cy="3171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96950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3080" y="0"/>
            <a:ext cx="508480" cy="83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755576" y="432180"/>
            <a:ext cx="8140273" cy="4045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Оптимизация территориальной организации местного самоуправления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8082" y="1629380"/>
            <a:ext cx="2417694" cy="584775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Достигнутые результаты в 2011-2012 гг.</a:t>
            </a:r>
            <a:endParaRPr lang="ru-RU" sz="12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59832" y="1643908"/>
            <a:ext cx="5810890" cy="338554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Планируемые результаты в 2013 году</a:t>
            </a:r>
          </a:p>
        </p:txBody>
      </p:sp>
      <p:sp>
        <p:nvSpPr>
          <p:cNvPr id="26" name="TextBox 13"/>
          <p:cNvSpPr txBox="1">
            <a:spLocks noChangeArrowheads="1"/>
          </p:cNvSpPr>
          <p:nvPr/>
        </p:nvSpPr>
        <p:spPr bwMode="auto">
          <a:xfrm>
            <a:off x="727870" y="-30525"/>
            <a:ext cx="80724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ru-RU" sz="2400" b="1" dirty="0" smtClean="0">
                <a:solidFill>
                  <a:srgbClr val="4F81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Развитие </a:t>
            </a:r>
            <a:r>
              <a:rPr lang="ru-RU" sz="2400" b="1" dirty="0">
                <a:solidFill>
                  <a:srgbClr val="4F81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системы местного самоуправления</a:t>
            </a:r>
          </a:p>
        </p:txBody>
      </p:sp>
      <p:sp>
        <p:nvSpPr>
          <p:cNvPr id="28" name="Номер слайда 27"/>
          <p:cNvSpPr>
            <a:spLocks noGrp="1"/>
          </p:cNvSpPr>
          <p:nvPr>
            <p:ph type="sldNum" sz="quarter" idx="12"/>
          </p:nvPr>
        </p:nvSpPr>
        <p:spPr>
          <a:xfrm>
            <a:off x="6876256" y="6438345"/>
            <a:ext cx="2133600" cy="365125"/>
          </a:xfrm>
        </p:spPr>
        <p:txBody>
          <a:bodyPr/>
          <a:lstStyle/>
          <a:p>
            <a:pPr>
              <a:defRPr/>
            </a:pPr>
            <a:fld id="{E503D2C9-E889-410F-822D-864857CD9CE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84629" y="908720"/>
            <a:ext cx="8208912" cy="6694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5875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ru-RU" sz="16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ЦЕЛЬ</a:t>
            </a:r>
          </a:p>
          <a:p>
            <a:pPr algn="ctr">
              <a:lnSpc>
                <a:spcPts val="1500"/>
              </a:lnSpc>
            </a:pPr>
            <a:r>
              <a:rPr lang="ru-RU" sz="1400" dirty="0" smtClean="0">
                <a:solidFill>
                  <a:prstClr val="black"/>
                </a:solidFill>
                <a:latin typeface="Calibri"/>
                <a:cs typeface="Arial" pitchFamily="34" charset="0"/>
              </a:rPr>
              <a:t> Укрупнение  </a:t>
            </a:r>
            <a:r>
              <a:rPr lang="ru-RU" sz="1400" dirty="0">
                <a:solidFill>
                  <a:prstClr val="black"/>
                </a:solidFill>
                <a:latin typeface="Calibri"/>
                <a:cs typeface="Arial" pitchFamily="34" charset="0"/>
              </a:rPr>
              <a:t>муниципальных </a:t>
            </a:r>
            <a:r>
              <a:rPr lang="ru-RU" sz="1400" dirty="0" smtClean="0">
                <a:solidFill>
                  <a:prstClr val="black"/>
                </a:solidFill>
                <a:latin typeface="Calibri"/>
                <a:cs typeface="Arial" pitchFamily="34" charset="0"/>
              </a:rPr>
              <a:t>образований</a:t>
            </a:r>
          </a:p>
          <a:p>
            <a:pPr algn="ctr">
              <a:lnSpc>
                <a:spcPts val="1500"/>
              </a:lnSpc>
            </a:pPr>
            <a:r>
              <a:rPr lang="ru-RU" sz="1400" dirty="0" smtClean="0">
                <a:solidFill>
                  <a:prstClr val="black"/>
                </a:solidFill>
                <a:latin typeface="Calibri"/>
                <a:cs typeface="Arial" pitchFamily="34" charset="0"/>
              </a:rPr>
              <a:t>(</a:t>
            </a:r>
            <a:r>
              <a:rPr lang="ru-RU" sz="1400" dirty="0">
                <a:solidFill>
                  <a:prstClr val="black"/>
                </a:solidFill>
                <a:latin typeface="Calibri"/>
                <a:cs typeface="Arial" pitchFamily="34" charset="0"/>
              </a:rPr>
              <a:t>объединение поселений и муниципальных районов, создание городских округов</a:t>
            </a:r>
            <a:r>
              <a:rPr lang="ru-RU" sz="1400" dirty="0" smtClean="0">
                <a:solidFill>
                  <a:prstClr val="black"/>
                </a:solidFill>
                <a:latin typeface="Calibri"/>
                <a:cs typeface="Arial" pitchFamily="34" charset="0"/>
              </a:rPr>
              <a:t>)</a:t>
            </a:r>
            <a:endParaRPr lang="ru-RU" sz="1400" dirty="0">
              <a:solidFill>
                <a:prstClr val="black"/>
              </a:solidFill>
              <a:latin typeface="Calibri"/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25090" y="2251012"/>
            <a:ext cx="243068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itchFamily="2" charset="2"/>
              <a:buChar char="ü"/>
            </a:pPr>
            <a:r>
              <a:rPr lang="ru-RU" sz="1200" b="1" dirty="0">
                <a:solidFill>
                  <a:prstClr val="black"/>
                </a:solidFill>
                <a:latin typeface="Calibri"/>
              </a:rPr>
              <a:t>Преобразование </a:t>
            </a:r>
            <a:r>
              <a:rPr lang="ru-RU" sz="1200" b="1" dirty="0" err="1">
                <a:solidFill>
                  <a:prstClr val="black"/>
                </a:solidFill>
                <a:latin typeface="Calibri"/>
              </a:rPr>
              <a:t>Губахинского</a:t>
            </a:r>
            <a:r>
              <a:rPr lang="ru-RU" sz="1200" b="1" dirty="0">
                <a:solidFill>
                  <a:prstClr val="black"/>
                </a:solidFill>
                <a:latin typeface="Calibri"/>
              </a:rPr>
              <a:t/>
            </a:r>
            <a:br>
              <a:rPr lang="ru-RU" sz="1200" b="1" dirty="0">
                <a:solidFill>
                  <a:prstClr val="black"/>
                </a:solidFill>
                <a:latin typeface="Calibri"/>
              </a:rPr>
            </a:br>
            <a:r>
              <a:rPr lang="ru-RU" sz="1200" b="1" dirty="0">
                <a:solidFill>
                  <a:prstClr val="black"/>
                </a:solidFill>
                <a:latin typeface="Calibri"/>
              </a:rPr>
              <a:t>и </a:t>
            </a:r>
            <a:r>
              <a:rPr lang="ru-RU" sz="1200" b="1" dirty="0" err="1">
                <a:solidFill>
                  <a:prstClr val="black"/>
                </a:solidFill>
                <a:latin typeface="Calibri"/>
              </a:rPr>
              <a:t>Лысьвенского</a:t>
            </a:r>
            <a:r>
              <a:rPr lang="ru-RU" sz="1200" b="1" dirty="0">
                <a:solidFill>
                  <a:prstClr val="black"/>
                </a:solidFill>
                <a:latin typeface="Calibri"/>
              </a:rPr>
              <a:t> муниципальных районов в городские округа</a:t>
            </a:r>
          </a:p>
          <a:p>
            <a:pPr marL="285750" lvl="0" indent="-285750">
              <a:buFont typeface="Wingdings" pitchFamily="2" charset="2"/>
              <a:buChar char="ü"/>
            </a:pPr>
            <a:r>
              <a:rPr lang="ru-RU" sz="1200" b="1" dirty="0">
                <a:solidFill>
                  <a:prstClr val="black"/>
                </a:solidFill>
                <a:latin typeface="Calibri"/>
              </a:rPr>
              <a:t>Объединение  сельских поселений</a:t>
            </a:r>
            <a:br>
              <a:rPr lang="ru-RU" sz="1200" b="1" dirty="0">
                <a:solidFill>
                  <a:prstClr val="black"/>
                </a:solidFill>
                <a:latin typeface="Calibri"/>
              </a:rPr>
            </a:br>
            <a:r>
              <a:rPr lang="ru-RU" sz="1200" b="1" dirty="0">
                <a:solidFill>
                  <a:prstClr val="black"/>
                </a:solidFill>
                <a:latin typeface="Calibri"/>
              </a:rPr>
              <a:t>в </a:t>
            </a:r>
            <a:r>
              <a:rPr lang="ru-RU" sz="1200" b="1" dirty="0" err="1">
                <a:solidFill>
                  <a:prstClr val="black"/>
                </a:solidFill>
                <a:latin typeface="Calibri"/>
              </a:rPr>
              <a:t>Еловском</a:t>
            </a:r>
            <a:r>
              <a:rPr lang="ru-RU" sz="1200" b="1" dirty="0">
                <a:solidFill>
                  <a:prstClr val="black"/>
                </a:solidFill>
                <a:latin typeface="Calibri"/>
              </a:rPr>
              <a:t> и Красновишерском муниципальных районах</a:t>
            </a:r>
          </a:p>
          <a:p>
            <a:pPr marL="285750" lvl="0" indent="-285750">
              <a:buFont typeface="Wingdings" pitchFamily="2" charset="2"/>
              <a:buChar char="ü"/>
            </a:pPr>
            <a:r>
              <a:rPr lang="ru-RU" sz="1200" b="1" dirty="0">
                <a:solidFill>
                  <a:prstClr val="black"/>
                </a:solidFill>
                <a:latin typeface="Calibri"/>
              </a:rPr>
              <a:t>Сформирован реестр публичных полномочий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843808" y="1991299"/>
            <a:ext cx="595112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>
              <a:buFont typeface="Wingdings" pitchFamily="2" charset="2"/>
              <a:buChar char="ü"/>
            </a:pPr>
            <a:r>
              <a:rPr lang="ru-RU" sz="1200" b="1" dirty="0">
                <a:solidFill>
                  <a:prstClr val="black"/>
                </a:solidFill>
                <a:latin typeface="Calibri"/>
              </a:rPr>
              <a:t>Разработка критериев и вариантов преобразования муниципальных образований</a:t>
            </a:r>
          </a:p>
          <a:p>
            <a:pPr marL="171450" lvl="0" indent="-171450">
              <a:buFont typeface="Wingdings" pitchFamily="2" charset="2"/>
              <a:buChar char="ü"/>
            </a:pPr>
            <a:r>
              <a:rPr lang="ru-RU" sz="1200" b="1" dirty="0">
                <a:solidFill>
                  <a:prstClr val="black"/>
                </a:solidFill>
                <a:latin typeface="Calibri"/>
              </a:rPr>
              <a:t>Подготовка проектов законодательных инициатив о </a:t>
            </a:r>
            <a:r>
              <a:rPr lang="ru-RU" sz="1200" b="1" dirty="0" smtClean="0">
                <a:solidFill>
                  <a:prstClr val="black"/>
                </a:solidFill>
                <a:latin typeface="Calibri"/>
              </a:rPr>
              <a:t>внесении изменений в </a:t>
            </a:r>
            <a:r>
              <a:rPr lang="ru-RU" sz="1200" b="1" dirty="0">
                <a:solidFill>
                  <a:prstClr val="black"/>
                </a:solidFill>
                <a:latin typeface="Calibri"/>
              </a:rPr>
              <a:t>№131-ФЗ и Бюджетный кодекс РФ, предусматривающих возможность преобразования муниципальных районов в городские округа, упразднения муниципальных районов, объединения городских округов, возможность реализации на практике процессов объединения местных администраций муниципального района и поселения – райцентра</a:t>
            </a:r>
          </a:p>
          <a:p>
            <a:pPr marL="171450" lvl="0" indent="-171450">
              <a:buFont typeface="Wingdings" pitchFamily="2" charset="2"/>
              <a:buChar char="ü"/>
            </a:pPr>
            <a:r>
              <a:rPr lang="ru-RU" sz="1200" b="1" dirty="0">
                <a:solidFill>
                  <a:prstClr val="black"/>
                </a:solidFill>
                <a:latin typeface="Calibri"/>
              </a:rPr>
              <a:t>Разработка методических рекомендаций для органов МСУ по вопросам преобразования муниципальных образований Пермского края, включая модельные муниципальные правовые акты, типовые календарные планы и схемы</a:t>
            </a:r>
          </a:p>
          <a:p>
            <a:pPr marL="171450" lvl="0" indent="-171450">
              <a:buFont typeface="Wingdings" pitchFamily="2" charset="2"/>
              <a:buChar char="ü"/>
            </a:pPr>
            <a:r>
              <a:rPr lang="ru-RU" sz="1200" b="1" dirty="0">
                <a:solidFill>
                  <a:prstClr val="black"/>
                </a:solidFill>
                <a:latin typeface="Calibri"/>
              </a:rPr>
              <a:t>Разработка проекта краевого закона, предусматривающего внесение изменений</a:t>
            </a:r>
            <a:br>
              <a:rPr lang="ru-RU" sz="1200" b="1" dirty="0">
                <a:solidFill>
                  <a:prstClr val="black"/>
                </a:solidFill>
                <a:latin typeface="Calibri"/>
              </a:rPr>
            </a:br>
            <a:r>
              <a:rPr lang="ru-RU" sz="1200" b="1" dirty="0">
                <a:solidFill>
                  <a:prstClr val="black"/>
                </a:solidFill>
                <a:latin typeface="Calibri"/>
              </a:rPr>
              <a:t>в методики расчета субвенций, утвержденные  краевыми законами, о наделении органов МСУ отдельными государственными полномочиями в части определения расходов за счет средств краевого бюджета на администрирование переданных полномочий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38082" y="5013176"/>
            <a:ext cx="85842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Межведомственное взаимодействие </a:t>
            </a:r>
            <a:r>
              <a:rPr lang="ru-RU" sz="12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Законодательным Собранием, Советом муниципальных образований, рабочей группой по реформе МСУ Политического совета при губернаторе края по вопросам:</a:t>
            </a:r>
          </a:p>
          <a:p>
            <a:pPr marL="285750" lvl="0" indent="-285750" algn="just">
              <a:buFont typeface="Wingdings" pitchFamily="2" charset="2"/>
              <a:buChar char="ü"/>
            </a:pPr>
            <a:r>
              <a:rPr lang="ru-RU" sz="1200" b="1" dirty="0" smtClean="0">
                <a:solidFill>
                  <a:prstClr val="black"/>
                </a:solidFill>
              </a:rPr>
              <a:t>преобразования муниципальных образований;</a:t>
            </a:r>
          </a:p>
          <a:p>
            <a:pPr marL="285750" lvl="0" indent="-285750" algn="just">
              <a:buFont typeface="Wingdings" pitchFamily="2" charset="2"/>
              <a:buChar char="ü"/>
            </a:pPr>
            <a:r>
              <a:rPr lang="ru-RU" sz="1200" b="1" dirty="0" smtClean="0">
                <a:solidFill>
                  <a:prstClr val="black"/>
                </a:solidFill>
              </a:rPr>
              <a:t>совершенствования распределения публичных полномочий;</a:t>
            </a:r>
          </a:p>
          <a:p>
            <a:pPr marL="285750" lvl="0" indent="-285750" algn="just">
              <a:buFont typeface="Wingdings" pitchFamily="2" charset="2"/>
              <a:buChar char="ü"/>
            </a:pPr>
            <a:r>
              <a:rPr lang="ru-RU" sz="1200" b="1" dirty="0" smtClean="0">
                <a:solidFill>
                  <a:prstClr val="black"/>
                </a:solidFill>
              </a:rPr>
              <a:t>подготовки поправок в Бюджетный кодекс РФ и 131-й Федеральный закон, в части закрепления положений, обеспечивающих реализацию инициатив объединения администрацией районов и поселений, совершенствование процедур преобразования муниципалитетов</a:t>
            </a:r>
            <a:endParaRPr lang="ru-RU" sz="1200" b="1" dirty="0">
              <a:solidFill>
                <a:prstClr val="black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4387" y="4853621"/>
            <a:ext cx="8741462" cy="1815739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ru-RU" sz="1600" b="1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53068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5" y="0"/>
            <a:ext cx="647700" cy="908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0" y="1075106"/>
            <a:ext cx="9143999" cy="646485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Программа «Повышение </a:t>
            </a:r>
            <a:r>
              <a:rPr lang="ru-RU" sz="14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квалификации муниципальных служащих и глав муниципальных образований Пермского </a:t>
            </a:r>
            <a:r>
              <a:rPr lang="ru-RU" sz="1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края»</a:t>
            </a:r>
            <a:endParaRPr lang="ru-RU" sz="1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53" name="TextBox 13"/>
          <p:cNvSpPr txBox="1">
            <a:spLocks noChangeArrowheads="1"/>
          </p:cNvSpPr>
          <p:nvPr/>
        </p:nvSpPr>
        <p:spPr bwMode="auto">
          <a:xfrm>
            <a:off x="-8898" y="1839333"/>
            <a:ext cx="8497888" cy="584775"/>
          </a:xfrm>
          <a:prstGeom prst="rect">
            <a:avLst/>
          </a:prstGeom>
          <a:noFill/>
          <a:ln w="28575">
            <a:noFill/>
            <a:prstDash val="lgDashDot"/>
            <a:miter lim="800000"/>
            <a:headEnd/>
            <a:tailEnd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/>
            <a:r>
              <a:rPr lang="ru-RU" sz="1400" b="1" dirty="0">
                <a:solidFill>
                  <a:prstClr val="black"/>
                </a:solidFill>
              </a:rPr>
              <a:t>Цель:  </a:t>
            </a:r>
            <a:r>
              <a:rPr lang="ru-RU" sz="1600" dirty="0">
                <a:solidFill>
                  <a:prstClr val="black"/>
                </a:solidFill>
              </a:rPr>
              <a:t>Повышение профессионального уровня муниципальных служащих и </a:t>
            </a:r>
          </a:p>
          <a:p>
            <a:pPr algn="just" eaLnBrk="1" hangingPunct="1"/>
            <a:r>
              <a:rPr lang="ru-RU" sz="1600" dirty="0">
                <a:solidFill>
                  <a:prstClr val="black"/>
                </a:solidFill>
              </a:rPr>
              <a:t>глав муниципальных образований Пермского края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76275" y="640466"/>
            <a:ext cx="8078588" cy="43464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Формирование эффективной кадровой муниципальной политики</a:t>
            </a:r>
            <a:endParaRPr lang="ru-RU" sz="16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5413" y="5805264"/>
            <a:ext cx="84817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u="sng" dirty="0" smtClean="0">
                <a:solidFill>
                  <a:prstClr val="black"/>
                </a:solidFill>
              </a:rPr>
              <a:t>Перспектива:  </a:t>
            </a:r>
            <a:r>
              <a:rPr lang="ru-RU" sz="1600" b="1" dirty="0" smtClean="0">
                <a:solidFill>
                  <a:prstClr val="black"/>
                </a:solidFill>
              </a:rPr>
              <a:t>Разработка и утверждение концепции долгосрочной целевой программы «Развитие муниципальной службы Пермского края на 2015-2017 годы»</a:t>
            </a:r>
            <a:endParaRPr lang="ru-RU" sz="1600" b="1" dirty="0">
              <a:solidFill>
                <a:prstClr val="black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0623" y="2523673"/>
            <a:ext cx="5159449" cy="338554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Результаты за 2012 год</a:t>
            </a:r>
            <a:endParaRPr lang="ru-RU" sz="1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364088" y="2513559"/>
            <a:ext cx="3578326" cy="338554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Планируемые результаты в 2013 году</a:t>
            </a:r>
            <a:endParaRPr lang="ru-RU" sz="1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4929089" y="3501008"/>
            <a:ext cx="4302224" cy="2723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defTabSz="488950"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ü"/>
              <a:defRPr/>
            </a:pPr>
            <a:endParaRPr lang="ru-RU" sz="1300" b="1" dirty="0">
              <a:solidFill>
                <a:prstClr val="black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585206" y="3172456"/>
            <a:ext cx="3304480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88950">
              <a:lnSpc>
                <a:spcPct val="90000"/>
              </a:lnSpc>
              <a:spcAft>
                <a:spcPts val="600"/>
              </a:spcAft>
              <a:defRPr/>
            </a:pPr>
            <a:r>
              <a:rPr lang="ru-RU" sz="1400" b="1" dirty="0" smtClean="0">
                <a:cs typeface="Arial" pitchFamily="34" charset="0"/>
              </a:rPr>
              <a:t>Планируется </a:t>
            </a:r>
            <a:r>
              <a:rPr lang="ru-RU" sz="1400" b="1" dirty="0">
                <a:cs typeface="Arial" pitchFamily="34" charset="0"/>
              </a:rPr>
              <a:t>обучить на курсах повышения квалификации: </a:t>
            </a:r>
          </a:p>
          <a:p>
            <a:pPr marL="171450" indent="-171450" defTabSz="488950"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ü"/>
              <a:defRPr/>
            </a:pPr>
            <a:r>
              <a:rPr lang="ru-RU" sz="1400" b="1" dirty="0">
                <a:cs typeface="Arial" pitchFamily="34" charset="0"/>
              </a:rPr>
              <a:t>муниципальных служащих Пермского края – </a:t>
            </a:r>
            <a:r>
              <a:rPr lang="ru-RU" sz="1400" b="1" dirty="0" smtClean="0">
                <a:cs typeface="Arial" pitchFamily="34" charset="0"/>
              </a:rPr>
              <a:t>1893 </a:t>
            </a:r>
            <a:r>
              <a:rPr lang="ru-RU" sz="1400" b="1" dirty="0">
                <a:cs typeface="Arial" pitchFamily="34" charset="0"/>
              </a:rPr>
              <a:t>человека; </a:t>
            </a:r>
          </a:p>
          <a:p>
            <a:pPr marL="171450" indent="-171450" defTabSz="488950"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ü"/>
              <a:defRPr/>
            </a:pPr>
            <a:r>
              <a:rPr lang="ru-RU" sz="1400" b="1" dirty="0">
                <a:cs typeface="Arial" pitchFamily="34" charset="0"/>
              </a:rPr>
              <a:t>глав муниципальных образований Пермского края – 94 </a:t>
            </a:r>
            <a:r>
              <a:rPr lang="ru-RU" sz="1400" b="1" dirty="0" smtClean="0">
                <a:cs typeface="Arial" pitchFamily="34" charset="0"/>
              </a:rPr>
              <a:t>человека</a:t>
            </a:r>
          </a:p>
          <a:p>
            <a:pPr defTabSz="488950">
              <a:lnSpc>
                <a:spcPct val="90000"/>
              </a:lnSpc>
              <a:spcAft>
                <a:spcPts val="600"/>
              </a:spcAft>
              <a:defRPr/>
            </a:pPr>
            <a:r>
              <a:rPr lang="ru-RU" sz="1400" b="1" dirty="0">
                <a:cs typeface="Arial" pitchFamily="34" charset="0"/>
              </a:rPr>
              <a:t>Планируется обучить </a:t>
            </a:r>
            <a:r>
              <a:rPr lang="ru-RU" sz="1400" b="1" dirty="0" smtClean="0">
                <a:cs typeface="Arial" pitchFamily="34" charset="0"/>
              </a:rPr>
              <a:t>по программам профессиональной переподготовки: </a:t>
            </a:r>
            <a:endParaRPr lang="ru-RU" sz="1400" b="1" dirty="0">
              <a:cs typeface="Arial" pitchFamily="34" charset="0"/>
            </a:endParaRPr>
          </a:p>
          <a:p>
            <a:pPr marL="171450" indent="-171450" defTabSz="488950"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ü"/>
              <a:defRPr/>
            </a:pPr>
            <a:r>
              <a:rPr lang="ru-RU" sz="1400" b="1" dirty="0" smtClean="0">
                <a:cs typeface="Arial" pitchFamily="34" charset="0"/>
              </a:rPr>
              <a:t>муниципальных </a:t>
            </a:r>
            <a:r>
              <a:rPr lang="ru-RU" sz="1400" b="1" dirty="0">
                <a:cs typeface="Arial" pitchFamily="34" charset="0"/>
              </a:rPr>
              <a:t>служащих Пермского края – </a:t>
            </a:r>
            <a:r>
              <a:rPr lang="ru-RU" sz="1400" b="1" dirty="0" smtClean="0">
                <a:cs typeface="Arial" pitchFamily="34" charset="0"/>
              </a:rPr>
              <a:t>22человека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91585" y="2933709"/>
            <a:ext cx="2594405" cy="28715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88950">
              <a:lnSpc>
                <a:spcPct val="90000"/>
              </a:lnSpc>
              <a:spcAft>
                <a:spcPts val="600"/>
              </a:spcAft>
              <a:defRPr/>
            </a:pPr>
            <a:r>
              <a:rPr lang="ru-RU" sz="1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на конец ноября </a:t>
            </a:r>
            <a:endParaRPr lang="ru-RU" sz="1400" b="1" dirty="0" smtClean="0">
              <a:solidFill>
                <a:srgbClr val="FF3300"/>
              </a:solidFill>
              <a:cs typeface="Arial" pitchFamily="34" charset="0"/>
            </a:endParaRPr>
          </a:p>
          <a:p>
            <a:pPr marL="171450" indent="-171450" defTabSz="488950"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ü"/>
              <a:defRPr/>
            </a:pPr>
            <a:r>
              <a:rPr lang="ru-RU" sz="1400" b="1" dirty="0" smtClean="0">
                <a:cs typeface="Arial" pitchFamily="34" charset="0"/>
              </a:rPr>
              <a:t>Заключены контракты с 5 учебными заведениями по 14 направлениям обучения.</a:t>
            </a:r>
          </a:p>
          <a:p>
            <a:pPr marL="171450" indent="-171450" defTabSz="488950"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ü"/>
              <a:defRPr/>
            </a:pPr>
            <a:r>
              <a:rPr lang="ru-RU" sz="1400" b="1" dirty="0">
                <a:cs typeface="Arial" pitchFamily="34" charset="0"/>
              </a:rPr>
              <a:t>Курсы повышения квалификации  прошли</a:t>
            </a:r>
            <a:r>
              <a:rPr lang="ru-RU" sz="1400" b="1" dirty="0" smtClean="0">
                <a:cs typeface="Arial" pitchFamily="34" charset="0"/>
              </a:rPr>
              <a:t>  26 </a:t>
            </a:r>
            <a:r>
              <a:rPr lang="ru-RU" sz="1400" b="1" dirty="0">
                <a:cs typeface="Arial" pitchFamily="34" charset="0"/>
              </a:rPr>
              <a:t>глав муниципальных образований Пермского края.</a:t>
            </a:r>
          </a:p>
          <a:p>
            <a:pPr marL="171450" indent="-171450" defTabSz="488950"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ü"/>
              <a:defRPr/>
            </a:pPr>
            <a:r>
              <a:rPr lang="ru-RU" sz="1400" b="1" dirty="0" smtClean="0">
                <a:cs typeface="Arial" pitchFamily="34" charset="0"/>
              </a:rPr>
              <a:t>Курсы </a:t>
            </a:r>
            <a:r>
              <a:rPr lang="ru-RU" sz="1400" b="1" dirty="0">
                <a:cs typeface="Arial" pitchFamily="34" charset="0"/>
              </a:rPr>
              <a:t>повышения квалификации  </a:t>
            </a:r>
            <a:r>
              <a:rPr lang="ru-RU" sz="1400" b="1" dirty="0" smtClean="0">
                <a:cs typeface="Arial" pitchFamily="34" charset="0"/>
              </a:rPr>
              <a:t>прошли  1361 муниципальных </a:t>
            </a:r>
            <a:r>
              <a:rPr lang="ru-RU" sz="1400" b="1" dirty="0">
                <a:cs typeface="Arial" pitchFamily="34" charset="0"/>
              </a:rPr>
              <a:t>служащих Пермского края.</a:t>
            </a:r>
          </a:p>
        </p:txBody>
      </p:sp>
      <p:sp>
        <p:nvSpPr>
          <p:cNvPr id="18" name="TextBox 13"/>
          <p:cNvSpPr txBox="1">
            <a:spLocks noChangeArrowheads="1"/>
          </p:cNvSpPr>
          <p:nvPr/>
        </p:nvSpPr>
        <p:spPr bwMode="auto">
          <a:xfrm>
            <a:off x="740725" y="24740"/>
            <a:ext cx="80724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ru-RU" sz="2400" b="1" dirty="0" smtClean="0">
                <a:solidFill>
                  <a:srgbClr val="4F81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Развитие </a:t>
            </a:r>
            <a:r>
              <a:rPr lang="ru-RU" sz="2400" b="1" dirty="0">
                <a:solidFill>
                  <a:srgbClr val="4F81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системы местного самоуправления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656330" y="3003179"/>
            <a:ext cx="267809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88950">
              <a:lnSpc>
                <a:spcPct val="90000"/>
              </a:lnSpc>
              <a:spcAft>
                <a:spcPts val="600"/>
              </a:spcAft>
              <a:defRPr/>
            </a:pPr>
            <a:r>
              <a:rPr lang="ru-RU" sz="1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на конец декабря </a:t>
            </a:r>
            <a:endParaRPr lang="ru-RU" sz="1400" b="1" dirty="0" smtClean="0">
              <a:solidFill>
                <a:srgbClr val="FF3300"/>
              </a:solidFill>
              <a:cs typeface="Arial" pitchFamily="34" charset="0"/>
            </a:endParaRPr>
          </a:p>
          <a:p>
            <a:pPr marL="171450" indent="-171450" defTabSz="488950"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ü"/>
              <a:defRPr/>
            </a:pPr>
            <a:r>
              <a:rPr lang="ru-RU" sz="1400" b="1" dirty="0" smtClean="0">
                <a:cs typeface="Arial" pitchFamily="34" charset="0"/>
              </a:rPr>
              <a:t>Реализованы 14 учебных программ. </a:t>
            </a:r>
          </a:p>
          <a:p>
            <a:pPr marL="171450" indent="-171450" defTabSz="488950"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ü"/>
              <a:defRPr/>
            </a:pPr>
            <a:r>
              <a:rPr lang="ru-RU" sz="1400" b="1" dirty="0" smtClean="0">
                <a:cs typeface="Arial" pitchFamily="34" charset="0"/>
              </a:rPr>
              <a:t>Курсы </a:t>
            </a:r>
            <a:r>
              <a:rPr lang="ru-RU" sz="1400" b="1" dirty="0">
                <a:cs typeface="Arial" pitchFamily="34" charset="0"/>
              </a:rPr>
              <a:t>повышения квалификации </a:t>
            </a:r>
            <a:r>
              <a:rPr lang="ru-RU" sz="1400" b="1" dirty="0" smtClean="0">
                <a:cs typeface="Arial" pitchFamily="34" charset="0"/>
              </a:rPr>
              <a:t> пройдут 94 </a:t>
            </a:r>
            <a:r>
              <a:rPr lang="ru-RU" sz="1400" b="1" dirty="0">
                <a:cs typeface="Arial" pitchFamily="34" charset="0"/>
              </a:rPr>
              <a:t>глав муниципальных образований Пермского края.</a:t>
            </a:r>
          </a:p>
          <a:p>
            <a:pPr marL="171450" indent="-171450" defTabSz="488950"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ü"/>
              <a:defRPr/>
            </a:pPr>
            <a:r>
              <a:rPr lang="ru-RU" sz="1400" b="1" dirty="0">
                <a:cs typeface="Arial" pitchFamily="34" charset="0"/>
              </a:rPr>
              <a:t> </a:t>
            </a:r>
            <a:r>
              <a:rPr lang="ru-RU" sz="1400" b="1" dirty="0" smtClean="0">
                <a:cs typeface="Arial" pitchFamily="34" charset="0"/>
              </a:rPr>
              <a:t>Курсы </a:t>
            </a:r>
            <a:r>
              <a:rPr lang="ru-RU" sz="1400" b="1" dirty="0">
                <a:cs typeface="Arial" pitchFamily="34" charset="0"/>
              </a:rPr>
              <a:t>повышения квалификации  </a:t>
            </a:r>
            <a:r>
              <a:rPr lang="ru-RU" sz="1400" b="1" dirty="0" smtClean="0">
                <a:cs typeface="Arial" pitchFamily="34" charset="0"/>
              </a:rPr>
              <a:t>пройдут 1732 муниципальных </a:t>
            </a:r>
            <a:r>
              <a:rPr lang="ru-RU" sz="1400" b="1" dirty="0">
                <a:cs typeface="Arial" pitchFamily="34" charset="0"/>
              </a:rPr>
              <a:t>служащих Пермского края.</a:t>
            </a: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 flipH="1">
            <a:off x="5326490" y="3005449"/>
            <a:ext cx="7938" cy="2728073"/>
          </a:xfrm>
          <a:prstGeom prst="line">
            <a:avLst/>
          </a:prstGeom>
          <a:noFill/>
          <a:ln w="28575" cap="flat" cmpd="sng" algn="ctr">
            <a:solidFill>
              <a:srgbClr val="4F81BD">
                <a:shade val="95000"/>
                <a:satMod val="105000"/>
              </a:srgbClr>
            </a:solidFill>
            <a:prstDash val="lgDashDotDot"/>
          </a:ln>
          <a:effectLst/>
        </p:spPr>
      </p:cxnSp>
    </p:spTree>
    <p:extLst>
      <p:ext uri="{BB962C8B-B14F-4D97-AF65-F5344CB8AC3E}">
        <p14:creationId xmlns:p14="http://schemas.microsoft.com/office/powerpoint/2010/main" xmlns="" val="1189159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5" y="0"/>
            <a:ext cx="647700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72703" y="522573"/>
            <a:ext cx="8253338" cy="4316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Развитие </a:t>
            </a:r>
            <a:r>
              <a:rPr lang="ru-RU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общественного </a:t>
            </a:r>
            <a:r>
              <a:rPr lang="ru-RU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самоуправления</a:t>
            </a:r>
            <a:endParaRPr lang="ru-RU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52" name="TextBox 6"/>
          <p:cNvSpPr txBox="1">
            <a:spLocks noChangeArrowheads="1"/>
          </p:cNvSpPr>
          <p:nvPr/>
        </p:nvSpPr>
        <p:spPr bwMode="auto">
          <a:xfrm>
            <a:off x="28575" y="988339"/>
            <a:ext cx="8963445" cy="451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>
              <a:lnSpc>
                <a:spcPts val="1400"/>
              </a:lnSpc>
            </a:pPr>
            <a:r>
              <a:rPr lang="ru-RU" sz="1200" u="sng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Цель</a:t>
            </a:r>
            <a:r>
              <a:rPr lang="en-US" sz="1200" u="sng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:</a:t>
            </a:r>
            <a:r>
              <a:rPr lang="en-US" sz="1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Повышение гражданской  активности населения, вовлечения населения в непосредственное участие в местном самоуправлении, пополнение собственных доходов  местных бюджетов</a:t>
            </a:r>
            <a:endParaRPr lang="ru-RU" sz="12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5868144" y="1988593"/>
            <a:ext cx="0" cy="3528639"/>
          </a:xfrm>
          <a:prstGeom prst="line">
            <a:avLst/>
          </a:prstGeom>
          <a:ln w="28575"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09761" y="1970639"/>
            <a:ext cx="5185017" cy="310341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ts val="1700"/>
              </a:lnSpc>
              <a:defRPr/>
            </a:pPr>
            <a:r>
              <a:rPr lang="ru-RU" sz="1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Достигнутые результаты </a:t>
            </a:r>
            <a:r>
              <a:rPr lang="ru-RU" sz="1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на конец ноября 2012 года</a:t>
            </a:r>
            <a:endParaRPr lang="ru-RU" sz="1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80615" y="3581273"/>
            <a:ext cx="2829585" cy="584775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Планируемые результаты </a:t>
            </a:r>
          </a:p>
          <a:p>
            <a:pPr algn="ctr">
              <a:defRPr/>
            </a:pPr>
            <a:r>
              <a:rPr lang="ru-RU" sz="1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в 2013 году</a:t>
            </a:r>
            <a:endParaRPr lang="ru-RU" sz="1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2056" name="TextBox 11"/>
          <p:cNvSpPr txBox="1">
            <a:spLocks noChangeArrowheads="1"/>
          </p:cNvSpPr>
          <p:nvPr/>
        </p:nvSpPr>
        <p:spPr bwMode="auto">
          <a:xfrm>
            <a:off x="352423" y="2484022"/>
            <a:ext cx="5299695" cy="289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>
              <a:buFont typeface="Wingdings" pitchFamily="2" charset="2"/>
              <a:buChar char="ü"/>
            </a:pPr>
            <a:r>
              <a:rPr lang="ru-RU" sz="1400" b="1" dirty="0" smtClean="0">
                <a:latin typeface="Calibri"/>
                <a:cs typeface="Arial" pitchFamily="34" charset="0"/>
              </a:rPr>
              <a:t>Самообложение </a:t>
            </a:r>
            <a:r>
              <a:rPr lang="ru-RU" sz="1400" b="1" dirty="0">
                <a:latin typeface="Calibri"/>
                <a:cs typeface="Arial" pitchFamily="34" charset="0"/>
              </a:rPr>
              <a:t>введено в </a:t>
            </a:r>
            <a:r>
              <a:rPr lang="ru-RU" sz="1400" b="1" dirty="0" smtClean="0">
                <a:latin typeface="Calibri"/>
                <a:cs typeface="Arial" pitchFamily="34" charset="0"/>
              </a:rPr>
              <a:t>135 </a:t>
            </a:r>
            <a:r>
              <a:rPr lang="ru-RU" sz="1400" b="1" dirty="0">
                <a:latin typeface="Calibri"/>
                <a:cs typeface="Arial" pitchFamily="34" charset="0"/>
              </a:rPr>
              <a:t>муниципалитетах </a:t>
            </a:r>
            <a:r>
              <a:rPr lang="ru-RU" sz="1400" b="1" dirty="0" smtClean="0">
                <a:latin typeface="Calibri"/>
                <a:cs typeface="Arial" pitchFamily="34" charset="0"/>
              </a:rPr>
              <a:t>края</a:t>
            </a:r>
            <a:r>
              <a:rPr lang="ru-RU" sz="1400" b="1" dirty="0">
                <a:latin typeface="Calibri"/>
                <a:cs typeface="Arial" pitchFamily="34" charset="0"/>
              </a:rPr>
              <a:t>.</a:t>
            </a:r>
            <a:endParaRPr lang="en-US" sz="1400" b="1" dirty="0" smtClean="0">
              <a:latin typeface="Calibri"/>
              <a:cs typeface="Arial" pitchFamily="34" charset="0"/>
            </a:endParaRPr>
          </a:p>
          <a:p>
            <a:pPr algn="just" eaLnBrk="1" hangingPunct="1">
              <a:buFont typeface="Wingdings" pitchFamily="2" charset="2"/>
              <a:buChar char="ü"/>
            </a:pPr>
            <a:r>
              <a:rPr lang="ru-RU" sz="1400" b="1" dirty="0" smtClean="0">
                <a:latin typeface="Calibri"/>
                <a:cs typeface="Arial" pitchFamily="34" charset="0"/>
              </a:rPr>
              <a:t>По итогам референдума 14 </a:t>
            </a:r>
            <a:r>
              <a:rPr lang="ru-RU" sz="1400" b="1" dirty="0">
                <a:latin typeface="Calibri"/>
                <a:cs typeface="Arial" pitchFamily="34" charset="0"/>
              </a:rPr>
              <a:t>октября 2012 года </a:t>
            </a:r>
            <a:r>
              <a:rPr lang="ru-RU" sz="1400" b="1" dirty="0" smtClean="0">
                <a:latin typeface="Calibri"/>
                <a:cs typeface="Arial" pitchFamily="34" charset="0"/>
              </a:rPr>
              <a:t>самообложение </a:t>
            </a:r>
            <a:r>
              <a:rPr lang="ru-RU" sz="1400" b="1" dirty="0">
                <a:latin typeface="Calibri"/>
                <a:cs typeface="Arial" pitchFamily="34" charset="0"/>
              </a:rPr>
              <a:t>введено в 1 – </a:t>
            </a:r>
            <a:r>
              <a:rPr lang="ru-RU" sz="1400" b="1" dirty="0" err="1">
                <a:latin typeface="Calibri"/>
                <a:cs typeface="Arial" pitchFamily="34" charset="0"/>
              </a:rPr>
              <a:t>Ошибском</a:t>
            </a:r>
            <a:r>
              <a:rPr lang="ru-RU" sz="1400" b="1" dirty="0">
                <a:latin typeface="Calibri"/>
                <a:cs typeface="Arial" pitchFamily="34" charset="0"/>
              </a:rPr>
              <a:t> сельском поселении Кудымкарского </a:t>
            </a:r>
            <a:r>
              <a:rPr lang="ru-RU" sz="1400" b="1" dirty="0" smtClean="0">
                <a:latin typeface="Calibri"/>
                <a:cs typeface="Arial" pitchFamily="34" charset="0"/>
              </a:rPr>
              <a:t>района</a:t>
            </a:r>
            <a:r>
              <a:rPr lang="ru-RU" sz="1400" b="1" dirty="0">
                <a:latin typeface="Calibri"/>
                <a:cs typeface="Arial" pitchFamily="34" charset="0"/>
              </a:rPr>
              <a:t>.</a:t>
            </a:r>
            <a:endParaRPr lang="en-US" sz="1400" b="1" dirty="0" smtClean="0">
              <a:latin typeface="Calibri"/>
              <a:cs typeface="Arial" pitchFamily="34" charset="0"/>
            </a:endParaRPr>
          </a:p>
          <a:p>
            <a:pPr algn="just" eaLnBrk="1" hangingPunct="1">
              <a:buFont typeface="Wingdings" pitchFamily="2" charset="2"/>
              <a:buChar char="ü"/>
            </a:pPr>
            <a:r>
              <a:rPr lang="ru-RU" sz="1400" b="1" dirty="0" smtClean="0">
                <a:latin typeface="Calibri"/>
                <a:cs typeface="Arial" pitchFamily="34" charset="0"/>
              </a:rPr>
              <a:t>Объем </a:t>
            </a:r>
            <a:r>
              <a:rPr lang="ru-RU" sz="1400" b="1" dirty="0">
                <a:latin typeface="Calibri"/>
                <a:cs typeface="Arial" pitchFamily="34" charset="0"/>
              </a:rPr>
              <a:t>средств самообложения граждан, собранных МО составляет </a:t>
            </a:r>
            <a:r>
              <a:rPr lang="ru-RU" sz="1400" b="1" dirty="0" smtClean="0">
                <a:latin typeface="Calibri"/>
                <a:cs typeface="Arial" pitchFamily="34" charset="0"/>
              </a:rPr>
              <a:t>15 458, 0 </a:t>
            </a:r>
            <a:r>
              <a:rPr lang="ru-RU" sz="1400" b="1" dirty="0">
                <a:latin typeface="Calibri"/>
                <a:cs typeface="Arial" pitchFamily="34" charset="0"/>
              </a:rPr>
              <a:t>тыс. </a:t>
            </a:r>
            <a:r>
              <a:rPr lang="ru-RU" sz="1400" b="1" dirty="0" smtClean="0">
                <a:latin typeface="Calibri"/>
                <a:cs typeface="Arial" pitchFamily="34" charset="0"/>
              </a:rPr>
              <a:t>руб. Объем </a:t>
            </a:r>
            <a:r>
              <a:rPr lang="ru-RU" sz="1400" b="1" dirty="0">
                <a:latin typeface="Calibri"/>
                <a:cs typeface="Arial" pitchFamily="34" charset="0"/>
              </a:rPr>
              <a:t>средств, переданных </a:t>
            </a:r>
            <a:r>
              <a:rPr lang="ru-RU" sz="1400" b="1" dirty="0" smtClean="0">
                <a:latin typeface="Calibri"/>
                <a:cs typeface="Arial" pitchFamily="34" charset="0"/>
              </a:rPr>
              <a:t>из </a:t>
            </a:r>
            <a:r>
              <a:rPr lang="ru-RU" sz="1400" b="1" dirty="0">
                <a:latin typeface="Calibri"/>
                <a:cs typeface="Arial" pitchFamily="34" charset="0"/>
              </a:rPr>
              <a:t>краевого бюджета в муниципалитеты </a:t>
            </a:r>
            <a:r>
              <a:rPr lang="ru-RU" sz="1400" b="1" dirty="0" smtClean="0">
                <a:latin typeface="Calibri"/>
                <a:cs typeface="Arial" pitchFamily="34" charset="0"/>
              </a:rPr>
              <a:t>– 38 853, 9 </a:t>
            </a:r>
            <a:r>
              <a:rPr lang="ru-RU" sz="1400" b="1" dirty="0">
                <a:latin typeface="Calibri"/>
                <a:cs typeface="Arial" pitchFamily="34" charset="0"/>
              </a:rPr>
              <a:t>тыс. руб</a:t>
            </a:r>
            <a:r>
              <a:rPr lang="ru-RU" sz="1400" b="1" dirty="0" smtClean="0">
                <a:latin typeface="Calibri"/>
                <a:cs typeface="Arial" pitchFamily="34" charset="0"/>
              </a:rPr>
              <a:t>.</a:t>
            </a:r>
            <a:endParaRPr lang="en-US" sz="1400" b="1" dirty="0" smtClean="0">
              <a:latin typeface="Calibri"/>
              <a:cs typeface="Arial" pitchFamily="34" charset="0"/>
            </a:endParaRPr>
          </a:p>
          <a:p>
            <a:pPr algn="just" eaLnBrk="1" hangingPunct="1">
              <a:buFont typeface="Wingdings" pitchFamily="2" charset="2"/>
              <a:buChar char="ü"/>
            </a:pPr>
            <a:r>
              <a:rPr lang="ru-RU" sz="1400" b="1" dirty="0" smtClean="0">
                <a:latin typeface="Calibri"/>
                <a:cs typeface="Arial" pitchFamily="34" charset="0"/>
              </a:rPr>
              <a:t>На </a:t>
            </a:r>
            <a:r>
              <a:rPr lang="ru-RU" sz="1400" b="1" dirty="0">
                <a:latin typeface="Calibri"/>
                <a:cs typeface="Arial" pitchFamily="34" charset="0"/>
              </a:rPr>
              <a:t>средства самообложения граждан и средства краевого бюджета муниципалитетами построены детские площадки, отремонтированы пешеходные мосты, произведен гравийно-ямочный ремонт дорог, строительство тротуаров, произведено обустройство уличного освещения, ремонт </a:t>
            </a:r>
            <a:r>
              <a:rPr lang="ru-RU" sz="1400" b="1" dirty="0" smtClean="0">
                <a:latin typeface="Calibri"/>
                <a:cs typeface="Arial" pitchFamily="34" charset="0"/>
              </a:rPr>
              <a:t>колодцев</a:t>
            </a:r>
            <a:endParaRPr lang="en-US" sz="1400" b="1" dirty="0" smtClean="0">
              <a:latin typeface="Calibri"/>
              <a:cs typeface="Arial" pitchFamily="34" charset="0"/>
            </a:endParaRPr>
          </a:p>
        </p:txBody>
      </p:sp>
      <p:sp>
        <p:nvSpPr>
          <p:cNvPr id="2057" name="TextBox 12"/>
          <p:cNvSpPr txBox="1">
            <a:spLocks noChangeArrowheads="1"/>
          </p:cNvSpPr>
          <p:nvPr/>
        </p:nvSpPr>
        <p:spPr bwMode="auto">
          <a:xfrm>
            <a:off x="5975648" y="4293096"/>
            <a:ext cx="301637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Aft>
                <a:spcPts val="600"/>
              </a:spcAft>
              <a:buFont typeface="Wingdings" pitchFamily="2" charset="2"/>
              <a:buChar char="ü"/>
            </a:pPr>
            <a:r>
              <a:rPr lang="ru-RU" sz="1400" b="1" dirty="0">
                <a:latin typeface="Calibri"/>
                <a:cs typeface="Arial" pitchFamily="34" charset="0"/>
              </a:rPr>
              <a:t>В бюджеты муниципалитетов планируется перечислить из краевого бюджета </a:t>
            </a:r>
            <a:r>
              <a:rPr lang="ru-RU" sz="1400" b="1" dirty="0" smtClean="0">
                <a:latin typeface="Calibri"/>
                <a:cs typeface="Arial" pitchFamily="34" charset="0"/>
              </a:rPr>
              <a:t>27, 9 млн. </a:t>
            </a:r>
            <a:r>
              <a:rPr lang="ru-RU" sz="1400" b="1" dirty="0">
                <a:latin typeface="Calibri"/>
                <a:cs typeface="Arial" pitchFamily="34" charset="0"/>
              </a:rPr>
              <a:t>руб</a:t>
            </a:r>
            <a:r>
              <a:rPr lang="ru-RU" sz="1400" b="1" dirty="0" smtClean="0">
                <a:latin typeface="Calibri"/>
                <a:cs typeface="Arial" pitchFamily="34" charset="0"/>
              </a:rPr>
              <a:t>.</a:t>
            </a:r>
            <a:endParaRPr lang="ru-RU" sz="1400" b="1" dirty="0">
              <a:latin typeface="Calibri"/>
              <a:cs typeface="Arial" pitchFamily="34" charset="0"/>
            </a:endParaRPr>
          </a:p>
        </p:txBody>
      </p:sp>
      <p:sp>
        <p:nvSpPr>
          <p:cNvPr id="2058" name="TextBox 13"/>
          <p:cNvSpPr txBox="1">
            <a:spLocks noChangeArrowheads="1"/>
          </p:cNvSpPr>
          <p:nvPr/>
        </p:nvSpPr>
        <p:spPr bwMode="auto">
          <a:xfrm>
            <a:off x="727870" y="55562"/>
            <a:ext cx="807243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ru-RU" sz="2000" b="1" dirty="0" smtClean="0">
                <a:solidFill>
                  <a:srgbClr val="4F81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Развитие </a:t>
            </a:r>
            <a:r>
              <a:rPr lang="ru-RU" sz="2000" b="1" dirty="0">
                <a:solidFill>
                  <a:srgbClr val="4F81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системы местного самоуправления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57062" y="1535432"/>
            <a:ext cx="8529789" cy="2881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6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Развитие </a:t>
            </a:r>
            <a:r>
              <a:rPr lang="ru-RU" sz="1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института самообложения граждан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57062" y="5627892"/>
            <a:ext cx="8496944" cy="35474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6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Перспектива: Развитие территориального общественного самоуправления</a:t>
            </a:r>
            <a:endParaRPr lang="ru-RU" sz="16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969817" y="6393086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52425" y="6110048"/>
            <a:ext cx="865116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b="1" dirty="0">
                <a:solidFill>
                  <a:prstClr val="black"/>
                </a:solidFill>
              </a:rPr>
              <a:t>Проработка вопроса о механизме финансирования деятельности органов территориального </a:t>
            </a:r>
            <a:r>
              <a:rPr lang="ru-RU" sz="1200" b="1" dirty="0" smtClean="0">
                <a:solidFill>
                  <a:prstClr val="black"/>
                </a:solidFill>
              </a:rPr>
              <a:t>общественного </a:t>
            </a:r>
            <a:r>
              <a:rPr lang="ru-RU" sz="1200" b="1" dirty="0">
                <a:solidFill>
                  <a:prstClr val="black"/>
                </a:solidFill>
              </a:rPr>
              <a:t>самоуправления из краевого бюджета.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987222" y="1988593"/>
            <a:ext cx="2952328" cy="584775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Результаты, планируемые </a:t>
            </a:r>
          </a:p>
          <a:p>
            <a:pPr algn="ctr">
              <a:defRPr/>
            </a:pPr>
            <a:r>
              <a:rPr lang="ru-RU" sz="1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до конца </a:t>
            </a:r>
            <a:r>
              <a:rPr lang="ru-RU" sz="1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2012 </a:t>
            </a:r>
            <a:r>
              <a:rPr lang="ru-RU" sz="1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года</a:t>
            </a:r>
            <a:endParaRPr lang="ru-RU" sz="1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21" name="TextBox 11"/>
          <p:cNvSpPr txBox="1">
            <a:spLocks noChangeArrowheads="1"/>
          </p:cNvSpPr>
          <p:nvPr/>
        </p:nvSpPr>
        <p:spPr bwMode="auto">
          <a:xfrm>
            <a:off x="6080615" y="2636912"/>
            <a:ext cx="2753331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>
              <a:buFont typeface="Wingdings" pitchFamily="2" charset="2"/>
              <a:buChar char="ü"/>
            </a:pPr>
            <a:r>
              <a:rPr lang="ru-RU" sz="1400" b="1" dirty="0" smtClean="0">
                <a:latin typeface="Calibri"/>
                <a:cs typeface="Arial" pitchFamily="34" charset="0"/>
              </a:rPr>
              <a:t>Объем средств, переданных из краевого бюджета в муниципалитеты должен составить – 51, 2 млн. руб.</a:t>
            </a:r>
            <a:endParaRPr lang="en-US" sz="1400" b="1" dirty="0" smtClean="0">
              <a:latin typeface="Calibri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91820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5" y="0"/>
            <a:ext cx="647700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3595" y="908720"/>
            <a:ext cx="9020648" cy="874002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Внедрение </a:t>
            </a:r>
            <a:r>
              <a:rPr lang="ru-RU" sz="1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единых подходов при разработке документов социально-экономического развития муниципальных образований в соответствии со Стратегией и Программой социально-экономического развития Пермского края</a:t>
            </a:r>
          </a:p>
        </p:txBody>
      </p:sp>
      <p:sp>
        <p:nvSpPr>
          <p:cNvPr id="2052" name="TextBox 6"/>
          <p:cNvSpPr txBox="1">
            <a:spLocks noChangeArrowheads="1"/>
          </p:cNvSpPr>
          <p:nvPr/>
        </p:nvSpPr>
        <p:spPr bwMode="auto">
          <a:xfrm>
            <a:off x="-21403" y="1782722"/>
            <a:ext cx="878205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1400" b="1" u="sng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Цель:</a:t>
            </a:r>
            <a:r>
              <a:rPr lang="ru-RU" sz="14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>
                <a:solidFill>
                  <a:prstClr val="black"/>
                </a:solidFill>
                <a:latin typeface="Calibri"/>
                <a:cs typeface="Arial" pitchFamily="34" charset="0"/>
              </a:rPr>
              <a:t>обеспечение методологического единства программ социально-экономического развития муниципальных образований, соответствия программ СЭР МО Стратегии и Программе СЭР края</a:t>
            </a:r>
          </a:p>
          <a:p>
            <a:pPr algn="just"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sz="1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H="1">
            <a:off x="4696296" y="3005183"/>
            <a:ext cx="7938" cy="2728073"/>
          </a:xfrm>
          <a:prstGeom prst="line">
            <a:avLst/>
          </a:prstGeom>
          <a:ln w="28575"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04801" y="2529473"/>
            <a:ext cx="4127499" cy="338554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Достигнутые результаты </a:t>
            </a:r>
            <a:r>
              <a:rPr lang="en-US" sz="1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2011-</a:t>
            </a:r>
            <a:r>
              <a:rPr lang="ru-RU" sz="1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2012 гг.</a:t>
            </a:r>
            <a:endParaRPr lang="ru-RU" sz="1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2056" name="TextBox 11"/>
          <p:cNvSpPr txBox="1">
            <a:spLocks noChangeArrowheads="1"/>
          </p:cNvSpPr>
          <p:nvPr/>
        </p:nvSpPr>
        <p:spPr bwMode="auto">
          <a:xfrm>
            <a:off x="111758" y="3013111"/>
            <a:ext cx="4513584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marL="285750" indent="-285750" eaLnBrk="1" hangingPunct="1">
              <a:buFont typeface="Wingdings" pitchFamily="2" charset="2"/>
              <a:buChar char="ü"/>
              <a:defRPr sz="1400" b="1"/>
            </a:lvl1pPr>
            <a:lvl2pPr marL="742950" lvl="1" indent="-285750" eaLnBrk="0" hangingPunct="0">
              <a:buFont typeface="Arial" pitchFamily="34" charset="0"/>
              <a:buChar char="•"/>
              <a:defRPr sz="1400" b="1"/>
            </a:lvl2pPr>
            <a:lvl3pPr marL="1143000" indent="-228600" eaLnBrk="0" hangingPunct="0"/>
            <a:lvl4pPr marL="1600200" indent="-228600" eaLnBrk="0" hangingPunct="0"/>
            <a:lvl5pPr marL="2057400" indent="-228600" eaLnBrk="0" hangingPunct="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dirty="0" smtClean="0">
                <a:solidFill>
                  <a:prstClr val="black"/>
                </a:solidFill>
                <a:cs typeface="Arial" pitchFamily="34" charset="0"/>
              </a:rPr>
              <a:t>Утверждены методические рекомендации </a:t>
            </a:r>
            <a:br>
              <a:rPr lang="ru-RU" dirty="0" smtClean="0">
                <a:solidFill>
                  <a:prstClr val="black"/>
                </a:solidFill>
                <a:cs typeface="Arial" pitchFamily="34" charset="0"/>
              </a:rPr>
            </a:br>
            <a:r>
              <a:rPr lang="ru-RU" dirty="0" smtClean="0">
                <a:solidFill>
                  <a:prstClr val="black"/>
                </a:solidFill>
                <a:cs typeface="Arial" pitchFamily="34" charset="0"/>
              </a:rPr>
              <a:t>по разработке программы комплексного СЭР МО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dirty="0" smtClean="0">
                <a:solidFill>
                  <a:prstClr val="black"/>
                </a:solidFill>
                <a:cs typeface="Arial" pitchFamily="34" charset="0"/>
              </a:rPr>
              <a:t>Организована работа по сопровождению разработки и согласованию в ИОГВ края проектов программ СЭР МР и ГО края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dirty="0" smtClean="0">
                <a:solidFill>
                  <a:prstClr val="black"/>
                </a:solidFill>
                <a:cs typeface="Arial" pitchFamily="34" charset="0"/>
              </a:rPr>
              <a:t>на 1 октября ПСЭР имеют 43 МР и ГО, из них: </a:t>
            </a:r>
          </a:p>
          <a:p>
            <a:pPr marL="533400" lvl="1" indent="-76200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dirty="0" smtClean="0">
                <a:solidFill>
                  <a:prstClr val="black"/>
                </a:solidFill>
                <a:cs typeface="Arial" pitchFamily="34" charset="0"/>
              </a:rPr>
              <a:t>22 – соответствуют рекомендациям</a:t>
            </a:r>
          </a:p>
          <a:p>
            <a:pPr marL="533400" lvl="1" indent="-76200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dirty="0" smtClean="0">
                <a:solidFill>
                  <a:prstClr val="black"/>
                </a:solidFill>
                <a:cs typeface="Arial" pitchFamily="34" charset="0"/>
              </a:rPr>
              <a:t>16 – приводят действующие ПСЭР в соответствие</a:t>
            </a:r>
            <a:endParaRPr lang="ru-RU" dirty="0">
              <a:solidFill>
                <a:prstClr val="black"/>
              </a:solidFill>
              <a:cs typeface="Arial" pitchFamily="34" charset="0"/>
            </a:endParaRPr>
          </a:p>
          <a:p>
            <a:pPr marL="0" indent="0" algn="just">
              <a:buNone/>
              <a:defRPr/>
            </a:pPr>
            <a:endParaRPr lang="ru-RU" dirty="0" smtClean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2057" name="TextBox 12"/>
          <p:cNvSpPr txBox="1">
            <a:spLocks noChangeArrowheads="1"/>
          </p:cNvSpPr>
          <p:nvPr/>
        </p:nvSpPr>
        <p:spPr bwMode="auto">
          <a:xfrm>
            <a:off x="4785356" y="2871827"/>
            <a:ext cx="3963357" cy="289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>
              <a:buFont typeface="Wingdings" pitchFamily="2" charset="2"/>
              <a:buChar char="ü"/>
              <a:defRPr/>
            </a:pPr>
            <a:r>
              <a:rPr lang="ru-RU" sz="1400" b="1" dirty="0">
                <a:solidFill>
                  <a:prstClr val="black"/>
                </a:solidFill>
                <a:cs typeface="Arial" pitchFamily="34" charset="0"/>
              </a:rPr>
              <a:t>Разработка методических рекомендаций по приведению программ социально-экономического развития МР и ГО </a:t>
            </a:r>
            <a:br>
              <a:rPr lang="ru-RU" sz="1400" b="1" dirty="0">
                <a:solidFill>
                  <a:prstClr val="black"/>
                </a:solidFill>
                <a:cs typeface="Arial" pitchFamily="34" charset="0"/>
              </a:rPr>
            </a:br>
            <a:r>
              <a:rPr lang="ru-RU" sz="1400" b="1" dirty="0">
                <a:solidFill>
                  <a:prstClr val="black"/>
                </a:solidFill>
                <a:cs typeface="Arial" pitchFamily="34" charset="0"/>
              </a:rPr>
              <a:t>в соответствие программе социально-экономического развития Пермского </a:t>
            </a:r>
            <a:r>
              <a:rPr lang="ru-RU" sz="1400" b="1" dirty="0" smtClean="0">
                <a:solidFill>
                  <a:prstClr val="black"/>
                </a:solidFill>
                <a:cs typeface="Arial" pitchFamily="34" charset="0"/>
              </a:rPr>
              <a:t>края</a:t>
            </a:r>
          </a:p>
          <a:p>
            <a:pPr algn="just" eaLnBrk="1" hangingPunct="1">
              <a:buFont typeface="Wingdings" pitchFamily="2" charset="2"/>
              <a:buChar char="ü"/>
              <a:defRPr/>
            </a:pPr>
            <a:r>
              <a:rPr lang="ru-RU" sz="1400" b="1" dirty="0">
                <a:solidFill>
                  <a:prstClr val="black"/>
                </a:solidFill>
                <a:cs typeface="Arial" pitchFamily="34" charset="0"/>
              </a:rPr>
              <a:t>Сопровождение  приведения в соответствие с ПСЭР Пермского края программ социально-экономического развития МР и ГО, в том числе программ </a:t>
            </a:r>
            <a:br>
              <a:rPr lang="ru-RU" sz="1400" b="1" dirty="0">
                <a:solidFill>
                  <a:prstClr val="black"/>
                </a:solidFill>
                <a:cs typeface="Arial" pitchFamily="34" charset="0"/>
              </a:rPr>
            </a:br>
            <a:r>
              <a:rPr lang="ru-RU" sz="1400" b="1" dirty="0">
                <a:solidFill>
                  <a:prstClr val="black"/>
                </a:solidFill>
                <a:cs typeface="Arial" pitchFamily="34" charset="0"/>
              </a:rPr>
              <a:t>г. Пермь, Березников, Соликамска, Чайковского, территорий </a:t>
            </a:r>
            <a:r>
              <a:rPr lang="ru-RU" sz="1400" b="1" dirty="0" err="1">
                <a:solidFill>
                  <a:prstClr val="black"/>
                </a:solidFill>
                <a:cs typeface="Arial" pitchFamily="34" charset="0"/>
              </a:rPr>
              <a:t>Кизеловского</a:t>
            </a:r>
            <a:r>
              <a:rPr lang="ru-RU" sz="1400" b="1" dirty="0">
                <a:solidFill>
                  <a:prstClr val="black"/>
                </a:solidFill>
                <a:cs typeface="Arial" pitchFamily="34" charset="0"/>
              </a:rPr>
              <a:t> угольного бассейна</a:t>
            </a:r>
          </a:p>
          <a:p>
            <a:pPr marL="0" indent="0" algn="just" eaLnBrk="1" hangingPunct="1"/>
            <a:endParaRPr lang="ru-RU" sz="1400" b="1" dirty="0">
              <a:solidFill>
                <a:prstClr val="black"/>
              </a:solidFill>
              <a:latin typeface="Calibri"/>
              <a:cs typeface="Arial" pitchFamily="34" charset="0"/>
            </a:endParaRPr>
          </a:p>
        </p:txBody>
      </p:sp>
      <p:sp>
        <p:nvSpPr>
          <p:cNvPr id="2058" name="TextBox 13"/>
          <p:cNvSpPr txBox="1">
            <a:spLocks noChangeArrowheads="1"/>
          </p:cNvSpPr>
          <p:nvPr/>
        </p:nvSpPr>
        <p:spPr bwMode="auto">
          <a:xfrm>
            <a:off x="676275" y="116632"/>
            <a:ext cx="807243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4F81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Повышение </a:t>
            </a:r>
            <a:r>
              <a:rPr lang="ru-RU" sz="2000" b="1" dirty="0">
                <a:solidFill>
                  <a:srgbClr val="4F81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уровня социально-экономического развития муниципальных образований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85356" y="2529473"/>
            <a:ext cx="4344627" cy="338554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Планируемые результаты в 2013 году</a:t>
            </a:r>
            <a:endParaRPr lang="ru-RU" sz="1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7012026" y="6492875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52208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Прямоугольник 4"/>
          <p:cNvSpPr>
            <a:spLocks noChangeArrowheads="1"/>
          </p:cNvSpPr>
          <p:nvPr/>
        </p:nvSpPr>
        <p:spPr bwMode="auto">
          <a:xfrm>
            <a:off x="912084" y="0"/>
            <a:ext cx="823191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000000"/>
                </a:solidFill>
              </a:rPr>
              <a:t>Конкурс Глав  муниципальных районов и городских </a:t>
            </a:r>
            <a:r>
              <a:rPr lang="ru-RU" sz="1600" b="1" dirty="0" smtClean="0">
                <a:solidFill>
                  <a:srgbClr val="000000"/>
                </a:solidFill>
              </a:rPr>
              <a:t>округов</a:t>
            </a:r>
            <a:endParaRPr lang="ru-RU" sz="1600" b="1" dirty="0">
              <a:solidFill>
                <a:srgbClr val="000000"/>
              </a:solidFill>
            </a:endParaRPr>
          </a:p>
        </p:txBody>
      </p:sp>
      <p:cxnSp>
        <p:nvCxnSpPr>
          <p:cNvPr id="23556" name="AutoShape 164"/>
          <p:cNvCxnSpPr>
            <a:cxnSpLocks noChangeShapeType="1"/>
            <a:stCxn id="9" idx="0"/>
            <a:endCxn id="26" idx="0"/>
          </p:cNvCxnSpPr>
          <p:nvPr/>
        </p:nvCxnSpPr>
        <p:spPr bwMode="auto">
          <a:xfrm flipV="1">
            <a:off x="2038557" y="505046"/>
            <a:ext cx="4548055" cy="136"/>
          </a:xfrm>
          <a:prstGeom prst="straightConnector1">
            <a:avLst/>
          </a:prstGeom>
          <a:noFill/>
          <a:ln w="38100">
            <a:solidFill>
              <a:srgbClr val="333399"/>
            </a:solidFill>
            <a:round/>
            <a:headEnd/>
            <a:tailEnd/>
          </a:ln>
          <a:effectLst/>
        </p:spPr>
      </p:cxnSp>
      <p:sp>
        <p:nvSpPr>
          <p:cNvPr id="9" name="AutoShape 163"/>
          <p:cNvSpPr>
            <a:spLocks noChangeArrowheads="1"/>
          </p:cNvSpPr>
          <p:nvPr/>
        </p:nvSpPr>
        <p:spPr bwMode="auto">
          <a:xfrm>
            <a:off x="1894094" y="505182"/>
            <a:ext cx="288925" cy="188119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333399"/>
          </a:solidFill>
          <a:ln w="9525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ru-RU" sz="600" kern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58" name="Text Box 108"/>
          <p:cNvSpPr txBox="1">
            <a:spLocks noChangeArrowheads="1"/>
          </p:cNvSpPr>
          <p:nvPr/>
        </p:nvSpPr>
        <p:spPr bwMode="auto">
          <a:xfrm>
            <a:off x="76003" y="1136109"/>
            <a:ext cx="4205080" cy="55861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square">
            <a:spAutoFit/>
          </a:bodyPr>
          <a:lstStyle>
            <a:lvl1pPr marL="2286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indent="0" eaLnBrk="1" hangingPunct="1">
              <a:defRPr/>
            </a:pPr>
            <a:r>
              <a:rPr lang="ru-RU" sz="1050" b="1" i="1" dirty="0">
                <a:cs typeface="Times New Roman" pitchFamily="18" charset="0"/>
              </a:rPr>
              <a:t>Экспертная </a:t>
            </a:r>
            <a:r>
              <a:rPr lang="ru-RU" sz="1050" b="1" i="1" dirty="0" smtClean="0">
                <a:cs typeface="Times New Roman" pitchFamily="18" charset="0"/>
              </a:rPr>
              <a:t>оценка:</a:t>
            </a:r>
          </a:p>
          <a:p>
            <a:pPr marL="0" indent="0" eaLnBrk="1" hangingPunct="1">
              <a:defRPr/>
            </a:pPr>
            <a:r>
              <a:rPr lang="ru-RU" sz="1050" dirty="0" smtClean="0">
                <a:cs typeface="Times New Roman" pitchFamily="18" charset="0"/>
              </a:rPr>
              <a:t>1</a:t>
            </a:r>
            <a:r>
              <a:rPr lang="ru-RU" sz="1050" dirty="0">
                <a:cs typeface="Times New Roman" pitchFamily="18" charset="0"/>
              </a:rPr>
              <a:t>. Мнение «Внешних» экспертов – депутаты Законодательного Собрания Пермского края, кураторы территории  от  Администрации губернатора Пермского края.</a:t>
            </a:r>
          </a:p>
          <a:p>
            <a:pPr marL="0" indent="0" eaLnBrk="1" hangingPunct="1">
              <a:defRPr/>
            </a:pPr>
            <a:r>
              <a:rPr lang="ru-RU" sz="1050" dirty="0">
                <a:cs typeface="Times New Roman" pitchFamily="18" charset="0"/>
              </a:rPr>
              <a:t>2. Мнение «Внутренних» экспертов – представителей местных  элит МО:</a:t>
            </a:r>
          </a:p>
          <a:p>
            <a:pPr marL="0" indent="0" eaLnBrk="1" hangingPunct="1">
              <a:defRPr/>
            </a:pPr>
            <a:r>
              <a:rPr lang="ru-RU" sz="1050" dirty="0">
                <a:cs typeface="Times New Roman" pitchFamily="18" charset="0"/>
              </a:rPr>
              <a:t>2.1. депутаты Земских Собраний/ Городских Дум;</a:t>
            </a:r>
          </a:p>
          <a:p>
            <a:pPr marL="0" indent="0" eaLnBrk="1" hangingPunct="1">
              <a:defRPr/>
            </a:pPr>
            <a:r>
              <a:rPr lang="ru-RU" sz="1050" dirty="0">
                <a:cs typeface="Times New Roman" pitchFamily="18" charset="0"/>
              </a:rPr>
              <a:t>2.2. руководители «</a:t>
            </a:r>
            <a:r>
              <a:rPr lang="ru-RU" sz="1050" dirty="0" err="1">
                <a:cs typeface="Times New Roman" pitchFamily="18" charset="0"/>
              </a:rPr>
              <a:t>бюджетообразующих</a:t>
            </a:r>
            <a:r>
              <a:rPr lang="ru-RU" sz="1050" dirty="0">
                <a:cs typeface="Times New Roman" pitchFamily="18" charset="0"/>
              </a:rPr>
              <a:t> предприятий», </a:t>
            </a:r>
          </a:p>
          <a:p>
            <a:pPr marL="0" indent="0" eaLnBrk="1" hangingPunct="1">
              <a:defRPr/>
            </a:pPr>
            <a:r>
              <a:rPr lang="ru-RU" sz="1050" dirty="0">
                <a:cs typeface="Times New Roman" pitchFamily="18" charset="0"/>
              </a:rPr>
              <a:t>2.3. собственники и руководители среднего и малого бизнеса; </a:t>
            </a:r>
          </a:p>
          <a:p>
            <a:pPr marL="0" indent="0" eaLnBrk="1" hangingPunct="1">
              <a:defRPr/>
            </a:pPr>
            <a:r>
              <a:rPr lang="ru-RU" sz="1050" dirty="0">
                <a:cs typeface="Times New Roman" pitchFamily="18" charset="0"/>
              </a:rPr>
              <a:t>2.4. главы поселений;</a:t>
            </a:r>
          </a:p>
          <a:p>
            <a:pPr marL="0" indent="0" eaLnBrk="1" hangingPunct="1">
              <a:defRPr/>
            </a:pPr>
            <a:r>
              <a:rPr lang="ru-RU" sz="1050" dirty="0">
                <a:cs typeface="Times New Roman" pitchFamily="18" charset="0"/>
              </a:rPr>
              <a:t>2.5. руководители бюджетных учреждений (образование, здравоохранение, культура, спорт);</a:t>
            </a:r>
          </a:p>
          <a:p>
            <a:pPr marL="0" indent="0" eaLnBrk="1" hangingPunct="1">
              <a:defRPr/>
            </a:pPr>
            <a:r>
              <a:rPr lang="ru-RU" sz="1050" dirty="0">
                <a:cs typeface="Times New Roman" pitchFamily="18" charset="0"/>
              </a:rPr>
              <a:t>2.6. руководители местных отделений политический партий, представленных в МО; </a:t>
            </a:r>
          </a:p>
          <a:p>
            <a:pPr marL="0" indent="0" eaLnBrk="1" hangingPunct="1">
              <a:defRPr/>
            </a:pPr>
            <a:r>
              <a:rPr lang="ru-RU" sz="1050" dirty="0">
                <a:cs typeface="Times New Roman" pitchFamily="18" charset="0"/>
              </a:rPr>
              <a:t>2.7. руководители общественных организаций, в </a:t>
            </a:r>
            <a:r>
              <a:rPr lang="ru-RU" sz="1050" dirty="0" err="1">
                <a:cs typeface="Times New Roman" pitchFamily="18" charset="0"/>
              </a:rPr>
              <a:t>т.ч</a:t>
            </a:r>
            <a:r>
              <a:rPr lang="ru-RU" sz="1050" dirty="0">
                <a:cs typeface="Times New Roman" pitchFamily="18" charset="0"/>
              </a:rPr>
              <a:t>.  национальных объединений,  представители религиозных конфессий, профсоюзы, советы ветеранов, организации инвалидов, организаций ТОС и т.д.; </a:t>
            </a:r>
          </a:p>
          <a:p>
            <a:pPr marL="0" indent="0" eaLnBrk="1" hangingPunct="1">
              <a:defRPr/>
            </a:pPr>
            <a:r>
              <a:rPr lang="ru-RU" sz="1050" dirty="0">
                <a:cs typeface="Times New Roman" pitchFamily="18" charset="0"/>
              </a:rPr>
              <a:t>2.8. представители СМИ;</a:t>
            </a:r>
          </a:p>
          <a:p>
            <a:pPr marL="0" indent="0" eaLnBrk="1" hangingPunct="1">
              <a:defRPr/>
            </a:pPr>
            <a:r>
              <a:rPr lang="ru-RU" sz="1050" dirty="0">
                <a:cs typeface="Times New Roman" pitchFamily="18" charset="0"/>
              </a:rPr>
              <a:t>2.9. представители других групп местных элит</a:t>
            </a:r>
            <a:r>
              <a:rPr lang="ru-RU" sz="1050" dirty="0" smtClean="0">
                <a:cs typeface="Times New Roman" pitchFamily="18" charset="0"/>
              </a:rPr>
              <a:t>.</a:t>
            </a:r>
          </a:p>
          <a:p>
            <a:pPr marL="0" indent="0" eaLnBrk="1" hangingPunct="1">
              <a:defRPr/>
            </a:pPr>
            <a:endParaRPr lang="ru-RU" sz="1050" dirty="0">
              <a:cs typeface="Times New Roman" pitchFamily="18" charset="0"/>
            </a:endParaRPr>
          </a:p>
          <a:p>
            <a:pPr marL="0" indent="0" eaLnBrk="1" hangingPunct="1">
              <a:defRPr/>
            </a:pPr>
            <a:r>
              <a:rPr lang="ru-RU" sz="1050" u="sng" dirty="0" smtClean="0">
                <a:cs typeface="Times New Roman" pitchFamily="18" charset="0"/>
              </a:rPr>
              <a:t>Методика оценки:</a:t>
            </a:r>
            <a:r>
              <a:rPr lang="ru-RU" sz="1050" dirty="0" smtClean="0">
                <a:cs typeface="Times New Roman" pitchFamily="18" charset="0"/>
              </a:rPr>
              <a:t> </a:t>
            </a:r>
            <a:r>
              <a:rPr lang="ru-RU" sz="1050" dirty="0">
                <a:cs typeface="Times New Roman" pitchFamily="18" charset="0"/>
              </a:rPr>
              <a:t>куратором территории формируется экспертный пул из представителей </a:t>
            </a:r>
            <a:r>
              <a:rPr lang="ru-RU" sz="1050" dirty="0" smtClean="0">
                <a:cs typeface="Times New Roman" pitchFamily="18" charset="0"/>
              </a:rPr>
              <a:t> выделенных групп, а также из представителей Администрации губернатора, депутатов Законодательного  Собрания. Экспертам предлагается оценить </a:t>
            </a:r>
            <a:br>
              <a:rPr lang="ru-RU" sz="1050" dirty="0" smtClean="0">
                <a:cs typeface="Times New Roman" pitchFamily="18" charset="0"/>
              </a:rPr>
            </a:br>
            <a:r>
              <a:rPr lang="ru-RU" sz="1050" dirty="0" smtClean="0">
                <a:cs typeface="Times New Roman" pitchFamily="18" charset="0"/>
              </a:rPr>
              <a:t>1) взаимодействие  между Главой и … группой; </a:t>
            </a:r>
            <a:br>
              <a:rPr lang="ru-RU" sz="1050" dirty="0" smtClean="0">
                <a:cs typeface="Times New Roman" pitchFamily="18" charset="0"/>
              </a:rPr>
            </a:br>
            <a:r>
              <a:rPr lang="ru-RU" sz="1050" dirty="0" smtClean="0">
                <a:cs typeface="Times New Roman" pitchFamily="18" charset="0"/>
              </a:rPr>
              <a:t>2) политическую ситуацию (обстановку). </a:t>
            </a:r>
          </a:p>
          <a:p>
            <a:pPr marL="0" indent="0" eaLnBrk="1" hangingPunct="1">
              <a:defRPr/>
            </a:pPr>
            <a:r>
              <a:rPr lang="ru-RU" sz="1050" dirty="0" smtClean="0">
                <a:cs typeface="Times New Roman" pitchFamily="18" charset="0"/>
              </a:rPr>
              <a:t>Оценка производится в баллах, на основании которой формируется рейтинг. </a:t>
            </a:r>
          </a:p>
          <a:p>
            <a:pPr marL="0" indent="0" eaLnBrk="1" hangingPunct="1">
              <a:defRPr/>
            </a:pPr>
            <a:endParaRPr lang="ru-RU" sz="1050" dirty="0" smtClean="0">
              <a:cs typeface="Times New Roman" pitchFamily="18" charset="0"/>
            </a:endParaRPr>
          </a:p>
          <a:p>
            <a:pPr marL="0" lvl="0" indent="0" eaLnBrk="1" hangingPunct="1">
              <a:defRPr/>
            </a:pPr>
            <a:r>
              <a:rPr lang="ru-RU" sz="1050" b="1" i="1" dirty="0" smtClean="0">
                <a:cs typeface="Times New Roman" pitchFamily="18" charset="0"/>
              </a:rPr>
              <a:t> </a:t>
            </a:r>
            <a:r>
              <a:rPr lang="ru-RU" sz="1050" b="1" i="1" dirty="0">
                <a:cs typeface="Times New Roman" pitchFamily="18" charset="0"/>
              </a:rPr>
              <a:t>Данные краевого соц. мониторинга населения: </a:t>
            </a:r>
            <a:r>
              <a:rPr lang="ru-RU" sz="1050" b="1" i="1" dirty="0" smtClean="0">
                <a:cs typeface="Times New Roman" pitchFamily="18" charset="0"/>
              </a:rPr>
              <a:t/>
            </a:r>
            <a:br>
              <a:rPr lang="ru-RU" sz="1050" b="1" i="1" dirty="0" smtClean="0">
                <a:cs typeface="Times New Roman" pitchFamily="18" charset="0"/>
              </a:rPr>
            </a:br>
            <a:r>
              <a:rPr lang="ru-RU" sz="1050" dirty="0" smtClean="0">
                <a:cs typeface="Times New Roman" pitchFamily="18" charset="0"/>
              </a:rPr>
              <a:t>Уровень </a:t>
            </a:r>
            <a:r>
              <a:rPr lang="ru-RU" sz="1050" dirty="0">
                <a:cs typeface="Times New Roman" pitchFamily="18" charset="0"/>
              </a:rPr>
              <a:t>доверия Главе </a:t>
            </a:r>
            <a:r>
              <a:rPr lang="ru-RU" sz="1050" dirty="0" smtClean="0">
                <a:cs typeface="Times New Roman" pitchFamily="18" charset="0"/>
              </a:rPr>
              <a:t>МО, Оценка </a:t>
            </a:r>
            <a:r>
              <a:rPr lang="ru-RU" sz="1050" dirty="0">
                <a:cs typeface="Times New Roman" pitchFamily="18" charset="0"/>
              </a:rPr>
              <a:t>деятельности Главы МО</a:t>
            </a:r>
            <a:r>
              <a:rPr lang="ru-RU" sz="1050" dirty="0" smtClean="0">
                <a:cs typeface="Times New Roman" pitchFamily="18" charset="0"/>
              </a:rPr>
              <a:t>, Удовлетворенность </a:t>
            </a:r>
            <a:r>
              <a:rPr lang="ru-RU" sz="1050" dirty="0">
                <a:cs typeface="Times New Roman" pitchFamily="18" charset="0"/>
              </a:rPr>
              <a:t>деятельностью ОМСУ</a:t>
            </a:r>
            <a:r>
              <a:rPr lang="ru-RU" sz="1050" dirty="0" smtClean="0">
                <a:cs typeface="Times New Roman" pitchFamily="18" charset="0"/>
              </a:rPr>
              <a:t>, Оценка </a:t>
            </a:r>
            <a:r>
              <a:rPr lang="ru-RU" sz="1050" dirty="0">
                <a:cs typeface="Times New Roman" pitchFamily="18" charset="0"/>
              </a:rPr>
              <a:t>направления развития МО</a:t>
            </a:r>
            <a:r>
              <a:rPr lang="ru-RU" sz="1050" dirty="0" smtClean="0">
                <a:cs typeface="Times New Roman" pitchFamily="18" charset="0"/>
              </a:rPr>
              <a:t>, Оценка </a:t>
            </a:r>
            <a:r>
              <a:rPr lang="ru-RU" sz="1050" dirty="0">
                <a:cs typeface="Times New Roman" pitchFamily="18" charset="0"/>
              </a:rPr>
              <a:t>политической </a:t>
            </a:r>
            <a:r>
              <a:rPr lang="ru-RU" sz="1050" dirty="0" smtClean="0">
                <a:cs typeface="Times New Roman" pitchFamily="18" charset="0"/>
              </a:rPr>
              <a:t>обстановки, Протестные настроения.</a:t>
            </a:r>
            <a:endParaRPr lang="ru-RU" sz="1050" dirty="0">
              <a:cs typeface="Times New Roman" pitchFamily="18" charset="0"/>
            </a:endParaRPr>
          </a:p>
        </p:txBody>
      </p:sp>
      <p:sp>
        <p:nvSpPr>
          <p:cNvPr id="35" name="AutoShape 163"/>
          <p:cNvSpPr>
            <a:spLocks noChangeArrowheads="1"/>
          </p:cNvSpPr>
          <p:nvPr/>
        </p:nvSpPr>
        <p:spPr bwMode="auto">
          <a:xfrm>
            <a:off x="6491492" y="1365714"/>
            <a:ext cx="257740" cy="135433"/>
          </a:xfrm>
          <a:prstGeom prst="downArrow">
            <a:avLst>
              <a:gd name="adj1" fmla="val 56594"/>
              <a:gd name="adj2" fmla="val 25000"/>
            </a:avLst>
          </a:prstGeom>
          <a:solidFill>
            <a:srgbClr val="00B050"/>
          </a:solidFill>
          <a:ln w="9525">
            <a:solidFill>
              <a:srgbClr val="3333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 sz="600" kern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570" name="Прямоугольник 9"/>
          <p:cNvSpPr>
            <a:spLocks noChangeArrowheads="1"/>
          </p:cNvSpPr>
          <p:nvPr/>
        </p:nvSpPr>
        <p:spPr bwMode="auto">
          <a:xfrm>
            <a:off x="4312584" y="1501147"/>
            <a:ext cx="4831405" cy="532453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000" b="1" u="sng" dirty="0" smtClean="0"/>
              <a:t>1</a:t>
            </a:r>
            <a:r>
              <a:rPr lang="ru-RU" sz="1000" b="1" u="sng" dirty="0" smtClean="0"/>
              <a:t>. Выполнение показателей соглашений:</a:t>
            </a:r>
          </a:p>
          <a:p>
            <a:r>
              <a:rPr lang="ru-RU" sz="1000" dirty="0" smtClean="0"/>
              <a:t>Оценка </a:t>
            </a:r>
            <a:r>
              <a:rPr lang="ru-RU" sz="1000" dirty="0"/>
              <a:t>доли выполненных показателей соглашений, заключенных между администрациями муниципальных районов и городских округов Пермского края и Правительством Пермского края по достижению целевых показателей деятельности </a:t>
            </a:r>
            <a:r>
              <a:rPr lang="ru-RU" sz="1000" dirty="0" smtClean="0"/>
              <a:t>в сферах:</a:t>
            </a:r>
          </a:p>
          <a:p>
            <a:r>
              <a:rPr lang="ru-RU" sz="1000" dirty="0"/>
              <a:t>1.1. Социальная политика;</a:t>
            </a:r>
          </a:p>
          <a:p>
            <a:r>
              <a:rPr lang="ru-RU" sz="1000" dirty="0"/>
              <a:t>1.2. Территориальное развитие;</a:t>
            </a:r>
          </a:p>
          <a:p>
            <a:r>
              <a:rPr lang="ru-RU" sz="1000" dirty="0"/>
              <a:t>1.3. Экономическая политика;</a:t>
            </a:r>
          </a:p>
          <a:p>
            <a:r>
              <a:rPr lang="ru-RU" sz="1000" dirty="0"/>
              <a:t>1.4. Природопользование и инфраструктура;</a:t>
            </a:r>
          </a:p>
          <a:p>
            <a:r>
              <a:rPr lang="ru-RU" sz="1000" dirty="0"/>
              <a:t>1.5. Общественная безопасность;</a:t>
            </a:r>
          </a:p>
          <a:p>
            <a:r>
              <a:rPr lang="ru-RU" sz="1000" dirty="0"/>
              <a:t>1.6. Управление имуществом и земельными отношениями;</a:t>
            </a:r>
          </a:p>
          <a:p>
            <a:r>
              <a:rPr lang="ru-RU" sz="1000" dirty="0"/>
              <a:t>1.7. Общественные финансы. </a:t>
            </a:r>
          </a:p>
          <a:p>
            <a:r>
              <a:rPr lang="ru-RU" sz="1000" b="1" i="1" u="sng" dirty="0" smtClean="0">
                <a:cs typeface="Times New Roman" pitchFamily="18" charset="0"/>
              </a:rPr>
              <a:t>2.Качество муниципальных услуг:</a:t>
            </a:r>
          </a:p>
          <a:p>
            <a:r>
              <a:rPr lang="ru-RU" sz="1000" b="1" i="1" dirty="0">
                <a:cs typeface="Times New Roman" pitchFamily="18" charset="0"/>
              </a:rPr>
              <a:t>2</a:t>
            </a:r>
            <a:r>
              <a:rPr lang="ru-RU" sz="1000" b="1" i="1" dirty="0" smtClean="0">
                <a:cs typeface="Times New Roman" pitchFamily="18" charset="0"/>
              </a:rPr>
              <a:t>.1.</a:t>
            </a:r>
            <a:r>
              <a:rPr lang="ru-RU" sz="1000" dirty="0" smtClean="0"/>
              <a:t> </a:t>
            </a:r>
            <a:r>
              <a:rPr lang="ru-RU" sz="1000" b="1" i="1" dirty="0">
                <a:cs typeface="Times New Roman" pitchFamily="18" charset="0"/>
              </a:rPr>
              <a:t>Доля граждан муниципальных районов (городских округов) Пермского края, удовлетворенных качеством предоставления муниципальных услуг, </a:t>
            </a:r>
            <a:r>
              <a:rPr lang="ru-RU" sz="1000" b="1" i="1" dirty="0" smtClean="0">
                <a:cs typeface="Times New Roman" pitchFamily="18" charset="0"/>
              </a:rPr>
              <a:t>% </a:t>
            </a:r>
            <a:br>
              <a:rPr lang="ru-RU" sz="1000" b="1" i="1" dirty="0" smtClean="0">
                <a:cs typeface="Times New Roman" pitchFamily="18" charset="0"/>
              </a:rPr>
            </a:br>
            <a:r>
              <a:rPr lang="ru-RU" sz="1000" dirty="0" smtClean="0">
                <a:cs typeface="Times New Roman" pitchFamily="18" charset="0"/>
              </a:rPr>
              <a:t>Показатель </a:t>
            </a:r>
            <a:r>
              <a:rPr lang="ru-RU" sz="1000" dirty="0">
                <a:cs typeface="Times New Roman" pitchFamily="18" charset="0"/>
              </a:rPr>
              <a:t>формируется на основе данных Системы, обеспечивающей сбор и учет оценок качества муниципальных </a:t>
            </a:r>
            <a:r>
              <a:rPr lang="ru-RU" sz="1000" dirty="0" smtClean="0">
                <a:cs typeface="Times New Roman" pitchFamily="18" charset="0"/>
              </a:rPr>
              <a:t>услуг на сайте  </a:t>
            </a:r>
            <a:r>
              <a:rPr lang="en-US" sz="1000" u="sng" dirty="0"/>
              <a:t>http://</a:t>
            </a:r>
            <a:r>
              <a:rPr lang="en-US" sz="1000" u="sng" dirty="0" smtClean="0"/>
              <a:t>perm-quality.ru</a:t>
            </a:r>
            <a:endParaRPr lang="ru-RU" sz="1000" dirty="0" smtClean="0">
              <a:cs typeface="Times New Roman" pitchFamily="18" charset="0"/>
            </a:endParaRPr>
          </a:p>
          <a:p>
            <a:pPr>
              <a:defRPr/>
            </a:pPr>
            <a:r>
              <a:rPr lang="ru-RU" sz="1000" b="1" i="1" dirty="0" smtClean="0">
                <a:cs typeface="Times New Roman" pitchFamily="18" charset="0"/>
              </a:rPr>
              <a:t>2.2. данные </a:t>
            </a:r>
            <a:r>
              <a:rPr lang="ru-RU" sz="1000" b="1" i="1" dirty="0">
                <a:cs typeface="Times New Roman" pitchFamily="18" charset="0"/>
              </a:rPr>
              <a:t>краевого соц. </a:t>
            </a:r>
            <a:r>
              <a:rPr lang="ru-RU" sz="1000" b="1" i="1" dirty="0" smtClean="0">
                <a:cs typeface="Times New Roman" pitchFamily="18" charset="0"/>
              </a:rPr>
              <a:t>мониторинга </a:t>
            </a:r>
            <a:r>
              <a:rPr lang="ru-RU" sz="1000" b="1" i="1" dirty="0">
                <a:cs typeface="Times New Roman" pitchFamily="18" charset="0"/>
              </a:rPr>
              <a:t>населения: </a:t>
            </a:r>
            <a:endParaRPr lang="ru-RU" sz="1000" b="1" i="1" dirty="0" smtClean="0">
              <a:cs typeface="Times New Roman" pitchFamily="18" charset="0"/>
            </a:endParaRPr>
          </a:p>
          <a:p>
            <a:pPr>
              <a:defRPr/>
            </a:pPr>
            <a:r>
              <a:rPr lang="ru-RU" sz="1000" dirty="0" smtClean="0">
                <a:cs typeface="Times New Roman" pitchFamily="18" charset="0"/>
              </a:rPr>
              <a:t>удовлетворённость </a:t>
            </a:r>
            <a:r>
              <a:rPr lang="ru-RU" sz="1000" dirty="0">
                <a:cs typeface="Times New Roman" pitchFamily="18" charset="0"/>
              </a:rPr>
              <a:t>населения медицинской помощью, качеством дошкольного образования, дополнительного образования детей,  общего образования, качеством предоставляемых услуг в сфере культуры, </a:t>
            </a:r>
            <a:r>
              <a:rPr lang="ru-RU" sz="1000" dirty="0" smtClean="0">
                <a:cs typeface="Times New Roman" pitchFamily="18" charset="0"/>
              </a:rPr>
              <a:t>спорта, благоустройством территории.</a:t>
            </a:r>
          </a:p>
          <a:p>
            <a:r>
              <a:rPr lang="ru-RU" sz="1000" b="1" i="1" u="sng" dirty="0" smtClean="0">
                <a:cs typeface="Times New Roman" pitchFamily="18" charset="0"/>
              </a:rPr>
              <a:t>3. Оценка информационной открытости ОМСУ:</a:t>
            </a:r>
          </a:p>
          <a:p>
            <a:r>
              <a:rPr lang="ru-RU" sz="1000" b="1" i="1" dirty="0" smtClean="0">
                <a:cs typeface="Times New Roman" pitchFamily="18" charset="0"/>
              </a:rPr>
              <a:t>3.1. оценка сайтов:</a:t>
            </a:r>
          </a:p>
          <a:p>
            <a:pPr lvl="0"/>
            <a:r>
              <a:rPr lang="ru-RU" sz="1000" dirty="0" smtClean="0"/>
              <a:t>Степень </a:t>
            </a:r>
            <a:r>
              <a:rPr lang="ru-RU" sz="1000" dirty="0"/>
              <a:t>доступности информации о деятельности </a:t>
            </a:r>
            <a:r>
              <a:rPr lang="ru-RU" sz="1000" dirty="0" smtClean="0"/>
              <a:t>ОМСУ  на </a:t>
            </a:r>
            <a:r>
              <a:rPr lang="ru-RU" sz="1000" dirty="0"/>
              <a:t>интернет-сайтах </a:t>
            </a:r>
            <a:r>
              <a:rPr lang="ru-RU" sz="1000" dirty="0" smtClean="0"/>
              <a:t>в </a:t>
            </a:r>
            <a:r>
              <a:rPr lang="ru-RU" sz="1000" dirty="0"/>
              <a:t>соответствии с требованиями </a:t>
            </a:r>
            <a:r>
              <a:rPr lang="ru-RU" sz="1000" dirty="0" smtClean="0"/>
              <a:t>8-ФЗ </a:t>
            </a:r>
            <a:r>
              <a:rPr lang="ru-RU" sz="1000" dirty="0"/>
              <a:t>«Об обеспечении доступа к информации о деятельности государственных органов и органов местного </a:t>
            </a:r>
            <a:r>
              <a:rPr lang="ru-RU" sz="1000" dirty="0" smtClean="0"/>
              <a:t>самоуправления».</a:t>
            </a:r>
          </a:p>
          <a:p>
            <a:pPr lvl="0"/>
            <a:r>
              <a:rPr lang="ru-RU" sz="1000" b="1" dirty="0" smtClean="0">
                <a:cs typeface="Times New Roman" pitchFamily="18" charset="0"/>
              </a:rPr>
              <a:t>3.2. </a:t>
            </a:r>
            <a:r>
              <a:rPr lang="ru-RU" sz="1000" b="1" dirty="0">
                <a:cs typeface="Times New Roman" pitchFamily="18" charset="0"/>
              </a:rPr>
              <a:t>реализация 210 –</a:t>
            </a:r>
            <a:r>
              <a:rPr lang="ru-RU" sz="1000" b="1" dirty="0" err="1" smtClean="0">
                <a:cs typeface="Times New Roman" pitchFamily="18" charset="0"/>
              </a:rPr>
              <a:t>фз</a:t>
            </a:r>
            <a:r>
              <a:rPr lang="ru-RU" sz="1000" b="1" dirty="0" smtClean="0">
                <a:cs typeface="Times New Roman" pitchFamily="18" charset="0"/>
              </a:rPr>
              <a:t> </a:t>
            </a:r>
            <a:r>
              <a:rPr lang="ru-RU" sz="1000" b="1" dirty="0">
                <a:cs typeface="Times New Roman" pitchFamily="18" charset="0"/>
              </a:rPr>
              <a:t>«Об организации предоставления государственных и муниципальных услуг» :</a:t>
            </a:r>
          </a:p>
          <a:p>
            <a:r>
              <a:rPr lang="ru-RU" sz="1000" dirty="0" smtClean="0"/>
              <a:t>- доля </a:t>
            </a:r>
            <a:r>
              <a:rPr lang="ru-RU" sz="1000" dirty="0"/>
              <a:t>муниципальных услуг, по которым утверждены административные регламенты, от общего количества муниципальных услуг;</a:t>
            </a:r>
          </a:p>
          <a:p>
            <a:r>
              <a:rPr lang="ru-RU" sz="1000" dirty="0" smtClean="0"/>
              <a:t>- доля </a:t>
            </a:r>
            <a:r>
              <a:rPr lang="ru-RU" sz="1000" dirty="0"/>
              <a:t>муниципальных услуг, сведения о которых размещены </a:t>
            </a:r>
            <a:br>
              <a:rPr lang="ru-RU" sz="1000" dirty="0"/>
            </a:br>
            <a:r>
              <a:rPr lang="ru-RU" sz="1000" dirty="0"/>
              <a:t>в сводном реестре государственных и муниципальных услуг (функций), от общего количества муниципальных услуг;</a:t>
            </a:r>
          </a:p>
          <a:p>
            <a:pPr>
              <a:defRPr/>
            </a:pPr>
            <a:r>
              <a:rPr lang="ru-RU" sz="1000" dirty="0" smtClean="0">
                <a:cs typeface="Times New Roman" pitchFamily="18" charset="0"/>
              </a:rPr>
              <a:t>3.3. удовлетворенность </a:t>
            </a:r>
            <a:r>
              <a:rPr lang="ru-RU" sz="1000" dirty="0">
                <a:cs typeface="Times New Roman" pitchFamily="18" charset="0"/>
              </a:rPr>
              <a:t>населения информационной открытостью ОМСУ</a:t>
            </a:r>
            <a:r>
              <a:rPr lang="ru-RU" sz="1000" dirty="0" smtClean="0">
                <a:cs typeface="Times New Roman" pitchFamily="18" charset="0"/>
              </a:rPr>
              <a:t>.           </a:t>
            </a:r>
            <a:endParaRPr lang="ru-RU" sz="1400" dirty="0">
              <a:cs typeface="Times New Roman" pitchFamily="18" charset="0"/>
            </a:endParaRPr>
          </a:p>
        </p:txBody>
      </p:sp>
      <p:sp>
        <p:nvSpPr>
          <p:cNvPr id="26" name="AutoShape 163"/>
          <p:cNvSpPr>
            <a:spLocks noChangeArrowheads="1"/>
          </p:cNvSpPr>
          <p:nvPr/>
        </p:nvSpPr>
        <p:spPr bwMode="auto">
          <a:xfrm>
            <a:off x="6442149" y="505046"/>
            <a:ext cx="288925" cy="214089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333399"/>
          </a:solidFill>
          <a:ln w="9525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ru-RU" sz="600" kern="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47777" y="238333"/>
            <a:ext cx="67687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solidFill>
                  <a:prstClr val="black"/>
                </a:solidFill>
              </a:rPr>
              <a:t>н</a:t>
            </a:r>
            <a:r>
              <a:rPr lang="ru-RU" sz="1100" b="1" dirty="0" smtClean="0">
                <a:solidFill>
                  <a:prstClr val="black"/>
                </a:solidFill>
              </a:rPr>
              <a:t>аправления оценки управленческой деятельности  ОМСУ (полугодие, год)</a:t>
            </a:r>
            <a:endParaRPr lang="ru-RU" sz="1100" b="1" dirty="0">
              <a:solidFill>
                <a:prstClr val="black"/>
              </a:solidFill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143558" y="677681"/>
            <a:ext cx="4144933" cy="458427"/>
            <a:chOff x="1701859" y="864553"/>
            <a:chExt cx="2353894" cy="391986"/>
          </a:xfrm>
        </p:grpSpPr>
        <p:sp>
          <p:nvSpPr>
            <p:cNvPr id="23558" name="Text Box 73"/>
            <p:cNvSpPr txBox="1">
              <a:spLocks noChangeArrowheads="1"/>
            </p:cNvSpPr>
            <p:nvPr/>
          </p:nvSpPr>
          <p:spPr bwMode="auto">
            <a:xfrm>
              <a:off x="1701859" y="864553"/>
              <a:ext cx="2353894" cy="236853"/>
            </a:xfrm>
            <a:prstGeom prst="rect">
              <a:avLst/>
            </a:prstGeom>
            <a:solidFill>
              <a:srgbClr val="00B0F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dirty="0" smtClean="0">
                  <a:solidFill>
                    <a:srgbClr val="000000"/>
                  </a:solidFill>
                </a:rPr>
                <a:t>Общественная оценка глав МР/ГО </a:t>
              </a:r>
            </a:p>
          </p:txBody>
        </p:sp>
        <p:sp>
          <p:nvSpPr>
            <p:cNvPr id="22" name="AutoShape 163"/>
            <p:cNvSpPr>
              <a:spLocks noChangeArrowheads="1"/>
            </p:cNvSpPr>
            <p:nvPr/>
          </p:nvSpPr>
          <p:spPr bwMode="auto">
            <a:xfrm rot="10800000" flipV="1">
              <a:off x="2678789" y="1101406"/>
              <a:ext cx="178731" cy="155133"/>
            </a:xfrm>
            <a:prstGeom prst="downArrow">
              <a:avLst>
                <a:gd name="adj1" fmla="val 50000"/>
                <a:gd name="adj2" fmla="val 25000"/>
              </a:avLst>
            </a:prstGeom>
            <a:solidFill>
              <a:srgbClr val="00B050"/>
            </a:solidFill>
            <a:ln w="9525">
              <a:solidFill>
                <a:srgbClr val="333399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sz="600" kern="0">
                <a:solidFill>
                  <a:srgbClr val="000000"/>
                </a:solidFill>
                <a:latin typeface="Calibri"/>
              </a:endParaRPr>
            </a:p>
          </p:txBody>
        </p:sp>
      </p:grpSp>
      <p:sp>
        <p:nvSpPr>
          <p:cNvPr id="23572" name="Text Box 73"/>
          <p:cNvSpPr txBox="1">
            <a:spLocks noChangeArrowheads="1"/>
          </p:cNvSpPr>
          <p:nvPr/>
        </p:nvSpPr>
        <p:spPr bwMode="auto">
          <a:xfrm>
            <a:off x="4312583" y="719135"/>
            <a:ext cx="4831405" cy="64633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000000"/>
                </a:solidFill>
              </a:rPr>
              <a:t>Выполнение показателей </a:t>
            </a:r>
            <a:r>
              <a:rPr lang="ru-RU" sz="1200" b="1" dirty="0" smtClean="0">
                <a:solidFill>
                  <a:srgbClr val="000000"/>
                </a:solidFill>
              </a:rPr>
              <a:t>соглашений, оценка качества </a:t>
            </a:r>
            <a:r>
              <a:rPr lang="ru-RU" sz="1200" b="1" dirty="0">
                <a:solidFill>
                  <a:srgbClr val="000000"/>
                </a:solidFill>
              </a:rPr>
              <a:t>предоставления муниципальных  услуг населению, </a:t>
            </a:r>
            <a:r>
              <a:rPr lang="ru-RU" sz="1200" b="1" dirty="0" smtClean="0">
                <a:solidFill>
                  <a:srgbClr val="000000"/>
                </a:solidFill>
              </a:rPr>
              <a:t>информационна</a:t>
            </a:r>
            <a:r>
              <a:rPr lang="ru-RU" sz="1200" b="1" dirty="0">
                <a:solidFill>
                  <a:srgbClr val="000000"/>
                </a:solidFill>
              </a:rPr>
              <a:t>я открытость </a:t>
            </a:r>
          </a:p>
        </p:txBody>
      </p:sp>
      <p:pic>
        <p:nvPicPr>
          <p:cNvPr id="28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5" y="0"/>
            <a:ext cx="647700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037930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715303" y="623887"/>
            <a:ext cx="8400122" cy="36512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Повышение </a:t>
            </a:r>
            <a:r>
              <a:rPr lang="ru-RU" sz="14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эффективности деятельности муниципальных образований </a:t>
            </a:r>
            <a:endParaRPr lang="ru-RU" sz="1400" b="1" i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76" name="TextBox 6"/>
          <p:cNvSpPr txBox="1">
            <a:spLocks noChangeArrowheads="1"/>
          </p:cNvSpPr>
          <p:nvPr/>
        </p:nvSpPr>
        <p:spPr bwMode="auto">
          <a:xfrm>
            <a:off x="-25010" y="989012"/>
            <a:ext cx="8713787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100" b="1" u="sng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Цель :</a:t>
            </a:r>
            <a:r>
              <a:rPr lang="ru-RU" sz="11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100" dirty="0">
                <a:solidFill>
                  <a:prstClr val="black"/>
                </a:solidFill>
                <a:latin typeface="Calibri"/>
                <a:cs typeface="Arial" pitchFamily="34" charset="0"/>
              </a:rPr>
              <a:t>создание условий для повышения эффективности деятельности ОМСУ, повышения личной заинтересованности глав в достижении лучших результатов управленческой деятельности, в том числе значений целевых показателей деятельности Правительства Пермского края в соответствующих сферах.</a:t>
            </a: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5121895" y="2226985"/>
            <a:ext cx="9994" cy="1778079"/>
          </a:xfrm>
          <a:prstGeom prst="line">
            <a:avLst/>
          </a:prstGeom>
          <a:ln w="28575"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11196" y="1589916"/>
            <a:ext cx="4331234" cy="338554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Достигнутые результаты </a:t>
            </a:r>
            <a:r>
              <a:rPr lang="ru-RU" sz="1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2011 - 2012 гг.</a:t>
            </a:r>
            <a:endParaRPr lang="ru-RU" sz="1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31889" y="1573611"/>
            <a:ext cx="3938351" cy="338554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Планируемые результаты в  2013 году</a:t>
            </a:r>
            <a:endParaRPr lang="ru-RU" sz="1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2056" name="TextBox 11"/>
          <p:cNvSpPr txBox="1">
            <a:spLocks noChangeArrowheads="1"/>
          </p:cNvSpPr>
          <p:nvPr/>
        </p:nvSpPr>
        <p:spPr bwMode="auto">
          <a:xfrm>
            <a:off x="70431" y="1928471"/>
            <a:ext cx="5005626" cy="2355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fontAlgn="base" hangingPunct="1">
              <a:spcBef>
                <a:spcPct val="0"/>
              </a:spcBef>
              <a:spcAft>
                <a:spcPct val="0"/>
              </a:spcAft>
              <a:buFont typeface="Wingdings" pitchFamily="2" charset="2"/>
              <a:buNone/>
            </a:pPr>
            <a:r>
              <a:rPr lang="ru-RU" sz="1100" b="1" u="sng" dirty="0" smtClean="0">
                <a:solidFill>
                  <a:prstClr val="black"/>
                </a:solidFill>
                <a:latin typeface="Calibri"/>
                <a:cs typeface="Arial" pitchFamily="34" charset="0"/>
              </a:rPr>
              <a:t>В соответствии с поручением ГПК усовершенствован механизм оценки:  </a:t>
            </a:r>
            <a:endParaRPr lang="ru-RU" sz="1100" b="1" u="sng" dirty="0">
              <a:solidFill>
                <a:prstClr val="black"/>
              </a:solidFill>
              <a:latin typeface="Calibri"/>
              <a:cs typeface="Arial" pitchFamily="34" charset="0"/>
            </a:endParaRPr>
          </a:p>
          <a:p>
            <a:pPr algn="just" defTabSz="488950" eaLnBrk="1" hangingPunct="1">
              <a:lnSpc>
                <a:spcPct val="90000"/>
              </a:lnSpc>
              <a:spcAft>
                <a:spcPct val="35000"/>
              </a:spcAft>
              <a:buFont typeface="Wingdings" pitchFamily="2" charset="2"/>
              <a:buChar char="ü"/>
            </a:pPr>
            <a:r>
              <a:rPr lang="ru-RU" sz="1100" b="1" dirty="0">
                <a:solidFill>
                  <a:prstClr val="black"/>
                </a:solidFill>
                <a:latin typeface="Calibri"/>
                <a:cs typeface="Arial" pitchFamily="34" charset="0"/>
              </a:rPr>
              <a:t>Совместно с Советом МО, ИОГВ, АГ разработаны и согласованы методики расчета показателей по  направлениям оценки:</a:t>
            </a:r>
          </a:p>
          <a:p>
            <a:pPr marL="685800" lvl="2" algn="just" defTabSz="488950" eaLnBrk="1" hangingPunct="1">
              <a:lnSpc>
                <a:spcPct val="90000"/>
              </a:lnSpc>
              <a:spcAft>
                <a:spcPct val="35000"/>
              </a:spcAft>
              <a:buFont typeface="Wingdings" pitchFamily="2" charset="2"/>
              <a:buChar char="ü"/>
            </a:pPr>
            <a:r>
              <a:rPr lang="ru-RU" sz="1100" b="1" dirty="0">
                <a:solidFill>
                  <a:prstClr val="black"/>
                </a:solidFill>
                <a:latin typeface="Calibri"/>
                <a:cs typeface="Arial" pitchFamily="34" charset="0"/>
              </a:rPr>
              <a:t>общественная оценка глав МР/ГО</a:t>
            </a:r>
          </a:p>
          <a:p>
            <a:pPr marL="685800" lvl="2" algn="just" defTabSz="488950" eaLnBrk="1" hangingPunct="1">
              <a:lnSpc>
                <a:spcPct val="90000"/>
              </a:lnSpc>
              <a:spcAft>
                <a:spcPct val="35000"/>
              </a:spcAft>
              <a:buFont typeface="Wingdings" pitchFamily="2" charset="2"/>
              <a:buChar char="ü"/>
            </a:pPr>
            <a:r>
              <a:rPr lang="ru-RU" sz="1100" b="1" dirty="0">
                <a:solidFill>
                  <a:prstClr val="black"/>
                </a:solidFill>
                <a:latin typeface="Calibri"/>
                <a:cs typeface="Arial" pitchFamily="34" charset="0"/>
              </a:rPr>
              <a:t>выполнение соглашений МР/ГО с Правительством края </a:t>
            </a:r>
          </a:p>
          <a:p>
            <a:pPr marL="685800" lvl="2" algn="just" defTabSz="488950" eaLnBrk="1" hangingPunct="1">
              <a:lnSpc>
                <a:spcPct val="90000"/>
              </a:lnSpc>
              <a:spcAft>
                <a:spcPct val="35000"/>
              </a:spcAft>
              <a:buFont typeface="Wingdings" pitchFamily="2" charset="2"/>
              <a:buChar char="ü"/>
            </a:pPr>
            <a:r>
              <a:rPr lang="ru-RU" sz="1100" b="1" dirty="0">
                <a:solidFill>
                  <a:prstClr val="black"/>
                </a:solidFill>
                <a:latin typeface="Calibri"/>
                <a:cs typeface="Arial" pitchFamily="34" charset="0"/>
              </a:rPr>
              <a:t>информационная открытость и оценка качества услуг населением</a:t>
            </a:r>
          </a:p>
          <a:p>
            <a:pPr algn="just" defTabSz="488950" eaLnBrk="1" hangingPunct="1">
              <a:lnSpc>
                <a:spcPct val="90000"/>
              </a:lnSpc>
              <a:spcAft>
                <a:spcPct val="35000"/>
              </a:spcAft>
              <a:buFont typeface="Wingdings" pitchFamily="2" charset="2"/>
              <a:buChar char="ü"/>
            </a:pPr>
            <a:r>
              <a:rPr lang="ru-RU" sz="1100" b="1" dirty="0">
                <a:solidFill>
                  <a:prstClr val="black"/>
                </a:solidFill>
                <a:latin typeface="Calibri"/>
                <a:cs typeface="Arial" pitchFamily="34" charset="0"/>
              </a:rPr>
              <a:t>Сформирован экспериментальный расчет с использованием новых показателей</a:t>
            </a:r>
          </a:p>
          <a:p>
            <a:pPr algn="just" defTabSz="488950" eaLnBrk="1" hangingPunct="1">
              <a:lnSpc>
                <a:spcPct val="90000"/>
              </a:lnSpc>
              <a:spcAft>
                <a:spcPct val="35000"/>
              </a:spcAft>
              <a:buFont typeface="Wingdings" pitchFamily="2" charset="2"/>
              <a:buChar char="ü"/>
            </a:pPr>
            <a:r>
              <a:rPr lang="ru-RU" sz="1100" b="1" dirty="0">
                <a:solidFill>
                  <a:prstClr val="black"/>
                </a:solidFill>
                <a:latin typeface="Calibri"/>
                <a:cs typeface="Arial" pitchFamily="34" charset="0"/>
              </a:rPr>
              <a:t>Разработан проект положения  о конкурсе  МР и ГО  по достижению наилучших результатов  управленческой деятельности  ОМСУ (проходит согласование в Правительстве края)</a:t>
            </a:r>
          </a:p>
          <a:p>
            <a:pPr marL="177800" indent="0" algn="just" eaLnBrk="1" fontAlgn="base" hangingPunct="1"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ü"/>
            </a:pPr>
            <a:endParaRPr lang="ru-RU" sz="1100" b="1" dirty="0">
              <a:solidFill>
                <a:prstClr val="black"/>
              </a:solidFill>
              <a:latin typeface="Calibri"/>
              <a:cs typeface="Arial" pitchFamily="34" charset="0"/>
            </a:endParaRPr>
          </a:p>
        </p:txBody>
      </p:sp>
      <p:sp>
        <p:nvSpPr>
          <p:cNvPr id="3081" name="TextBox 12"/>
          <p:cNvSpPr txBox="1">
            <a:spLocks noChangeArrowheads="1"/>
          </p:cNvSpPr>
          <p:nvPr/>
        </p:nvSpPr>
        <p:spPr bwMode="auto">
          <a:xfrm>
            <a:off x="5237062" y="2226985"/>
            <a:ext cx="3787552" cy="1488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defTabSz="4889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4889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4889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4889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4889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88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88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88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88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itchFamily="2" charset="2"/>
              <a:buChar char="ü"/>
            </a:pPr>
            <a:r>
              <a:rPr lang="ru-RU" sz="1100" b="1" dirty="0">
                <a:solidFill>
                  <a:prstClr val="black"/>
                </a:solidFill>
                <a:latin typeface="Calibri"/>
                <a:cs typeface="Arial" pitchFamily="34" charset="0"/>
              </a:rPr>
              <a:t>Подведение итогов за </a:t>
            </a:r>
            <a:r>
              <a:rPr lang="ru-RU" sz="1100" b="1" dirty="0" smtClean="0">
                <a:solidFill>
                  <a:prstClr val="black"/>
                </a:solidFill>
                <a:latin typeface="Calibri"/>
                <a:cs typeface="Arial" pitchFamily="34" charset="0"/>
              </a:rPr>
              <a:t>2012 </a:t>
            </a:r>
            <a:r>
              <a:rPr lang="ru-RU" sz="1100" b="1" dirty="0">
                <a:solidFill>
                  <a:prstClr val="black"/>
                </a:solidFill>
                <a:latin typeface="Calibri"/>
                <a:cs typeface="Arial" pitchFamily="34" charset="0"/>
              </a:rPr>
              <a:t>года и перечисление </a:t>
            </a:r>
            <a:r>
              <a:rPr lang="ru-RU" sz="1100" b="1" dirty="0" smtClean="0">
                <a:solidFill>
                  <a:prstClr val="black"/>
                </a:solidFill>
                <a:latin typeface="Calibri"/>
                <a:cs typeface="Arial" pitchFamily="34" charset="0"/>
              </a:rPr>
              <a:t/>
            </a:r>
            <a:br>
              <a:rPr lang="ru-RU" sz="1100" b="1" dirty="0" smtClean="0">
                <a:solidFill>
                  <a:prstClr val="black"/>
                </a:solidFill>
                <a:latin typeface="Calibri"/>
                <a:cs typeface="Arial" pitchFamily="34" charset="0"/>
              </a:rPr>
            </a:br>
            <a:r>
              <a:rPr lang="ru-RU" sz="1100" b="1" dirty="0" smtClean="0">
                <a:solidFill>
                  <a:prstClr val="black"/>
                </a:solidFill>
                <a:latin typeface="Calibri"/>
                <a:cs typeface="Arial" pitchFamily="34" charset="0"/>
              </a:rPr>
              <a:t>28 </a:t>
            </a:r>
            <a:r>
              <a:rPr lang="ru-RU" sz="1100" b="1" dirty="0">
                <a:solidFill>
                  <a:prstClr val="black"/>
                </a:solidFill>
                <a:latin typeface="Calibri"/>
                <a:cs typeface="Arial" pitchFamily="34" charset="0"/>
              </a:rPr>
              <a:t>млн. </a:t>
            </a:r>
            <a:r>
              <a:rPr lang="ru-RU" sz="1100" b="1" dirty="0" smtClean="0">
                <a:solidFill>
                  <a:prstClr val="black"/>
                </a:solidFill>
                <a:latin typeface="Calibri"/>
                <a:cs typeface="Arial" pitchFamily="34" charset="0"/>
              </a:rPr>
              <a:t>рублей в </a:t>
            </a:r>
            <a:r>
              <a:rPr lang="ru-RU" sz="1100" b="1" dirty="0">
                <a:solidFill>
                  <a:prstClr val="black"/>
                </a:solidFill>
                <a:latin typeface="Calibri"/>
                <a:cs typeface="Arial" pitchFamily="34" charset="0"/>
              </a:rPr>
              <a:t>территории-победители </a:t>
            </a:r>
            <a:r>
              <a:rPr lang="ru-RU" sz="1100" b="1" dirty="0" smtClean="0">
                <a:solidFill>
                  <a:prstClr val="black"/>
                </a:solidFill>
                <a:latin typeface="Calibri"/>
                <a:cs typeface="Arial" pitchFamily="34" charset="0"/>
              </a:rPr>
              <a:t>в «старом» формате конкурса</a:t>
            </a:r>
          </a:p>
          <a:p>
            <a:pPr algn="just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itchFamily="2" charset="2"/>
              <a:buChar char="ü"/>
            </a:pPr>
            <a:endParaRPr lang="ru-RU" sz="1100" b="1" dirty="0">
              <a:solidFill>
                <a:prstClr val="black"/>
              </a:solidFill>
              <a:latin typeface="Calibri"/>
              <a:cs typeface="Arial" pitchFamily="34" charset="0"/>
            </a:endParaRPr>
          </a:p>
          <a:p>
            <a:pPr algn="just" eaLnBrk="1" hangingPunct="1">
              <a:lnSpc>
                <a:spcPct val="90000"/>
              </a:lnSpc>
              <a:spcAft>
                <a:spcPct val="35000"/>
              </a:spcAft>
              <a:buFont typeface="Wingdings" pitchFamily="2" charset="2"/>
              <a:buChar char="ü"/>
            </a:pPr>
            <a:r>
              <a:rPr lang="ru-RU" sz="1100" b="1" dirty="0">
                <a:solidFill>
                  <a:prstClr val="black"/>
                </a:solidFill>
                <a:latin typeface="Calibri"/>
                <a:cs typeface="Arial" pitchFamily="34" charset="0"/>
              </a:rPr>
              <a:t>Подведение итогов </a:t>
            </a:r>
            <a:r>
              <a:rPr lang="ru-RU" sz="1100" b="1" dirty="0" smtClean="0">
                <a:solidFill>
                  <a:prstClr val="black"/>
                </a:solidFill>
                <a:latin typeface="Calibri"/>
                <a:cs typeface="Arial" pitchFamily="34" charset="0"/>
              </a:rPr>
              <a:t>конкурса в «новом» формате за первое полугодие 2013 </a:t>
            </a:r>
            <a:r>
              <a:rPr lang="ru-RU" sz="1100" b="1" dirty="0">
                <a:solidFill>
                  <a:prstClr val="black"/>
                </a:solidFill>
                <a:latin typeface="Calibri"/>
                <a:cs typeface="Arial" pitchFamily="34" charset="0"/>
              </a:rPr>
              <a:t>года и перечисление </a:t>
            </a:r>
            <a:r>
              <a:rPr lang="ru-RU" sz="1100" b="1" dirty="0" smtClean="0">
                <a:solidFill>
                  <a:prstClr val="black"/>
                </a:solidFill>
                <a:latin typeface="Calibri"/>
                <a:cs typeface="Arial" pitchFamily="34" charset="0"/>
              </a:rPr>
              <a:t>59 </a:t>
            </a:r>
            <a:r>
              <a:rPr lang="ru-RU" sz="1100" b="1" dirty="0">
                <a:solidFill>
                  <a:prstClr val="black"/>
                </a:solidFill>
                <a:latin typeface="Calibri"/>
                <a:cs typeface="Arial" pitchFamily="34" charset="0"/>
              </a:rPr>
              <a:t>млн. рублей в территории-победители </a:t>
            </a:r>
            <a:endParaRPr lang="ru-RU" sz="1100" b="1" dirty="0" smtClean="0">
              <a:solidFill>
                <a:prstClr val="black"/>
              </a:solidFill>
              <a:latin typeface="Calibri"/>
              <a:cs typeface="Arial" pitchFamily="34" charset="0"/>
            </a:endParaRPr>
          </a:p>
          <a:p>
            <a:pPr marL="0" indent="0" algn="just" eaLnBrk="1" hangingPunct="1">
              <a:lnSpc>
                <a:spcPct val="90000"/>
              </a:lnSpc>
              <a:spcAft>
                <a:spcPct val="35000"/>
              </a:spcAft>
            </a:pPr>
            <a:endParaRPr lang="ru-RU" sz="1100" b="1" dirty="0" smtClean="0">
              <a:solidFill>
                <a:prstClr val="black"/>
              </a:solidFill>
              <a:latin typeface="Calibri"/>
              <a:cs typeface="Arial" pitchFamily="34" charset="0"/>
            </a:endParaRPr>
          </a:p>
        </p:txBody>
      </p:sp>
      <p:sp>
        <p:nvSpPr>
          <p:cNvPr id="3082" name="TextBox 13"/>
          <p:cNvSpPr txBox="1">
            <a:spLocks noChangeArrowheads="1"/>
          </p:cNvSpPr>
          <p:nvPr/>
        </p:nvSpPr>
        <p:spPr bwMode="auto">
          <a:xfrm>
            <a:off x="715303" y="-31611"/>
            <a:ext cx="835493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4F81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Повышение уровня социально-экономического развития муниципальных образований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79512" y="4149080"/>
            <a:ext cx="8845102" cy="45697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Создание и внедрение системы </a:t>
            </a:r>
            <a:r>
              <a:rPr lang="ru-RU" sz="14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общественного контроля качества </a:t>
            </a:r>
            <a:br>
              <a:rPr lang="ru-RU" sz="14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</a:br>
            <a:r>
              <a:rPr lang="ru-RU" sz="14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предоставления муниципальных услуг </a:t>
            </a:r>
            <a:r>
              <a:rPr lang="ru-RU" sz="1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14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5121895" y="4870199"/>
            <a:ext cx="9994" cy="1827423"/>
          </a:xfrm>
          <a:prstGeom prst="line">
            <a:avLst/>
          </a:prstGeom>
          <a:ln w="28575"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70431" y="4870199"/>
            <a:ext cx="4854389" cy="137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 defTabSz="488950">
              <a:lnSpc>
                <a:spcPct val="90000"/>
              </a:lnSpc>
              <a:spcAft>
                <a:spcPct val="35000"/>
              </a:spcAft>
              <a:buFont typeface="Wingdings" pitchFamily="2" charset="2"/>
              <a:buChar char="ü"/>
              <a:defRPr/>
            </a:pPr>
            <a:r>
              <a:rPr lang="ru-RU" sz="1100" b="1" dirty="0">
                <a:solidFill>
                  <a:prstClr val="black"/>
                </a:solidFill>
                <a:latin typeface="Calibri"/>
                <a:cs typeface="Arial" pitchFamily="34" charset="0"/>
              </a:rPr>
              <a:t>Внедрение на территории 48 МО Пермского края тестовой системы общественного контроля качества предоставления муниципальных услуг через Интернет портал Пермский край –территория качества. </a:t>
            </a:r>
          </a:p>
          <a:p>
            <a:pPr marL="285750" indent="-285750" algn="just" defTabSz="488950">
              <a:lnSpc>
                <a:spcPct val="90000"/>
              </a:lnSpc>
              <a:spcAft>
                <a:spcPct val="35000"/>
              </a:spcAft>
              <a:buFont typeface="Wingdings" pitchFamily="2" charset="2"/>
              <a:buChar char="ü"/>
              <a:defRPr/>
            </a:pPr>
            <a:r>
              <a:rPr lang="ru-RU" sz="1100" b="1" dirty="0">
                <a:solidFill>
                  <a:prstClr val="black"/>
                </a:solidFill>
                <a:latin typeface="Calibri"/>
                <a:cs typeface="Arial" pitchFamily="34" charset="0"/>
              </a:rPr>
              <a:t> Проведен открытый конкурс на оказание услуги «Создание системы общественного контроля качества предоставления муниципальных услуг, разработка методики, обучение и проведение оценки удовлетворенности населения Пермского края качеством предоставления муниципальных услуг» в 4 квартале  </a:t>
            </a:r>
            <a:r>
              <a:rPr lang="ru-RU" sz="1100" b="1" dirty="0" smtClean="0">
                <a:solidFill>
                  <a:prstClr val="black"/>
                </a:solidFill>
                <a:latin typeface="Calibri"/>
                <a:cs typeface="Arial" pitchFamily="34" charset="0"/>
              </a:rPr>
              <a:t>2012 г.</a:t>
            </a:r>
            <a:endParaRPr lang="en-US" sz="1100" b="1" dirty="0">
              <a:solidFill>
                <a:prstClr val="black"/>
              </a:solidFill>
              <a:latin typeface="Calibri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076056" y="4870198"/>
            <a:ext cx="3939101" cy="1827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 defTabSz="488950">
              <a:lnSpc>
                <a:spcPct val="90000"/>
              </a:lnSpc>
              <a:spcAft>
                <a:spcPct val="35000"/>
              </a:spcAft>
              <a:buFont typeface="Wingdings" pitchFamily="2" charset="2"/>
              <a:buChar char="ü"/>
              <a:defRPr/>
            </a:pPr>
            <a:r>
              <a:rPr lang="ru-RU" sz="1100" b="1" dirty="0">
                <a:solidFill>
                  <a:prstClr val="black"/>
                </a:solidFill>
                <a:latin typeface="Calibri"/>
                <a:cs typeface="Arial" pitchFamily="34" charset="0"/>
              </a:rPr>
              <a:t>Внедрение на территории 48 МО Пермского края тестовой системы общественного контроля качества предоставления муниципальных услуг через Интернет портал Пермский край –территория качества. </a:t>
            </a:r>
          </a:p>
          <a:p>
            <a:pPr marL="285750" indent="-285750" algn="just" defTabSz="488950">
              <a:lnSpc>
                <a:spcPct val="90000"/>
              </a:lnSpc>
              <a:spcAft>
                <a:spcPct val="35000"/>
              </a:spcAft>
              <a:buFont typeface="Wingdings" pitchFamily="2" charset="2"/>
              <a:buChar char="ü"/>
              <a:defRPr/>
            </a:pPr>
            <a:r>
              <a:rPr lang="ru-RU" sz="1100" b="1" dirty="0">
                <a:solidFill>
                  <a:prstClr val="black"/>
                </a:solidFill>
                <a:latin typeface="Calibri"/>
                <a:cs typeface="Arial" pitchFamily="34" charset="0"/>
              </a:rPr>
              <a:t> Проведен открытый конкурс на оказание услуги «Создание системы общественного контроля качества предоставления муниципальных услуг, разработка методики, обучение и проведение оценки удовлетворенности населения Пермского края качеством предоставления муниципальных услуг» в 4 квартале  2012 г.</a:t>
            </a:r>
            <a:endParaRPr lang="en-US" sz="1100" b="1" dirty="0">
              <a:solidFill>
                <a:prstClr val="black"/>
              </a:solidFill>
              <a:latin typeface="Calibri"/>
              <a:cs typeface="Arial" pitchFamily="34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7038974" y="6473403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7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5" y="0"/>
            <a:ext cx="647700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820010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638022" y="588991"/>
            <a:ext cx="8402637" cy="57243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Повышение </a:t>
            </a:r>
            <a:r>
              <a:rPr lang="ru-RU" sz="14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собственных доходов бюджетов муниципальных образований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и  оптимизация текущих расходов </a:t>
            </a:r>
            <a:endParaRPr lang="ru-RU" sz="14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52" name="TextBox 6"/>
          <p:cNvSpPr txBox="1">
            <a:spLocks noChangeArrowheads="1"/>
          </p:cNvSpPr>
          <p:nvPr/>
        </p:nvSpPr>
        <p:spPr bwMode="auto">
          <a:xfrm>
            <a:off x="180334" y="1153764"/>
            <a:ext cx="8713787" cy="598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fontAlgn="auto" hangingPunct="1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lang="ru-RU" b="1" dirty="0">
                <a:solidFill>
                  <a:prstClr val="black"/>
                </a:solidFill>
              </a:rPr>
              <a:t>Цель </a:t>
            </a:r>
            <a:r>
              <a:rPr lang="en-US" b="1" dirty="0">
                <a:solidFill>
                  <a:prstClr val="black"/>
                </a:solidFill>
              </a:rPr>
              <a:t>:</a:t>
            </a:r>
            <a:r>
              <a:rPr lang="ru-RU" b="1" dirty="0">
                <a:solidFill>
                  <a:prstClr val="black"/>
                </a:solidFill>
              </a:rPr>
              <a:t> </a:t>
            </a:r>
            <a:r>
              <a:rPr lang="ru-RU" sz="1400" dirty="0">
                <a:solidFill>
                  <a:prstClr val="black"/>
                </a:solidFill>
                <a:latin typeface="Calibri"/>
                <a:cs typeface="Times New Roman" pitchFamily="18" charset="0"/>
              </a:rPr>
              <a:t>развитие собственного налогового потенциала муниципальных образований, снижение уровня </a:t>
            </a:r>
            <a:r>
              <a:rPr lang="ru-RU" sz="1400" dirty="0" smtClean="0">
                <a:solidFill>
                  <a:prstClr val="black"/>
                </a:solidFill>
                <a:latin typeface="Calibri"/>
                <a:cs typeface="Times New Roman" pitchFamily="18" charset="0"/>
              </a:rPr>
              <a:t>дотационности, </a:t>
            </a:r>
            <a:r>
              <a:rPr lang="ru-RU" sz="1400" dirty="0">
                <a:solidFill>
                  <a:prstClr val="black"/>
                </a:solidFill>
                <a:latin typeface="Calibri"/>
                <a:cs typeface="Times New Roman" pitchFamily="18" charset="0"/>
              </a:rPr>
              <a:t>увеличение финансовой самостоятельности местных </a:t>
            </a:r>
            <a:r>
              <a:rPr lang="ru-RU" sz="1400" dirty="0" smtClean="0">
                <a:solidFill>
                  <a:prstClr val="black"/>
                </a:solidFill>
                <a:latin typeface="Calibri"/>
                <a:cs typeface="Times New Roman" pitchFamily="18" charset="0"/>
              </a:rPr>
              <a:t>бюджетов, а также </a:t>
            </a:r>
            <a:r>
              <a:rPr lang="ru-RU" sz="1400" dirty="0">
                <a:solidFill>
                  <a:srgbClr val="000000"/>
                </a:solidFill>
                <a:latin typeface="Calibri"/>
                <a:cs typeface="Times New Roman" pitchFamily="18" charset="0"/>
              </a:rPr>
              <a:t>оптимизация текущих расходов бюджетов муниципальных образований</a:t>
            </a:r>
            <a:endParaRPr lang="ru-RU" sz="1400" dirty="0">
              <a:solidFill>
                <a:prstClr val="black"/>
              </a:solidFill>
              <a:latin typeface="Calibri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3742" y="1753071"/>
            <a:ext cx="4313486" cy="307777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Arial" pitchFamily="34" charset="0"/>
              </a:rPr>
              <a:t>Достигнутые результаты в 2012 году</a:t>
            </a:r>
            <a:endParaRPr lang="ru-RU" sz="1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66568" y="1752646"/>
            <a:ext cx="3786832" cy="307777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Arial" pitchFamily="34" charset="0"/>
              </a:rPr>
              <a:t>Планируемые результаты в 2013 году</a:t>
            </a:r>
            <a:endParaRPr lang="ru-RU" sz="1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cs typeface="Arial" pitchFamily="34" charset="0"/>
            </a:endParaRPr>
          </a:p>
        </p:txBody>
      </p:sp>
      <p:sp>
        <p:nvSpPr>
          <p:cNvPr id="2056" name="TextBox 11"/>
          <p:cNvSpPr txBox="1">
            <a:spLocks noChangeArrowheads="1"/>
          </p:cNvSpPr>
          <p:nvPr/>
        </p:nvSpPr>
        <p:spPr bwMode="auto">
          <a:xfrm>
            <a:off x="53661" y="2276872"/>
            <a:ext cx="4551384" cy="3893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</a:pPr>
            <a:r>
              <a:rPr lang="ru-RU" sz="1300" dirty="0" smtClean="0">
                <a:solidFill>
                  <a:prstClr val="black"/>
                </a:solidFill>
                <a:latin typeface="Calibri"/>
                <a:cs typeface="Arial" pitchFamily="34" charset="0"/>
              </a:rPr>
              <a:t>Совместно </a:t>
            </a:r>
            <a:r>
              <a:rPr lang="ru-RU" sz="1300" dirty="0">
                <a:solidFill>
                  <a:prstClr val="black"/>
                </a:solidFill>
                <a:latin typeface="Calibri"/>
                <a:cs typeface="Arial" pitchFamily="34" charset="0"/>
              </a:rPr>
              <a:t>с МФ ПК определена оптимальная модель передачи отдельных расходов краевого бюджета и  налоговых источников </a:t>
            </a:r>
            <a:r>
              <a:rPr lang="ru-RU" sz="1300" dirty="0" smtClean="0">
                <a:solidFill>
                  <a:prstClr val="black"/>
                </a:solidFill>
                <a:latin typeface="Calibri"/>
                <a:cs typeface="Arial" pitchFamily="34" charset="0"/>
              </a:rPr>
              <a:t> с 2013 г. на уровень муниципальных образований</a:t>
            </a:r>
            <a:r>
              <a:rPr lang="ru-RU" sz="1300" b="1" dirty="0" smtClean="0">
                <a:solidFill>
                  <a:prstClr val="black"/>
                </a:solidFill>
                <a:latin typeface="Calibri"/>
                <a:cs typeface="Arial" pitchFamily="34" charset="0"/>
              </a:rPr>
              <a:t>:</a:t>
            </a:r>
          </a:p>
          <a:p>
            <a:pPr marL="0" indent="266700" algn="ju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300" b="1" dirty="0" smtClean="0">
                <a:solidFill>
                  <a:prstClr val="black"/>
                </a:solidFill>
                <a:latin typeface="Calibri"/>
                <a:cs typeface="Arial" pitchFamily="34" charset="0"/>
              </a:rPr>
              <a:t>проект </a:t>
            </a:r>
            <a:r>
              <a:rPr lang="ru-RU" sz="1300" b="1" dirty="0">
                <a:solidFill>
                  <a:prstClr val="black"/>
                </a:solidFill>
                <a:latin typeface="Calibri"/>
                <a:cs typeface="Arial" pitchFamily="34" charset="0"/>
              </a:rPr>
              <a:t>«Мамин </a:t>
            </a:r>
            <a:r>
              <a:rPr lang="ru-RU" sz="1300" b="1" dirty="0" smtClean="0">
                <a:solidFill>
                  <a:prstClr val="black"/>
                </a:solidFill>
                <a:latin typeface="Calibri"/>
                <a:cs typeface="Arial" pitchFamily="34" charset="0"/>
              </a:rPr>
              <a:t>выбор»</a:t>
            </a:r>
          </a:p>
          <a:p>
            <a:pPr marL="266700" indent="0" algn="ju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300" b="1" dirty="0" smtClean="0">
                <a:solidFill>
                  <a:prstClr val="black"/>
                </a:solidFill>
                <a:latin typeface="Calibri"/>
                <a:cs typeface="Arial" pitchFamily="34" charset="0"/>
              </a:rPr>
              <a:t>налог </a:t>
            </a:r>
            <a:r>
              <a:rPr lang="ru-RU" sz="1300" b="1" dirty="0">
                <a:solidFill>
                  <a:prstClr val="black"/>
                </a:solidFill>
                <a:latin typeface="Calibri"/>
                <a:cs typeface="Arial" pitchFamily="34" charset="0"/>
              </a:rPr>
              <a:t>на доходы физических </a:t>
            </a:r>
            <a:r>
              <a:rPr lang="ru-RU" sz="1300" b="1" dirty="0" smtClean="0">
                <a:solidFill>
                  <a:prstClr val="black"/>
                </a:solidFill>
                <a:latin typeface="Calibri"/>
                <a:cs typeface="Arial" pitchFamily="34" charset="0"/>
              </a:rPr>
              <a:t>лиц</a:t>
            </a:r>
            <a:r>
              <a:rPr lang="ru-RU" sz="1300" dirty="0" smtClean="0">
                <a:solidFill>
                  <a:prstClr val="black"/>
                </a:solidFill>
                <a:latin typeface="Calibri"/>
                <a:cs typeface="Arial" pitchFamily="34" charset="0"/>
              </a:rPr>
              <a:t>, </a:t>
            </a:r>
            <a:r>
              <a:rPr lang="ru-RU" sz="1300" dirty="0">
                <a:solidFill>
                  <a:prstClr val="black"/>
                </a:solidFill>
                <a:latin typeface="Calibri"/>
                <a:cs typeface="Arial" pitchFamily="34" charset="0"/>
              </a:rPr>
              <a:t>по нормативу </a:t>
            </a:r>
            <a:r>
              <a:rPr lang="ru-RU" sz="1300" b="1" dirty="0">
                <a:solidFill>
                  <a:prstClr val="black"/>
                </a:solidFill>
                <a:latin typeface="Calibri"/>
                <a:cs typeface="Arial" pitchFamily="34" charset="0"/>
              </a:rPr>
              <a:t>5% - для </a:t>
            </a:r>
            <a:r>
              <a:rPr lang="ru-RU" sz="1300" b="1" dirty="0" smtClean="0">
                <a:solidFill>
                  <a:prstClr val="black"/>
                </a:solidFill>
                <a:latin typeface="Calibri"/>
                <a:cs typeface="Arial" pitchFamily="34" charset="0"/>
              </a:rPr>
              <a:t>ГО</a:t>
            </a:r>
            <a:r>
              <a:rPr lang="ru-RU" sz="1300" dirty="0" smtClean="0">
                <a:solidFill>
                  <a:prstClr val="black"/>
                </a:solidFill>
                <a:latin typeface="Calibri"/>
                <a:cs typeface="Arial" pitchFamily="34" charset="0"/>
              </a:rPr>
              <a:t>,                   </a:t>
            </a:r>
            <a:r>
              <a:rPr lang="ru-RU" sz="1300" b="1" dirty="0" smtClean="0">
                <a:solidFill>
                  <a:prstClr val="black"/>
                </a:solidFill>
                <a:latin typeface="Calibri"/>
                <a:cs typeface="Arial" pitchFamily="34" charset="0"/>
              </a:rPr>
              <a:t>15</a:t>
            </a:r>
            <a:r>
              <a:rPr lang="ru-RU" sz="1300" b="1" dirty="0">
                <a:solidFill>
                  <a:prstClr val="black"/>
                </a:solidFill>
                <a:latin typeface="Calibri"/>
                <a:cs typeface="Arial" pitchFamily="34" charset="0"/>
              </a:rPr>
              <a:t>% - </a:t>
            </a:r>
            <a:r>
              <a:rPr lang="ru-RU" sz="1300" b="1" dirty="0" smtClean="0">
                <a:solidFill>
                  <a:prstClr val="black"/>
                </a:solidFill>
                <a:latin typeface="Calibri"/>
                <a:cs typeface="Arial" pitchFamily="34" charset="0"/>
              </a:rPr>
              <a:t>  для МР</a:t>
            </a:r>
            <a:r>
              <a:rPr lang="ru-RU" sz="1300" dirty="0" smtClean="0">
                <a:solidFill>
                  <a:prstClr val="black"/>
                </a:solidFill>
                <a:latin typeface="Calibri"/>
                <a:cs typeface="Arial" pitchFamily="34" charset="0"/>
              </a:rPr>
              <a:t>;</a:t>
            </a:r>
          </a:p>
          <a:p>
            <a:pPr marL="0" indent="266700" algn="ju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300" dirty="0" smtClean="0">
                <a:solidFill>
                  <a:prstClr val="black"/>
                </a:solidFill>
                <a:latin typeface="Calibri"/>
                <a:cs typeface="Arial" pitchFamily="34" charset="0"/>
              </a:rPr>
              <a:t> </a:t>
            </a:r>
            <a:r>
              <a:rPr lang="ru-RU" sz="1300" b="1" dirty="0">
                <a:solidFill>
                  <a:prstClr val="black"/>
                </a:solidFill>
                <a:latin typeface="Calibri"/>
                <a:cs typeface="Arial" pitchFamily="34" charset="0"/>
              </a:rPr>
              <a:t>50% транспортного налога </a:t>
            </a:r>
            <a:r>
              <a:rPr lang="ru-RU" sz="1300" dirty="0">
                <a:solidFill>
                  <a:prstClr val="black"/>
                </a:solidFill>
                <a:latin typeface="Calibri"/>
                <a:cs typeface="Arial" pitchFamily="34" charset="0"/>
              </a:rPr>
              <a:t>– </a:t>
            </a:r>
            <a:r>
              <a:rPr lang="ru-RU" sz="1300" dirty="0" smtClean="0">
                <a:solidFill>
                  <a:prstClr val="black"/>
                </a:solidFill>
                <a:latin typeface="Calibri"/>
                <a:cs typeface="Arial" pitchFamily="34" charset="0"/>
              </a:rPr>
              <a:t>поселениям.</a:t>
            </a:r>
          </a:p>
          <a:p>
            <a:pPr marL="266700" indent="-266700"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</a:pPr>
            <a:r>
              <a:rPr lang="ru-RU" sz="1300" dirty="0" smtClean="0">
                <a:solidFill>
                  <a:prstClr val="black"/>
                </a:solidFill>
                <a:latin typeface="Calibri"/>
                <a:cs typeface="Arial" pitchFamily="34" charset="0"/>
              </a:rPr>
              <a:t>Снижение количества муниципальных образований, необоснованно превышающих нормативы формирования расходов на ОМСУ по итогам 9 мес. 2012 г. до 17 МО (по итогам 9 мес. 2011 г. – 23 МО). </a:t>
            </a:r>
          </a:p>
          <a:p>
            <a:pPr marL="266700" indent="-266700"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</a:pPr>
            <a:r>
              <a:rPr lang="ru-RU" sz="1300" dirty="0" smtClean="0">
                <a:solidFill>
                  <a:prstClr val="black"/>
                </a:solidFill>
                <a:latin typeface="Calibri"/>
                <a:cs typeface="Arial" pitchFamily="34" charset="0"/>
              </a:rPr>
              <a:t>Утверждены нормативы формирования расходов на содержание ОМСУ на 2013 – 2015 гг. для 338 МО.</a:t>
            </a:r>
          </a:p>
          <a:p>
            <a:pPr marL="266700" indent="-266700"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</a:pPr>
            <a:r>
              <a:rPr lang="ru-RU" sz="1300" dirty="0">
                <a:solidFill>
                  <a:prstClr val="black"/>
                </a:solidFill>
                <a:cs typeface="Arial" pitchFamily="34" charset="0"/>
              </a:rPr>
              <a:t>Объявлен конкурс на исследовательской работы по теме «Разработка методики оценки ресурсного потенциала муниципальных образований Пермского края для целей увеличения доходных частей бюджетов муниципальных образований Пермского края»</a:t>
            </a:r>
          </a:p>
        </p:txBody>
      </p:sp>
      <p:sp>
        <p:nvSpPr>
          <p:cNvPr id="2057" name="TextBox 12"/>
          <p:cNvSpPr txBox="1">
            <a:spLocks noChangeArrowheads="1"/>
          </p:cNvSpPr>
          <p:nvPr/>
        </p:nvSpPr>
        <p:spPr bwMode="auto">
          <a:xfrm>
            <a:off x="4712493" y="2301229"/>
            <a:ext cx="4181629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indent="0" algn="just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</a:pPr>
            <a:r>
              <a:rPr lang="ru-RU" sz="1200" dirty="0" smtClean="0">
                <a:solidFill>
                  <a:prstClr val="black"/>
                </a:solidFill>
              </a:rPr>
              <a:t>  Совместно </a:t>
            </a:r>
            <a:r>
              <a:rPr lang="ru-RU" sz="1200" dirty="0">
                <a:solidFill>
                  <a:prstClr val="black"/>
                </a:solidFill>
              </a:rPr>
              <a:t>с Министерством финансов края рассмотреть целесообразность и обоснованность передачи дополнительных налоговых источников в бюджеты МО с 2014 </a:t>
            </a:r>
            <a:r>
              <a:rPr lang="ru-RU" sz="1200" dirty="0" smtClean="0">
                <a:solidFill>
                  <a:prstClr val="black"/>
                </a:solidFill>
              </a:rPr>
              <a:t>года, в случае признания целесообразным – определение оптимального состава дополнительных налоговых источников и внесение соответствующих изменений в действующее законодательство.</a:t>
            </a:r>
          </a:p>
          <a:p>
            <a:pPr marL="0" indent="0" algn="just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</a:pPr>
            <a:r>
              <a:rPr lang="ru-RU" sz="1200" dirty="0" smtClean="0">
                <a:solidFill>
                  <a:prstClr val="black"/>
                </a:solidFill>
              </a:rPr>
              <a:t>  Разработка и утверждение новой методики расчета нормативов формирования расходов на содержание ОМСУ</a:t>
            </a:r>
          </a:p>
          <a:p>
            <a:pPr marL="0" indent="0" algn="just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</a:pPr>
            <a:r>
              <a:rPr lang="ru-RU" sz="1200" dirty="0" smtClean="0">
                <a:solidFill>
                  <a:prstClr val="black"/>
                </a:solidFill>
              </a:rPr>
              <a:t>  Утверждение нормативов на 2014 – 2016 гг. для 336 МО.</a:t>
            </a:r>
          </a:p>
          <a:p>
            <a:pPr marL="0" indent="0" algn="just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</a:pPr>
            <a:r>
              <a:rPr lang="ru-RU" sz="1200" dirty="0" smtClean="0">
                <a:solidFill>
                  <a:prstClr val="black"/>
                </a:solidFill>
                <a:cs typeface="Arial" pitchFamily="34" charset="0"/>
              </a:rPr>
              <a:t>   Разработка </a:t>
            </a:r>
            <a:r>
              <a:rPr lang="ru-RU" sz="1200" dirty="0">
                <a:solidFill>
                  <a:prstClr val="black"/>
                </a:solidFill>
                <a:cs typeface="Arial" pitchFamily="34" charset="0"/>
              </a:rPr>
              <a:t>методики оценки ресурсного потенциала муниципальных районов и городских </a:t>
            </a:r>
            <a:r>
              <a:rPr lang="ru-RU" sz="1200" dirty="0" smtClean="0">
                <a:solidFill>
                  <a:prstClr val="black"/>
                </a:solidFill>
                <a:cs typeface="Arial" pitchFamily="34" charset="0"/>
              </a:rPr>
              <a:t>округов.</a:t>
            </a:r>
          </a:p>
          <a:p>
            <a:pPr marL="0" indent="0" algn="just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</a:pPr>
            <a:r>
              <a:rPr lang="ru-RU" sz="1200" dirty="0" smtClean="0">
                <a:solidFill>
                  <a:prstClr val="black"/>
                </a:solidFill>
                <a:cs typeface="Arial" pitchFamily="34" charset="0"/>
              </a:rPr>
              <a:t>  Проведение </a:t>
            </a:r>
            <a:r>
              <a:rPr lang="ru-RU" sz="1200" dirty="0">
                <a:solidFill>
                  <a:prstClr val="black"/>
                </a:solidFill>
                <a:cs typeface="Arial" pitchFamily="34" charset="0"/>
              </a:rPr>
              <a:t>оценки ресурсного потенциала муниципальных районов (городских округов) в соответствии с разработанной </a:t>
            </a:r>
            <a:r>
              <a:rPr lang="ru-RU" sz="1200" dirty="0" smtClean="0">
                <a:solidFill>
                  <a:prstClr val="black"/>
                </a:solidFill>
                <a:cs typeface="Arial" pitchFamily="34" charset="0"/>
              </a:rPr>
              <a:t>методикой.</a:t>
            </a:r>
          </a:p>
          <a:p>
            <a:pPr marL="0" indent="0" algn="just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</a:pPr>
            <a:r>
              <a:rPr lang="ru-RU" sz="1200" dirty="0" smtClean="0">
                <a:solidFill>
                  <a:prstClr val="black"/>
                </a:solidFill>
                <a:cs typeface="Arial" pitchFamily="34" charset="0"/>
              </a:rPr>
              <a:t>  Применение </a:t>
            </a:r>
            <a:r>
              <a:rPr lang="ru-RU" sz="1200" dirty="0">
                <a:solidFill>
                  <a:prstClr val="black"/>
                </a:solidFill>
                <a:cs typeface="Arial" pitchFamily="34" charset="0"/>
              </a:rPr>
              <a:t>м</a:t>
            </a:r>
            <a:r>
              <a:rPr lang="ru-RU" sz="1200" dirty="0" smtClean="0">
                <a:solidFill>
                  <a:prstClr val="black"/>
                </a:solidFill>
                <a:cs typeface="Arial" pitchFamily="34" charset="0"/>
              </a:rPr>
              <a:t>етодики </a:t>
            </a:r>
            <a:r>
              <a:rPr lang="ru-RU" sz="1200" dirty="0">
                <a:solidFill>
                  <a:prstClr val="black"/>
                </a:solidFill>
                <a:cs typeface="Arial" pitchFamily="34" charset="0"/>
              </a:rPr>
              <a:t>оценки ресурсного потенциала муниципальных районов и городских округов </a:t>
            </a:r>
            <a:r>
              <a:rPr lang="ru-RU" sz="1200" dirty="0" smtClean="0">
                <a:solidFill>
                  <a:prstClr val="black"/>
                </a:solidFill>
                <a:cs typeface="Arial" pitchFamily="34" charset="0"/>
              </a:rPr>
              <a:t>при </a:t>
            </a:r>
            <a:r>
              <a:rPr lang="ru-RU" sz="1200" dirty="0">
                <a:solidFill>
                  <a:prstClr val="black"/>
                </a:solidFill>
                <a:cs typeface="Arial" pitchFamily="34" charset="0"/>
              </a:rPr>
              <a:t>распределении дотаций из регионального фонда финансовой поддержки муниципальных районов (городских округов). </a:t>
            </a:r>
          </a:p>
        </p:txBody>
      </p:sp>
      <p:sp>
        <p:nvSpPr>
          <p:cNvPr id="2058" name="TextBox 13"/>
          <p:cNvSpPr txBox="1">
            <a:spLocks noChangeArrowheads="1"/>
          </p:cNvSpPr>
          <p:nvPr/>
        </p:nvSpPr>
        <p:spPr bwMode="auto">
          <a:xfrm>
            <a:off x="676275" y="-57340"/>
            <a:ext cx="807243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b="1" dirty="0" smtClean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Повышение </a:t>
            </a:r>
            <a:r>
              <a:rPr lang="ru-RU" sz="1600" b="1" dirty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финансовой</a:t>
            </a:r>
            <a:r>
              <a:rPr lang="ru-RU" b="1" dirty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обеспеченности муниципальных образований</a:t>
            </a: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4639635" y="2420888"/>
            <a:ext cx="0" cy="3665993"/>
          </a:xfrm>
          <a:prstGeom prst="line">
            <a:avLst/>
          </a:prstGeom>
          <a:ln w="28575"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7016948" y="6492875"/>
            <a:ext cx="2133600" cy="365125"/>
          </a:xfrm>
        </p:spPr>
        <p:txBody>
          <a:bodyPr/>
          <a:lstStyle/>
          <a:p>
            <a:r>
              <a:rPr lang="ru-RU" dirty="0" smtClean="0">
                <a:solidFill>
                  <a:prstClr val="black">
                    <a:tint val="75000"/>
                  </a:prstClr>
                </a:solidFill>
              </a:rPr>
              <a:t>11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5" y="0"/>
            <a:ext cx="647700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562695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Номер слайда 2"/>
          <p:cNvSpPr>
            <a:spLocks noGrp="1"/>
          </p:cNvSpPr>
          <p:nvPr>
            <p:ph type="sldNum" sz="quarter" idx="12"/>
          </p:nvPr>
        </p:nvSpPr>
        <p:spPr bwMode="auto">
          <a:xfrm>
            <a:off x="7010400" y="6482035"/>
            <a:ext cx="2133600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9017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017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017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017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017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05251A46-FEFC-4ABF-8477-5D02A21067EB}" type="slidenum">
              <a:rPr lang="ru-RU" smtClean="0">
                <a:latin typeface="Verdana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ru-RU" smtClean="0">
              <a:latin typeface="Verdana" pitchFamily="34" charset="0"/>
            </a:endParaRPr>
          </a:p>
        </p:txBody>
      </p:sp>
      <p:pic>
        <p:nvPicPr>
          <p:cNvPr id="2075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5" y="0"/>
            <a:ext cx="647700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Rectangle 13"/>
          <p:cNvSpPr>
            <a:spLocks noChangeArrowheads="1"/>
          </p:cNvSpPr>
          <p:nvPr/>
        </p:nvSpPr>
        <p:spPr bwMode="auto">
          <a:xfrm>
            <a:off x="36513" y="2463995"/>
            <a:ext cx="8928100" cy="1352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188" tIns="45094" rIns="90188" bIns="45094">
            <a:spAutoFit/>
          </a:bodyPr>
          <a:lstStyle/>
          <a:p>
            <a:pPr algn="ctr" defTabSz="902090">
              <a:defRPr/>
            </a:pPr>
            <a:r>
              <a:rPr lang="ru-RU" sz="2000" b="1" dirty="0" smtClean="0"/>
              <a:t>Принципы </a:t>
            </a:r>
            <a:r>
              <a:rPr lang="ru-RU" sz="2000" b="1" dirty="0"/>
              <a:t>формирования ФСР:</a:t>
            </a:r>
          </a:p>
          <a:p>
            <a:pPr marL="285750" indent="-285750" algn="just" defTabSz="902090">
              <a:buFont typeface="Wingdings" pitchFamily="2" charset="2"/>
              <a:buChar char="ü"/>
              <a:defRPr/>
            </a:pPr>
            <a:r>
              <a:rPr lang="ru-RU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2,0%</a:t>
            </a:r>
            <a:r>
              <a:rPr lang="ru-RU" sz="1600" dirty="0">
                <a:solidFill>
                  <a:srgbClr val="002060"/>
                </a:solidFill>
              </a:rPr>
              <a:t> </a:t>
            </a:r>
            <a:r>
              <a:rPr lang="ru-RU" sz="1400" dirty="0"/>
              <a:t>от расчетного объема доходов бюджета </a:t>
            </a:r>
            <a:r>
              <a:rPr lang="ru-RU" sz="1400" dirty="0" smtClean="0"/>
              <a:t>края;</a:t>
            </a:r>
            <a:endParaRPr lang="ru-RU" sz="1400" dirty="0"/>
          </a:p>
          <a:p>
            <a:pPr marL="285750" indent="-285750" algn="just" defTabSz="902090">
              <a:buFont typeface="Wingdings" pitchFamily="2" charset="2"/>
              <a:buChar char="ü"/>
              <a:defRPr/>
            </a:pP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36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% </a:t>
            </a:r>
            <a:r>
              <a:rPr lang="ru-RU" sz="1400" dirty="0" smtClean="0"/>
              <a:t>от доходов</a:t>
            </a:r>
            <a:r>
              <a:rPr lang="ru-RU" sz="1400" dirty="0"/>
              <a:t>, фактически полученных при исполнении </a:t>
            </a:r>
            <a:r>
              <a:rPr lang="ru-RU" sz="1400" dirty="0" smtClean="0"/>
              <a:t>краевого бюджета, сверх общего </a:t>
            </a:r>
            <a:r>
              <a:rPr lang="ru-RU" sz="1400" dirty="0"/>
              <a:t>объема доходов, утвержденного законом </a:t>
            </a:r>
            <a:r>
              <a:rPr lang="ru-RU" sz="1400" dirty="0" smtClean="0"/>
              <a:t>о </a:t>
            </a:r>
            <a:r>
              <a:rPr lang="ru-RU" sz="1400" dirty="0"/>
              <a:t>бюджете;</a:t>
            </a:r>
          </a:p>
          <a:p>
            <a:pPr marL="285750" indent="-285750" algn="just" defTabSz="902090">
              <a:buFont typeface="Wingdings" pitchFamily="2" charset="2"/>
              <a:buChar char="ü"/>
              <a:defRPr/>
            </a:pP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0,4% </a:t>
            </a:r>
            <a:r>
              <a:rPr lang="ru-RU" sz="1400" dirty="0"/>
              <a:t>от расчетного объема доходов бюджета края </a:t>
            </a:r>
            <a:r>
              <a:rPr lang="ru-RU" sz="1400" dirty="0" smtClean="0"/>
              <a:t>- фонд </a:t>
            </a:r>
            <a:r>
              <a:rPr lang="ru-RU" sz="1400" dirty="0"/>
              <a:t>софинансирования расходов поселений</a:t>
            </a:r>
          </a:p>
        </p:txBody>
      </p:sp>
      <p:sp>
        <p:nvSpPr>
          <p:cNvPr id="22" name="Rectangle 13"/>
          <p:cNvSpPr>
            <a:spLocks noChangeArrowheads="1"/>
          </p:cNvSpPr>
          <p:nvPr/>
        </p:nvSpPr>
        <p:spPr bwMode="auto">
          <a:xfrm>
            <a:off x="28575" y="3145604"/>
            <a:ext cx="8856663" cy="3322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188" tIns="45094" rIns="90188" bIns="45094">
            <a:spAutoFit/>
          </a:bodyPr>
          <a:lstStyle/>
          <a:p>
            <a:pPr algn="ctr" defTabSz="902090">
              <a:defRPr/>
            </a:pPr>
            <a:r>
              <a:rPr lang="ru-RU" sz="2300" b="1" dirty="0"/>
              <a:t>	</a:t>
            </a:r>
            <a:endParaRPr lang="ru-RU" sz="2300" b="1" dirty="0" smtClean="0"/>
          </a:p>
          <a:p>
            <a:pPr algn="ctr" defTabSz="902090">
              <a:defRPr/>
            </a:pPr>
            <a:endParaRPr lang="ru-RU" sz="2300" b="1" dirty="0" smtClean="0"/>
          </a:p>
          <a:p>
            <a:pPr algn="ctr" defTabSz="902090">
              <a:defRPr/>
            </a:pPr>
            <a:r>
              <a:rPr lang="ru-RU" sz="2000" b="1" dirty="0" smtClean="0"/>
              <a:t>Принципы </a:t>
            </a:r>
            <a:r>
              <a:rPr lang="ru-RU" sz="2000" b="1" dirty="0"/>
              <a:t>расходования ФСР:</a:t>
            </a:r>
          </a:p>
          <a:p>
            <a:pPr marL="285750" indent="-285750" algn="just" defTabSz="902090">
              <a:buFont typeface="Wingdings" pitchFamily="2" charset="2"/>
              <a:buChar char="ü"/>
              <a:defRPr/>
            </a:pPr>
            <a:r>
              <a:rPr lang="ru-RU" sz="1600" dirty="0"/>
              <a:t>ФСР распределяется между муниципалитетами по «подушевому» принципу;</a:t>
            </a:r>
          </a:p>
          <a:p>
            <a:pPr marL="285750" indent="-285750" algn="just" defTabSz="902090">
              <a:buFont typeface="Wingdings" pitchFamily="2" charset="2"/>
              <a:buChar char="ü"/>
              <a:defRPr/>
            </a:pPr>
            <a:r>
              <a:rPr lang="ru-RU" sz="1600" dirty="0"/>
              <a:t>софинансирование на условиях: не менее 25% местный бюджет, не более 75% ФСР;</a:t>
            </a:r>
          </a:p>
          <a:p>
            <a:pPr marL="285750" indent="-285750" algn="just" defTabSz="902090">
              <a:buFont typeface="Wingdings" pitchFamily="2" charset="2"/>
              <a:buChar char="ü"/>
              <a:defRPr/>
            </a:pPr>
            <a:r>
              <a:rPr lang="ru-RU" sz="1600" dirty="0"/>
              <a:t>субсидии предоставляются на основании заявок муниципалитетов;</a:t>
            </a:r>
          </a:p>
          <a:p>
            <a:pPr marL="285750" indent="-285750" algn="just" defTabSz="902090">
              <a:buFont typeface="Wingdings" pitchFamily="2" charset="2"/>
              <a:buChar char="ü"/>
              <a:defRPr/>
            </a:pPr>
            <a:r>
              <a:rPr lang="ru-RU" sz="1600" dirty="0"/>
              <a:t>неиспользованные остатки субсидий переносятся на очередной финансовый год;</a:t>
            </a:r>
          </a:p>
          <a:p>
            <a:pPr marL="285750" indent="-285750" algn="just" defTabSz="902090">
              <a:buFont typeface="Wingdings" pitchFamily="2" charset="2"/>
              <a:buChar char="ü"/>
              <a:defRPr/>
            </a:pPr>
            <a:r>
              <a:rPr lang="ru-RU" sz="1600" dirty="0"/>
              <a:t>субсидии предоставляются на реализацию инвестиционных и приоритетных региональных проектов («Приведение в нормативное состояние объектов социальной сферы», «Новая школа», «Муниципальные дороги», «Достойное жилье», «Сельское жилье», «Пожарная безопасность», «Оказание содействия жителям Пермского края в переселении из труднодоступных и отдаленных населенных пунктов», «Благоустройство»)</a:t>
            </a:r>
          </a:p>
        </p:txBody>
      </p:sp>
      <p:sp>
        <p:nvSpPr>
          <p:cNvPr id="10" name="TextBox 13"/>
          <p:cNvSpPr txBox="1">
            <a:spLocks noChangeArrowheads="1"/>
          </p:cNvSpPr>
          <p:nvPr/>
        </p:nvSpPr>
        <p:spPr bwMode="auto">
          <a:xfrm>
            <a:off x="676275" y="-57340"/>
            <a:ext cx="807243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Повышение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финансовой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обеспеченности муниципальных образований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76274" y="568390"/>
            <a:ext cx="8467725" cy="35771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Развитие института фонда софинасирования расходов </a:t>
            </a:r>
            <a:endParaRPr lang="ru-RU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11474072"/>
              </p:ext>
            </p:extLst>
          </p:nvPr>
        </p:nvGraphicFramePr>
        <p:xfrm>
          <a:off x="823752" y="1423286"/>
          <a:ext cx="7993384" cy="87168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55507"/>
                <a:gridCol w="1224419"/>
                <a:gridCol w="1159975"/>
                <a:gridCol w="1095533"/>
                <a:gridCol w="1159975"/>
                <a:gridCol w="1097975"/>
              </a:tblGrid>
              <a:tr h="29231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5535" marR="5535" marT="559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2008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5535" marR="5535" marT="559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2009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5535" marR="5535" marT="559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2010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5535" marR="5535" marT="559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2011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5535" marR="5535" marT="559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2012</a:t>
                      </a:r>
                      <a:endParaRPr lang="ru-RU" sz="1400" b="1" i="0" u="none" strike="noStrike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5535" marR="5535" marT="559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93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Ассигнования на год, </a:t>
                      </a:r>
                      <a:endParaRPr lang="ru-RU" sz="1400" b="1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fontAlgn="ctr"/>
                      <a:r>
                        <a:rPr lang="ru-RU" sz="14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млрд</a:t>
                      </a:r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. руб.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5535" marR="5535" marT="559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11,45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5535" marR="5535" marT="559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5,68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5535" marR="5535" marT="559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5,47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5535" marR="5535" marT="559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6,01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5535" marR="5535" marT="559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7,20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5535" marR="5535" marT="559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827583" y="1082297"/>
            <a:ext cx="7921129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01700"/>
            <a:r>
              <a:rPr lang="ru-RU" sz="1500" b="1" dirty="0">
                <a:solidFill>
                  <a:prstClr val="black"/>
                </a:solidFill>
              </a:rPr>
              <a:t>Объем ФСР, утвержденный Законом о бюджете Пермского края в период с 2008 г. по 2012 г.:</a:t>
            </a:r>
            <a:endParaRPr lang="ru-RU" sz="15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86425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13"/>
          <p:cNvSpPr txBox="1">
            <a:spLocks noChangeArrowheads="1"/>
          </p:cNvSpPr>
          <p:nvPr/>
        </p:nvSpPr>
        <p:spPr bwMode="auto">
          <a:xfrm>
            <a:off x="679103" y="229390"/>
            <a:ext cx="807243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1400" b="1" dirty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Освоение средств фонда софинансирования расходов (перечислено в муниципальные бюджеты </a:t>
            </a:r>
            <a:r>
              <a:rPr lang="ru-RU" sz="1400" b="1" dirty="0" smtClean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от </a:t>
            </a:r>
            <a:r>
              <a:rPr lang="ru-RU" sz="1400" b="1" dirty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объемов субсидий, утвержденных постановлениями Правительства края)</a:t>
            </a:r>
            <a:endParaRPr lang="ru-RU" sz="1400" dirty="0">
              <a:solidFill>
                <a:srgbClr val="4F81BD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3188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5" y="0"/>
            <a:ext cx="647700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89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9017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017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017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017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017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fld id="{C941385E-6D6B-4374-A1C7-3453856F29C3}" type="slidenum">
              <a:rPr lang="ru-RU" smtClean="0">
                <a:solidFill>
                  <a:prstClr val="black"/>
                </a:solidFill>
                <a:latin typeface="Verdana" pitchFamily="34" charset="0"/>
              </a:rPr>
              <a:pPr eaLnBrk="1" hangingPunct="1"/>
              <a:t>14</a:t>
            </a:fld>
            <a:endParaRPr lang="ru-RU" smtClean="0">
              <a:solidFill>
                <a:prstClr val="black"/>
              </a:solidFill>
              <a:latin typeface="Verdana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2350286"/>
              </p:ext>
            </p:extLst>
          </p:nvPr>
        </p:nvGraphicFramePr>
        <p:xfrm>
          <a:off x="179511" y="1052736"/>
          <a:ext cx="8784978" cy="4808883"/>
        </p:xfrm>
        <a:graphic>
          <a:graphicData uri="http://schemas.openxmlformats.org/drawingml/2006/table">
            <a:tbl>
              <a:tblPr/>
              <a:tblGrid>
                <a:gridCol w="1226922"/>
                <a:gridCol w="1437375"/>
                <a:gridCol w="1080120"/>
                <a:gridCol w="1129634"/>
                <a:gridCol w="1416361"/>
                <a:gridCol w="1246398"/>
                <a:gridCol w="1248168"/>
              </a:tblGrid>
              <a:tr h="114300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 проектов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 исполнения кассового плана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86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 состоянию на 20 .12.2012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 состоянию на 20.12.2012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715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Утверждено постановлениями Правительства края (в т. ч. переходящие остатки), млн. руб.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Направлено в муниципальные образования, млн. руб.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 исполнения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Утверждено постановлениями Правительства края (в т. ч. переходящие остатки), млн. руб.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Направлено в муниципальные образования, млн. руб.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 исполнения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430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430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Новая школа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1 205,70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860,90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71,4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1 880,54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1 309,64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69,6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430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Достойное жилье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395,84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261,54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66,1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442,69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333,31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75,3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430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Муниципальные дороги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169,36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56,71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33,5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279,91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192,70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68,8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44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Качественное здравоохранение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635,58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352,67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55,5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233,97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190,94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81,6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Приведение в нормативное состояние объектов социальной сферы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234,07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130,15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55,6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371,95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162,25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43,6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02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Сельское жилье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55,83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52,81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94,6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81,69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81,69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430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Пожарная безопасность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0,00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0,00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15,38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10,21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66,4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98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Благоустройство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5,12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0,00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637,28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492,05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77,2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430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Инвестиционные проекты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1 562,65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1 116,62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71,5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1 547,24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873,05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56,4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ВСЕГО по приоритетным региональным и инвестиционным проектам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4 264,15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2 831,40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66,4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5 490,65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3 645,84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66,4</a:t>
                      </a:r>
                    </a:p>
                  </a:txBody>
                  <a:tcPr marL="5443" marR="5443" marT="54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815306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5" y="0"/>
            <a:ext cx="647700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Прямая соединительная линия 8"/>
          <p:cNvCxnSpPr/>
          <p:nvPr/>
        </p:nvCxnSpPr>
        <p:spPr>
          <a:xfrm flipH="1">
            <a:off x="3901599" y="2456296"/>
            <a:ext cx="15875" cy="3529012"/>
          </a:xfrm>
          <a:prstGeom prst="line">
            <a:avLst/>
          </a:prstGeom>
          <a:ln w="28575"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40819" y="1608044"/>
            <a:ext cx="3616794" cy="584775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Достигнутые результаты</a:t>
            </a:r>
            <a:br>
              <a:rPr lang="ru-RU" sz="1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2012 </a:t>
            </a:r>
            <a:r>
              <a:rPr lang="ru-RU" sz="1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год</a:t>
            </a:r>
          </a:p>
        </p:txBody>
      </p:sp>
      <p:sp>
        <p:nvSpPr>
          <p:cNvPr id="2056" name="TextBox 11"/>
          <p:cNvSpPr txBox="1">
            <a:spLocks noChangeArrowheads="1"/>
          </p:cNvSpPr>
          <p:nvPr/>
        </p:nvSpPr>
        <p:spPr bwMode="auto">
          <a:xfrm>
            <a:off x="28576" y="2254375"/>
            <a:ext cx="3873023" cy="2800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Wingdings" pitchFamily="2" charset="2"/>
              <a:buChar char="ü"/>
              <a:defRPr/>
            </a:pPr>
            <a:r>
              <a:rPr lang="ru-RU" sz="1100" b="1" dirty="0" smtClean="0">
                <a:solidFill>
                  <a:prstClr val="black"/>
                </a:solidFill>
              </a:rPr>
              <a:t>В 2012 году создан фонд софинансирования расходов поселений с целью реализации ими мероприятий приоритетного регионального проекта «Благоустройство» 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ru-RU" sz="1100" b="1" dirty="0" smtClean="0">
                <a:solidFill>
                  <a:prstClr val="black"/>
                </a:solidFill>
              </a:rPr>
              <a:t>Законом Пермского края о бюджете на 2012 год городским и сельским поселениям предусмотрены субсидии из регионального фонда софинансирования расходов на реализацию ПРП «Благоустройство» в размере </a:t>
            </a:r>
            <a:r>
              <a:rPr lang="ru-RU" sz="1100" b="1" dirty="0" smtClean="0">
                <a:solidFill>
                  <a:srgbClr val="C00000"/>
                </a:solidFill>
              </a:rPr>
              <a:t>304</a:t>
            </a:r>
            <a:r>
              <a:rPr lang="ru-RU" sz="1100" b="1" dirty="0" smtClean="0">
                <a:solidFill>
                  <a:prstClr val="black"/>
                </a:solidFill>
              </a:rPr>
              <a:t> млн. рублей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ru-RU" sz="1100" b="1" dirty="0" smtClean="0">
                <a:solidFill>
                  <a:prstClr val="black"/>
                </a:solidFill>
              </a:rPr>
              <a:t>За период «заявочной» кампании, начавшейся в августе текущего года, по состоянию на 07.12.2012: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ru-RU" sz="1100" b="1" dirty="0" smtClean="0">
                <a:solidFill>
                  <a:prstClr val="black"/>
                </a:solidFill>
              </a:rPr>
              <a:t>Поступило заявок от городских и сельских поселений на </a:t>
            </a:r>
            <a:r>
              <a:rPr lang="ru-RU" sz="1100" b="1" dirty="0" smtClean="0">
                <a:solidFill>
                  <a:srgbClr val="C00000"/>
                </a:solidFill>
              </a:rPr>
              <a:t>163,5</a:t>
            </a:r>
            <a:r>
              <a:rPr lang="ru-RU" sz="1100" b="1" dirty="0" smtClean="0">
                <a:solidFill>
                  <a:prstClr val="black"/>
                </a:solidFill>
              </a:rPr>
              <a:t> млн. рублей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ru-RU" sz="1100" b="1" dirty="0" smtClean="0">
                <a:solidFill>
                  <a:prstClr val="black"/>
                </a:solidFill>
              </a:rPr>
              <a:t>Утверждено постановлениями Правительства края </a:t>
            </a:r>
            <a:r>
              <a:rPr lang="ru-RU" sz="1100" b="1" dirty="0" smtClean="0">
                <a:solidFill>
                  <a:srgbClr val="C00000"/>
                </a:solidFill>
              </a:rPr>
              <a:t>105,7</a:t>
            </a:r>
            <a:r>
              <a:rPr lang="ru-RU" sz="1100" b="1" dirty="0" smtClean="0">
                <a:solidFill>
                  <a:prstClr val="black"/>
                </a:solidFill>
              </a:rPr>
              <a:t> млн. рублей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ru-RU" sz="1100" b="1" dirty="0" smtClean="0">
                <a:solidFill>
                  <a:prstClr val="black"/>
                </a:solidFill>
              </a:rPr>
              <a:t>Перечислено в местные бюджеты </a:t>
            </a:r>
            <a:r>
              <a:rPr lang="ru-RU" sz="1100" b="1" dirty="0" smtClean="0">
                <a:solidFill>
                  <a:srgbClr val="C00000"/>
                </a:solidFill>
              </a:rPr>
              <a:t>35,0</a:t>
            </a:r>
            <a:r>
              <a:rPr lang="ru-RU" sz="1100" b="1" dirty="0" smtClean="0">
                <a:solidFill>
                  <a:prstClr val="black"/>
                </a:solidFill>
              </a:rPr>
              <a:t> млн. рублей</a:t>
            </a:r>
            <a:endParaRPr lang="ru-RU" sz="1100" b="1" dirty="0">
              <a:solidFill>
                <a:prstClr val="black"/>
              </a:solidFill>
            </a:endParaRPr>
          </a:p>
        </p:txBody>
      </p:sp>
      <p:sp>
        <p:nvSpPr>
          <p:cNvPr id="2057" name="TextBox 12"/>
          <p:cNvSpPr txBox="1">
            <a:spLocks noChangeArrowheads="1"/>
          </p:cNvSpPr>
          <p:nvPr/>
        </p:nvSpPr>
        <p:spPr bwMode="auto">
          <a:xfrm>
            <a:off x="3917643" y="2116153"/>
            <a:ext cx="5113644" cy="4324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indent="0" eaLnBrk="1" hangingPunct="1">
              <a:defRPr/>
            </a:pPr>
            <a:endParaRPr lang="ru-RU" sz="1000" b="1" dirty="0" smtClean="0">
              <a:solidFill>
                <a:prstClr val="black"/>
              </a:solidFill>
            </a:endParaRPr>
          </a:p>
          <a:p>
            <a:pPr eaLnBrk="1" hangingPunct="1">
              <a:buFont typeface="Wingdings" pitchFamily="2" charset="2"/>
              <a:buChar char="ü"/>
              <a:defRPr/>
            </a:pPr>
            <a:r>
              <a:rPr lang="ru-RU" sz="1000" b="1" dirty="0" smtClean="0">
                <a:solidFill>
                  <a:prstClr val="black"/>
                </a:solidFill>
              </a:rPr>
              <a:t>Создание единого методологического центра по реализации приоритетных региональных проектов, инвестиционных проектов (целевых программ)</a:t>
            </a:r>
          </a:p>
          <a:p>
            <a:pPr eaLnBrk="1" hangingPunct="1">
              <a:buFont typeface="Wingdings" pitchFamily="2" charset="2"/>
              <a:buChar char="ü"/>
              <a:defRPr/>
            </a:pPr>
            <a:r>
              <a:rPr lang="ru-RU" sz="1000" b="1" dirty="0" smtClean="0">
                <a:solidFill>
                  <a:prstClr val="black"/>
                </a:solidFill>
              </a:rPr>
              <a:t>Унификация порядков реализации проектов (на основе ПРП «Новая школа» и «Благоустройство»), с установлением и соблюдением единой процедуры и сроков рассмотрения заявок на предоставление субсидий, отчетов об использовании субсидий, контроля их использования</a:t>
            </a:r>
          </a:p>
          <a:p>
            <a:pPr eaLnBrk="1" hangingPunct="1">
              <a:buFont typeface="Wingdings" pitchFamily="2" charset="2"/>
              <a:buChar char="ü"/>
              <a:defRPr/>
            </a:pPr>
            <a:r>
              <a:rPr lang="ru-RU" sz="1000" b="1" dirty="0" smtClean="0">
                <a:solidFill>
                  <a:prstClr val="black"/>
                </a:solidFill>
              </a:rPr>
              <a:t>Переход к инвестиционному планированию с утверждением субсидий из ФСР на трехлетний период</a:t>
            </a:r>
          </a:p>
          <a:p>
            <a:pPr eaLnBrk="1" hangingPunct="1">
              <a:buFont typeface="Wingdings" pitchFamily="2" charset="2"/>
              <a:buChar char="ü"/>
              <a:defRPr/>
            </a:pPr>
            <a:r>
              <a:rPr lang="ru-RU" sz="1000" b="1" dirty="0" smtClean="0">
                <a:solidFill>
                  <a:prstClr val="black"/>
                </a:solidFill>
              </a:rPr>
              <a:t>Ежеквартальное подведение итогов освоения средств ФСР</a:t>
            </a:r>
          </a:p>
          <a:p>
            <a:pPr eaLnBrk="1" hangingPunct="1">
              <a:buFont typeface="Wingdings" pitchFamily="2" charset="2"/>
              <a:buChar char="ü"/>
              <a:defRPr/>
            </a:pPr>
            <a:r>
              <a:rPr lang="ru-RU" sz="1000" b="1" dirty="0" smtClean="0">
                <a:solidFill>
                  <a:prstClr val="black"/>
                </a:solidFill>
              </a:rPr>
              <a:t>Использование средств ФСР для погашения кредитов (бюджетных и коммерческих), привлеченных на инвестиционные цели</a:t>
            </a:r>
          </a:p>
          <a:p>
            <a:pPr eaLnBrk="1" hangingPunct="1">
              <a:buFont typeface="Wingdings" pitchFamily="2" charset="2"/>
              <a:buChar char="ü"/>
              <a:defRPr/>
            </a:pPr>
            <a:r>
              <a:rPr lang="ru-RU" sz="1000" b="1" dirty="0" smtClean="0">
                <a:solidFill>
                  <a:prstClr val="black"/>
                </a:solidFill>
              </a:rPr>
              <a:t>Использование средств ФСР на разработку программ комплексного развития систем коммунальной инфраструктуры муниципального значения и на приобретение зданий с целью размещения объектов общественной инфраструктуры муниципального значения</a:t>
            </a:r>
          </a:p>
          <a:p>
            <a:pPr marL="0" indent="0" algn="ctr" eaLnBrk="1" hangingPunct="1">
              <a:spcBef>
                <a:spcPct val="50000"/>
              </a:spcBef>
              <a:defRPr/>
            </a:pPr>
            <a:r>
              <a:rPr lang="ru-RU" sz="1000" b="1" i="1" dirty="0" smtClean="0">
                <a:solidFill>
                  <a:prstClr val="black"/>
                </a:solidFill>
              </a:rPr>
              <a:t>Во взаимодействии с Министерством строительства и архитектуры края:</a:t>
            </a:r>
          </a:p>
          <a:p>
            <a:pPr eaLnBrk="1" hangingPunct="1">
              <a:buFont typeface="Wingdings" pitchFamily="2" charset="2"/>
              <a:buChar char="ü"/>
              <a:defRPr/>
            </a:pPr>
            <a:r>
              <a:rPr lang="ru-RU" sz="1000" b="1" dirty="0" smtClean="0">
                <a:solidFill>
                  <a:prstClr val="black"/>
                </a:solidFill>
              </a:rPr>
              <a:t>Формирование единого реестра недобросовестных подрядчиков и проектировщиков</a:t>
            </a:r>
          </a:p>
          <a:p>
            <a:pPr eaLnBrk="1" hangingPunct="1">
              <a:buFont typeface="Wingdings" pitchFamily="2" charset="2"/>
              <a:buChar char="ü"/>
              <a:defRPr/>
            </a:pPr>
            <a:r>
              <a:rPr lang="ru-RU" sz="1000" b="1" dirty="0" smtClean="0">
                <a:solidFill>
                  <a:prstClr val="black"/>
                </a:solidFill>
              </a:rPr>
              <a:t>Создание предпосылок для аккредитации строительных организаций</a:t>
            </a:r>
          </a:p>
          <a:p>
            <a:pPr eaLnBrk="1" hangingPunct="1">
              <a:buFont typeface="Wingdings" pitchFamily="2" charset="2"/>
              <a:buChar char="ü"/>
              <a:defRPr/>
            </a:pPr>
            <a:r>
              <a:rPr lang="ru-RU" sz="1000" b="1" dirty="0" smtClean="0">
                <a:solidFill>
                  <a:prstClr val="black"/>
                </a:solidFill>
              </a:rPr>
              <a:t>Разработка модельных контрактов для использования муниципальными образованиями</a:t>
            </a:r>
          </a:p>
          <a:p>
            <a:pPr marL="0" indent="0" algn="ctr">
              <a:defRPr/>
            </a:pPr>
            <a:r>
              <a:rPr lang="ru-RU" sz="1000" b="1" i="1" dirty="0" smtClean="0">
                <a:solidFill>
                  <a:prstClr val="black"/>
                </a:solidFill>
              </a:rPr>
              <a:t>Во взаимодействии с Министерством энергетики и жилищно-коммунального хозяйства края:</a:t>
            </a:r>
            <a:endParaRPr lang="ru-RU" sz="1000" b="1" dirty="0" smtClean="0">
              <a:solidFill>
                <a:prstClr val="black"/>
              </a:solidFill>
            </a:endParaRPr>
          </a:p>
          <a:p>
            <a:pPr eaLnBrk="1" hangingPunct="1">
              <a:buFont typeface="Wingdings" pitchFamily="2" charset="2"/>
              <a:buChar char="ü"/>
              <a:defRPr/>
            </a:pPr>
            <a:r>
              <a:rPr lang="ru-RU" sz="1000" b="1" dirty="0" smtClean="0">
                <a:solidFill>
                  <a:prstClr val="black"/>
                </a:solidFill>
              </a:rPr>
              <a:t>Разработка порядка, предусматривающего для муниципальных образований возможность софинансирования за счет средств ФСР работ по капитальному и текущему ремонту объектов водоснабжения и водоотведения</a:t>
            </a:r>
          </a:p>
        </p:txBody>
      </p:sp>
      <p:sp>
        <p:nvSpPr>
          <p:cNvPr id="4105" name="TextBox 13"/>
          <p:cNvSpPr txBox="1">
            <a:spLocks noChangeArrowheads="1"/>
          </p:cNvSpPr>
          <p:nvPr/>
        </p:nvSpPr>
        <p:spPr bwMode="auto">
          <a:xfrm>
            <a:off x="676275" y="406400"/>
            <a:ext cx="847248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Повышение финансовой обеспеченности муниципальных 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образований</a:t>
            </a:r>
            <a:endParaRPr lang="ru-RU" sz="20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17474" y="1608044"/>
            <a:ext cx="4970631" cy="369332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Планируемые результаты в </a:t>
            </a:r>
            <a:r>
              <a:rPr lang="ru-RU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2013 </a:t>
            </a:r>
            <a:r>
              <a:rPr lang="ru-RU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году</a:t>
            </a:r>
            <a:endParaRPr lang="ru-RU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108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9017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017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017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017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017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A9734166-FE37-4DC8-B21D-9DF16B085A43}" type="slidenum">
              <a:rPr lang="ru-RU" smtClean="0">
                <a:solidFill>
                  <a:prstClr val="black"/>
                </a:solidFill>
                <a:latin typeface="Verdana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ru-RU" smtClean="0">
              <a:solidFill>
                <a:prstClr val="black"/>
              </a:solidFill>
              <a:latin typeface="Verdana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52425" y="1135067"/>
            <a:ext cx="8467725" cy="35771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Повышение эффективности расходов муниципальных образований </a:t>
            </a:r>
            <a:endParaRPr lang="ru-RU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61768" y="5640750"/>
            <a:ext cx="362361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 typeface="Wingdings" pitchFamily="2" charset="2"/>
              <a:buChar char="ü"/>
              <a:defRPr/>
            </a:pPr>
            <a:r>
              <a:rPr lang="ru-RU" sz="1100" b="1" dirty="0" smtClean="0">
                <a:solidFill>
                  <a:prstClr val="black"/>
                </a:solidFill>
              </a:rPr>
              <a:t>   Освоение </a:t>
            </a:r>
            <a:r>
              <a:rPr lang="ru-RU" sz="1100" b="1" dirty="0">
                <a:solidFill>
                  <a:prstClr val="black"/>
                </a:solidFill>
              </a:rPr>
              <a:t>средств ФСР (утверждено постановлениями Правительства Пермского края от годовых ассигнований, утвержденных  Законом о бюджете Пермского края) в объеме 95% (за исключением, по ряду объективных причин, ПРП «Благоустройство» и ПРП «Муниципальные дороги»)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58928" y="5055975"/>
            <a:ext cx="3373756" cy="584775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Результаты, планируемые до конца 2012 года</a:t>
            </a:r>
          </a:p>
        </p:txBody>
      </p:sp>
    </p:spTree>
    <p:extLst>
      <p:ext uri="{BB962C8B-B14F-4D97-AF65-F5344CB8AC3E}">
        <p14:creationId xmlns:p14="http://schemas.microsoft.com/office/powerpoint/2010/main" xmlns="" val="246118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5" y="0"/>
            <a:ext cx="647700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8575" y="776288"/>
            <a:ext cx="9080500" cy="56448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4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Социально-экономического развитие муниципальных образований Кизеловского угольного бассейна (</a:t>
            </a:r>
            <a:r>
              <a:rPr lang="ru-RU" sz="14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КУБа</a:t>
            </a:r>
            <a:r>
              <a:rPr lang="ru-RU" sz="14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)</a:t>
            </a: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H="1">
            <a:off x="4508600" y="1951067"/>
            <a:ext cx="8731" cy="1333917"/>
          </a:xfrm>
          <a:prstGeom prst="line">
            <a:avLst/>
          </a:prstGeom>
          <a:ln w="28575"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03734" y="1484784"/>
            <a:ext cx="3816350" cy="307777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Достигнутые результаты </a:t>
            </a:r>
            <a:r>
              <a:rPr lang="ru-RU" sz="14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в 2011-2012 году</a:t>
            </a:r>
            <a:endParaRPr lang="ru-RU" sz="1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79280" y="1469504"/>
            <a:ext cx="4098925" cy="307777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Планируемые результаты в 2013 году</a:t>
            </a:r>
            <a:endParaRPr lang="ru-RU" sz="1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</p:txBody>
      </p:sp>
      <p:sp>
        <p:nvSpPr>
          <p:cNvPr id="2056" name="TextBox 11"/>
          <p:cNvSpPr txBox="1">
            <a:spLocks noChangeArrowheads="1"/>
          </p:cNvSpPr>
          <p:nvPr/>
        </p:nvSpPr>
        <p:spPr bwMode="auto">
          <a:xfrm>
            <a:off x="1" y="1951067"/>
            <a:ext cx="4283968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indent="0" algn="just" eaLnBrk="1" hangingPunct="1">
              <a:spcAft>
                <a:spcPts val="200"/>
              </a:spcAft>
              <a:buFont typeface="Wingdings" pitchFamily="2" charset="2"/>
              <a:buChar char="ü"/>
            </a:pPr>
            <a:r>
              <a:rPr lang="ru-RU" sz="1100" b="1" dirty="0" smtClean="0">
                <a:solidFill>
                  <a:prstClr val="black"/>
                </a:solidFill>
              </a:rPr>
              <a:t>  Возобновлена </a:t>
            </a:r>
            <a:r>
              <a:rPr lang="ru-RU" sz="1100" b="1" dirty="0">
                <a:solidFill>
                  <a:prstClr val="black"/>
                </a:solidFill>
              </a:rPr>
              <a:t>работа </a:t>
            </a:r>
            <a:r>
              <a:rPr lang="ru-RU" sz="1100" b="1" dirty="0" smtClean="0">
                <a:solidFill>
                  <a:prstClr val="black"/>
                </a:solidFill>
              </a:rPr>
              <a:t> межведомственной комиссии </a:t>
            </a:r>
            <a:r>
              <a:rPr lang="ru-RU" sz="1100" b="1" dirty="0">
                <a:solidFill>
                  <a:prstClr val="black"/>
                </a:solidFill>
              </a:rPr>
              <a:t>по решению вопросов социально-экономического развития муниципальных образований </a:t>
            </a:r>
            <a:r>
              <a:rPr lang="ru-RU" sz="1100" b="1" dirty="0" err="1" smtClean="0">
                <a:solidFill>
                  <a:prstClr val="black"/>
                </a:solidFill>
              </a:rPr>
              <a:t>КУБа</a:t>
            </a:r>
            <a:r>
              <a:rPr lang="ru-RU" sz="1100" b="1" dirty="0" smtClean="0">
                <a:solidFill>
                  <a:prstClr val="black"/>
                </a:solidFill>
              </a:rPr>
              <a:t> (</a:t>
            </a:r>
            <a:r>
              <a:rPr lang="ru-RU" sz="1100" b="1" dirty="0">
                <a:solidFill>
                  <a:prstClr val="black"/>
                </a:solidFill>
              </a:rPr>
              <a:t>первое заседание состоялось  25 сентября 2012 года</a:t>
            </a:r>
            <a:r>
              <a:rPr lang="ru-RU" sz="1100" b="1" dirty="0" smtClean="0">
                <a:solidFill>
                  <a:prstClr val="black"/>
                </a:solidFill>
              </a:rPr>
              <a:t>)</a:t>
            </a:r>
          </a:p>
          <a:p>
            <a:pPr marL="0" indent="0" algn="just" eaLnBrk="1" hangingPunct="1">
              <a:spcAft>
                <a:spcPts val="200"/>
              </a:spcAft>
              <a:buFont typeface="Wingdings" pitchFamily="2" charset="2"/>
              <a:buChar char="ü"/>
            </a:pPr>
            <a:r>
              <a:rPr lang="ru-RU" sz="1100" b="1" dirty="0" smtClean="0">
                <a:solidFill>
                  <a:prstClr val="black"/>
                </a:solidFill>
              </a:rPr>
              <a:t>  Создано Министерство </a:t>
            </a:r>
            <a:r>
              <a:rPr lang="ru-RU" sz="1100" b="1" dirty="0">
                <a:solidFill>
                  <a:prstClr val="black"/>
                </a:solidFill>
              </a:rPr>
              <a:t>по </a:t>
            </a:r>
            <a:r>
              <a:rPr lang="ru-RU" sz="1100" b="1" dirty="0" smtClean="0">
                <a:solidFill>
                  <a:prstClr val="black"/>
                </a:solidFill>
              </a:rPr>
              <a:t>развитию территорий </a:t>
            </a:r>
            <a:r>
              <a:rPr lang="ru-RU" sz="1100" b="1" dirty="0" err="1" smtClean="0">
                <a:solidFill>
                  <a:prstClr val="black"/>
                </a:solidFill>
              </a:rPr>
              <a:t>КУБа</a:t>
            </a:r>
            <a:endParaRPr lang="ru-RU" sz="1100" b="1" dirty="0" smtClean="0">
              <a:solidFill>
                <a:prstClr val="black"/>
              </a:solidFill>
            </a:endParaRPr>
          </a:p>
          <a:p>
            <a:pPr marL="0" indent="0" algn="just" eaLnBrk="1" hangingPunct="1">
              <a:spcAft>
                <a:spcPts val="200"/>
              </a:spcAft>
              <a:buFont typeface="Wingdings" pitchFamily="2" charset="2"/>
              <a:buChar char="ü"/>
            </a:pPr>
            <a:r>
              <a:rPr lang="ru-RU" sz="1100" b="1" dirty="0">
                <a:solidFill>
                  <a:prstClr val="black"/>
                </a:solidFill>
              </a:rPr>
              <a:t> </a:t>
            </a:r>
            <a:r>
              <a:rPr lang="ru-RU" sz="1100" b="1" dirty="0" smtClean="0">
                <a:solidFill>
                  <a:prstClr val="black"/>
                </a:solidFill>
              </a:rPr>
              <a:t> Реализация мероприятий по программам </a:t>
            </a:r>
            <a:r>
              <a:rPr lang="ru-RU" sz="1100" b="1" dirty="0">
                <a:solidFill>
                  <a:prstClr val="black"/>
                </a:solidFill>
              </a:rPr>
              <a:t>местного развития и обеспечение занятости для шахтерских городов и </a:t>
            </a:r>
            <a:r>
              <a:rPr lang="ru-RU" sz="1100" b="1" dirty="0" smtClean="0">
                <a:solidFill>
                  <a:prstClr val="black"/>
                </a:solidFill>
              </a:rPr>
              <a:t>поселков на сумму 608,9 млн. руб. </a:t>
            </a:r>
            <a:endParaRPr lang="ru-RU" sz="1100" b="1" dirty="0">
              <a:solidFill>
                <a:prstClr val="black"/>
              </a:solidFill>
            </a:endParaRPr>
          </a:p>
          <a:p>
            <a:pPr algn="just" eaLnBrk="1" hangingPunct="1">
              <a:spcAft>
                <a:spcPts val="200"/>
              </a:spcAft>
              <a:buFont typeface="Wingdings" pitchFamily="2" charset="2"/>
              <a:buChar char="ü"/>
            </a:pPr>
            <a:endParaRPr lang="ru-RU" sz="1100" b="1" dirty="0">
              <a:solidFill>
                <a:prstClr val="black"/>
              </a:solidFill>
            </a:endParaRPr>
          </a:p>
        </p:txBody>
      </p:sp>
      <p:sp>
        <p:nvSpPr>
          <p:cNvPr id="2057" name="TextBox 12"/>
          <p:cNvSpPr txBox="1">
            <a:spLocks noChangeArrowheads="1"/>
          </p:cNvSpPr>
          <p:nvPr/>
        </p:nvSpPr>
        <p:spPr bwMode="auto">
          <a:xfrm>
            <a:off x="4727575" y="1952201"/>
            <a:ext cx="4098925" cy="115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indent="0" algn="just" eaLnBrk="1" hangingPunct="1">
              <a:spcAft>
                <a:spcPts val="600"/>
              </a:spcAft>
              <a:buFont typeface="Wingdings" pitchFamily="2" charset="2"/>
              <a:buChar char="ü"/>
            </a:pPr>
            <a:r>
              <a:rPr lang="ru-RU" sz="1400" b="1" dirty="0" smtClean="0">
                <a:solidFill>
                  <a:prstClr val="black"/>
                </a:solidFill>
              </a:rPr>
              <a:t>  </a:t>
            </a:r>
            <a:r>
              <a:rPr lang="ru-RU" sz="1200" b="1" dirty="0" smtClean="0">
                <a:solidFill>
                  <a:prstClr val="black"/>
                </a:solidFill>
              </a:rPr>
              <a:t>Разработка и утверждение ДЦП </a:t>
            </a:r>
            <a:r>
              <a:rPr lang="ru-RU" sz="1200" b="1" dirty="0">
                <a:solidFill>
                  <a:prstClr val="black"/>
                </a:solidFill>
              </a:rPr>
              <a:t>«Комплексный план социально-экономического развития территорий Кизеловского угольного бассейна Пермского края на 2013-2015 годы</a:t>
            </a:r>
            <a:r>
              <a:rPr lang="ru-RU" sz="1200" b="1" dirty="0" smtClean="0">
                <a:solidFill>
                  <a:prstClr val="black"/>
                </a:solidFill>
              </a:rPr>
              <a:t>»</a:t>
            </a:r>
          </a:p>
          <a:p>
            <a:pPr marL="0" indent="0" algn="just" eaLnBrk="1" hangingPunct="1"/>
            <a:endParaRPr lang="ru-RU" sz="1400" b="1" dirty="0">
              <a:solidFill>
                <a:prstClr val="black"/>
              </a:solidFill>
            </a:endParaRPr>
          </a:p>
        </p:txBody>
      </p:sp>
      <p:sp>
        <p:nvSpPr>
          <p:cNvPr id="2058" name="TextBox 13"/>
          <p:cNvSpPr txBox="1">
            <a:spLocks noChangeArrowheads="1"/>
          </p:cNvSpPr>
          <p:nvPr/>
        </p:nvSpPr>
        <p:spPr bwMode="auto">
          <a:xfrm>
            <a:off x="1010518" y="169832"/>
            <a:ext cx="807243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ru-RU" sz="2000" b="1" dirty="0" smtClean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Снижение рисков, решение </a:t>
            </a:r>
            <a:r>
              <a:rPr lang="ru-RU" sz="2000" b="1" dirty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проблем в </a:t>
            </a:r>
            <a:r>
              <a:rPr lang="ru-RU" sz="2000" b="1" dirty="0" smtClean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территориях </a:t>
            </a:r>
            <a:endParaRPr lang="ru-RU" sz="2000" b="1" dirty="0">
              <a:solidFill>
                <a:srgbClr val="4F81BD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03734" y="3429000"/>
            <a:ext cx="8979222" cy="36004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400" b="1" i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Компактное </a:t>
            </a:r>
            <a:r>
              <a:rPr lang="ru-RU" sz="14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проживание жителей бывших шахтерских </a:t>
            </a:r>
            <a:r>
              <a:rPr lang="ru-RU" sz="1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поселков</a:t>
            </a:r>
            <a:endParaRPr lang="ru-RU" sz="1400" b="1" i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6"/>
          <p:cNvSpPr txBox="1">
            <a:spLocks noChangeArrowheads="1"/>
          </p:cNvSpPr>
          <p:nvPr/>
        </p:nvSpPr>
        <p:spPr bwMode="auto">
          <a:xfrm>
            <a:off x="34926" y="3966543"/>
            <a:ext cx="871378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/>
            <a:r>
              <a:rPr lang="ru-RU" sz="1200" b="1" dirty="0">
                <a:solidFill>
                  <a:prstClr val="black"/>
                </a:solidFill>
              </a:rPr>
              <a:t>Цель: Сокращение расходов бюджетов муниципальных образований на содержание и отопление жилых помещений муниципального жилищного фонда в многоквартирных домах и улучшение условий проживания граждан в части нормативного обеспечения теплом</a:t>
            </a:r>
            <a:endParaRPr lang="ru-RU" sz="1200" b="1" dirty="0">
              <a:solidFill>
                <a:srgbClr val="000000"/>
              </a:solidFill>
            </a:endParaRPr>
          </a:p>
        </p:txBody>
      </p:sp>
      <p:sp>
        <p:nvSpPr>
          <p:cNvPr id="16" name="TextBox 11"/>
          <p:cNvSpPr txBox="1">
            <a:spLocks noChangeArrowheads="1"/>
          </p:cNvSpPr>
          <p:nvPr/>
        </p:nvSpPr>
        <p:spPr bwMode="auto">
          <a:xfrm>
            <a:off x="72034" y="4766081"/>
            <a:ext cx="4372991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indent="0" eaLnBrk="1" hangingPunct="1">
              <a:spcAft>
                <a:spcPts val="0"/>
              </a:spcAft>
              <a:buFont typeface="Wingdings" pitchFamily="2" charset="2"/>
              <a:buChar char="ü"/>
            </a:pPr>
            <a:r>
              <a:rPr lang="ru-RU" sz="1200" b="1" dirty="0" smtClean="0">
                <a:solidFill>
                  <a:srgbClr val="000000"/>
                </a:solidFill>
              </a:rPr>
              <a:t>  Разработаны </a:t>
            </a:r>
            <a:r>
              <a:rPr lang="ru-RU" sz="1200" b="1" dirty="0">
                <a:solidFill>
                  <a:srgbClr val="000000"/>
                </a:solidFill>
              </a:rPr>
              <a:t>и приняты </a:t>
            </a:r>
            <a:r>
              <a:rPr lang="ru-RU" sz="1200" b="1" dirty="0" smtClean="0">
                <a:solidFill>
                  <a:srgbClr val="000000"/>
                </a:solidFill>
              </a:rPr>
              <a:t>нормативные правовые </a:t>
            </a:r>
            <a:r>
              <a:rPr lang="ru-RU" sz="1200" b="1" dirty="0">
                <a:solidFill>
                  <a:srgbClr val="000000"/>
                </a:solidFill>
              </a:rPr>
              <a:t>акты для реализации </a:t>
            </a:r>
            <a:r>
              <a:rPr lang="ru-RU" sz="1200" b="1" dirty="0" smtClean="0">
                <a:solidFill>
                  <a:srgbClr val="000000"/>
                </a:solidFill>
              </a:rPr>
              <a:t>проекта. Определены механизмы финансирования.</a:t>
            </a:r>
            <a:endParaRPr lang="ru-RU" sz="1200" b="1" dirty="0">
              <a:solidFill>
                <a:srgbClr val="000000"/>
              </a:solidFill>
            </a:endParaRPr>
          </a:p>
          <a:p>
            <a:pPr marL="0" indent="0" eaLnBrk="1" hangingPunct="1">
              <a:spcAft>
                <a:spcPts val="0"/>
              </a:spcAft>
              <a:buFont typeface="Wingdings" pitchFamily="2" charset="2"/>
              <a:buChar char="ü"/>
            </a:pPr>
            <a:r>
              <a:rPr lang="ru-RU" sz="1200" b="1" dirty="0" smtClean="0">
                <a:solidFill>
                  <a:srgbClr val="000000"/>
                </a:solidFill>
              </a:rPr>
              <a:t>  Совместно с ОМСУ разработана схема компактного проживания жителей бывших шахтерских поселков</a:t>
            </a:r>
            <a:endParaRPr lang="ru-RU" sz="1200" b="1" dirty="0">
              <a:solidFill>
                <a:srgbClr val="000000"/>
              </a:solidFill>
            </a:endParaRPr>
          </a:p>
          <a:p>
            <a:pPr marL="0" indent="0" eaLnBrk="1" hangingPunct="1">
              <a:spcAft>
                <a:spcPts val="0"/>
              </a:spcAft>
              <a:buFont typeface="Wingdings" pitchFamily="2" charset="2"/>
              <a:buChar char="ü"/>
            </a:pPr>
            <a:r>
              <a:rPr lang="ru-RU" sz="1200" b="1" dirty="0" smtClean="0">
                <a:solidFill>
                  <a:srgbClr val="000000"/>
                </a:solidFill>
              </a:rPr>
              <a:t>  Отремонтировано </a:t>
            </a:r>
            <a:r>
              <a:rPr lang="ru-RU" sz="1200" b="1" dirty="0">
                <a:solidFill>
                  <a:srgbClr val="000000"/>
                </a:solidFill>
              </a:rPr>
              <a:t>1607,5 квадратных метров пустующих жилых помещений, переселено 36 семей, отключено от сетей теплоснабжения 11 многоквартирных домов, уменьшены ежегодные расходы на теплоснабжение пустующих жилых помещений на 3,5 млн. руб.</a:t>
            </a: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4517331" y="4798867"/>
            <a:ext cx="0" cy="1798485"/>
          </a:xfrm>
          <a:prstGeom prst="line">
            <a:avLst/>
          </a:prstGeom>
          <a:ln w="28575"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2"/>
          <p:cNvSpPr txBox="1">
            <a:spLocks noChangeArrowheads="1"/>
          </p:cNvSpPr>
          <p:nvPr/>
        </p:nvSpPr>
        <p:spPr bwMode="auto">
          <a:xfrm>
            <a:off x="4795438" y="4798867"/>
            <a:ext cx="403106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171450" indent="-171450" eaLnBrk="1" hangingPunct="1">
              <a:buFont typeface="Wingdings" pitchFamily="2" charset="2"/>
              <a:buChar char="ü"/>
            </a:pPr>
            <a:r>
              <a:rPr lang="ru-RU" sz="1200" b="1" dirty="0" smtClean="0">
                <a:solidFill>
                  <a:srgbClr val="000000"/>
                </a:solidFill>
              </a:rPr>
              <a:t>С участием федерального, краевого и местного бюджетов планируется реализация следующих мероприятий: </a:t>
            </a:r>
            <a:r>
              <a:rPr lang="ru-RU" sz="1200" b="1" smtClean="0">
                <a:solidFill>
                  <a:srgbClr val="000000"/>
                </a:solidFill>
              </a:rPr>
              <a:t>переселение семей, </a:t>
            </a:r>
            <a:r>
              <a:rPr lang="ru-RU" sz="1200" b="1" dirty="0" smtClean="0">
                <a:solidFill>
                  <a:srgbClr val="000000"/>
                </a:solidFill>
              </a:rPr>
              <a:t>приведение </a:t>
            </a:r>
            <a:r>
              <a:rPr lang="ru-RU" sz="1200" b="1" dirty="0">
                <a:solidFill>
                  <a:srgbClr val="000000"/>
                </a:solidFill>
              </a:rPr>
              <a:t>в нормативное состояние </a:t>
            </a:r>
            <a:r>
              <a:rPr lang="ru-RU" sz="1200" b="1" dirty="0" smtClean="0">
                <a:solidFill>
                  <a:srgbClr val="000000"/>
                </a:solidFill>
              </a:rPr>
              <a:t>пустующего </a:t>
            </a:r>
            <a:r>
              <a:rPr lang="ru-RU" sz="1200" b="1" dirty="0">
                <a:solidFill>
                  <a:srgbClr val="000000"/>
                </a:solidFill>
              </a:rPr>
              <a:t>муниципального жилья, </a:t>
            </a:r>
            <a:r>
              <a:rPr lang="ru-RU" sz="1200" b="1" dirty="0" smtClean="0">
                <a:solidFill>
                  <a:srgbClr val="000000"/>
                </a:solidFill>
              </a:rPr>
              <a:t>обеспечение бесперебойного </a:t>
            </a:r>
            <a:r>
              <a:rPr lang="ru-RU" sz="1200" b="1" dirty="0">
                <a:solidFill>
                  <a:srgbClr val="000000"/>
                </a:solidFill>
              </a:rPr>
              <a:t>тепло- и </a:t>
            </a:r>
            <a:r>
              <a:rPr lang="ru-RU" sz="1200" b="1" dirty="0" smtClean="0">
                <a:solidFill>
                  <a:srgbClr val="000000"/>
                </a:solidFill>
              </a:rPr>
              <a:t>водоснабжения, </a:t>
            </a:r>
            <a:r>
              <a:rPr lang="ru-RU" sz="1200" b="1" dirty="0">
                <a:solidFill>
                  <a:srgbClr val="000000"/>
                </a:solidFill>
              </a:rPr>
              <a:t>снос </a:t>
            </a:r>
            <a:r>
              <a:rPr lang="ru-RU" sz="1200" b="1" dirty="0" smtClean="0">
                <a:solidFill>
                  <a:srgbClr val="000000"/>
                </a:solidFill>
              </a:rPr>
              <a:t>ветхого </a:t>
            </a:r>
            <a:r>
              <a:rPr lang="ru-RU" sz="1200" b="1" dirty="0">
                <a:solidFill>
                  <a:srgbClr val="000000"/>
                </a:solidFill>
              </a:rPr>
              <a:t>жилья и улучшение внешнего вида </a:t>
            </a:r>
            <a:r>
              <a:rPr lang="ru-RU" sz="1200" b="1" dirty="0" smtClean="0">
                <a:solidFill>
                  <a:srgbClr val="000000"/>
                </a:solidFill>
              </a:rPr>
              <a:t>поселков, значительное сокращение ежегодных расходов местных бюджетов </a:t>
            </a:r>
            <a:endParaRPr lang="ru-RU" sz="1200" b="1" dirty="0">
              <a:solidFill>
                <a:srgbClr val="000000"/>
              </a:solidFill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47629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5" y="0"/>
            <a:ext cx="647700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8575" y="776289"/>
            <a:ext cx="9080500" cy="56447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Переселение граждан из труднодоступных и отдаленных населенных пунктов, в </a:t>
            </a:r>
            <a:r>
              <a:rPr lang="ru-RU" sz="1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т.ч</a:t>
            </a:r>
            <a:r>
              <a:rPr lang="ru-RU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. проживающих в поселках учреждений с особыми условиями хозяйственной деятельности Чердынского муниципального района (ФСИН России)</a:t>
            </a:r>
          </a:p>
        </p:txBody>
      </p:sp>
      <p:sp>
        <p:nvSpPr>
          <p:cNvPr id="4100" name="TextBox 6"/>
          <p:cNvSpPr txBox="1">
            <a:spLocks noChangeArrowheads="1"/>
          </p:cNvSpPr>
          <p:nvPr/>
        </p:nvSpPr>
        <p:spPr bwMode="auto">
          <a:xfrm>
            <a:off x="45319" y="1373561"/>
            <a:ext cx="871378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/>
            <a:r>
              <a:rPr lang="ru-RU" sz="1400" b="1" dirty="0">
                <a:solidFill>
                  <a:srgbClr val="000000"/>
                </a:solidFill>
              </a:rPr>
              <a:t>Цель: </a:t>
            </a:r>
            <a:r>
              <a:rPr lang="ru-RU" sz="1400" b="1" dirty="0">
                <a:solidFill>
                  <a:prstClr val="black"/>
                </a:solidFill>
              </a:rPr>
              <a:t>Сокращение расходов бюджетов муниципальных образований на содержание труднодоступных населенных пунктов </a:t>
            </a:r>
            <a:endParaRPr lang="ru-RU" sz="1400" dirty="0">
              <a:solidFill>
                <a:srgbClr val="000000"/>
              </a:solidFill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4471195" y="2420828"/>
            <a:ext cx="0" cy="1728252"/>
          </a:xfrm>
          <a:prstGeom prst="line">
            <a:avLst/>
          </a:prstGeom>
          <a:ln w="28575"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37406" y="1896781"/>
            <a:ext cx="3816350" cy="338554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Достигнутые результаты </a:t>
            </a:r>
            <a:r>
              <a:rPr lang="ru-RU" sz="1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в 2011-2012 </a:t>
            </a:r>
            <a:r>
              <a:rPr lang="ru-RU" sz="1600" b="1" dirty="0" err="1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г.г</a:t>
            </a:r>
            <a:r>
              <a:rPr lang="ru-RU" sz="1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.</a:t>
            </a:r>
            <a:endParaRPr lang="ru-RU" sz="1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40374" y="1896781"/>
            <a:ext cx="4352106" cy="338554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Планируемые результаты в 2013 году</a:t>
            </a:r>
          </a:p>
        </p:txBody>
      </p:sp>
      <p:sp>
        <p:nvSpPr>
          <p:cNvPr id="2056" name="TextBox 11"/>
          <p:cNvSpPr txBox="1">
            <a:spLocks noChangeArrowheads="1"/>
          </p:cNvSpPr>
          <p:nvPr/>
        </p:nvSpPr>
        <p:spPr bwMode="auto">
          <a:xfrm>
            <a:off x="45319" y="2310586"/>
            <a:ext cx="4200525" cy="220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Aft>
                <a:spcPts val="300"/>
              </a:spcAft>
              <a:buFont typeface="Wingdings" pitchFamily="2" charset="2"/>
              <a:buChar char="ü"/>
              <a:defRPr/>
            </a:pPr>
            <a:r>
              <a:rPr lang="ru-RU" sz="1200" b="1" dirty="0" smtClean="0">
                <a:solidFill>
                  <a:prstClr val="black"/>
                </a:solidFill>
              </a:rPr>
              <a:t>Подготовлена новая редакция ПРП «Оказание содействия в переселении из труднодоступных населенных пунктов» </a:t>
            </a:r>
          </a:p>
          <a:p>
            <a:pPr eaLnBrk="1" hangingPunct="1">
              <a:spcAft>
                <a:spcPts val="300"/>
              </a:spcAft>
              <a:buFont typeface="Wingdings" pitchFamily="2" charset="2"/>
              <a:buChar char="ü"/>
              <a:defRPr/>
            </a:pPr>
            <a:r>
              <a:rPr lang="ru-RU" sz="1200" b="1" dirty="0" smtClean="0">
                <a:solidFill>
                  <a:prstClr val="black"/>
                </a:solidFill>
              </a:rPr>
              <a:t>Проработан вопрос о переселении вольнонаемных пенсионеров, работников и членов их семей в рамках ФЦП «Жилище»</a:t>
            </a:r>
          </a:p>
          <a:p>
            <a:pPr eaLnBrk="1" hangingPunct="1">
              <a:buFont typeface="Wingdings" pitchFamily="2" charset="2"/>
              <a:buChar char="ü"/>
              <a:defRPr/>
            </a:pPr>
            <a:r>
              <a:rPr lang="ru-RU" sz="1200" b="1" dirty="0" smtClean="0">
                <a:solidFill>
                  <a:prstClr val="black"/>
                </a:solidFill>
              </a:rPr>
              <a:t>Подготовлены варианты переселения граждан проживающих в поселках, но не имеющих отношения к уголовно-исправительной системе (в адрес ФСИН России подготовлен и направлен запрос о возможности переселения граждан в рамках ФЦП «Жилище»)</a:t>
            </a:r>
          </a:p>
        </p:txBody>
      </p:sp>
      <p:sp>
        <p:nvSpPr>
          <p:cNvPr id="2057" name="TextBox 12"/>
          <p:cNvSpPr txBox="1">
            <a:spLocks noChangeArrowheads="1"/>
          </p:cNvSpPr>
          <p:nvPr/>
        </p:nvSpPr>
        <p:spPr bwMode="auto">
          <a:xfrm>
            <a:off x="4568825" y="2315458"/>
            <a:ext cx="4259263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buFont typeface="Wingdings" pitchFamily="2" charset="2"/>
              <a:buChar char="ü"/>
              <a:defRPr/>
            </a:pPr>
            <a:r>
              <a:rPr lang="ru-RU" sz="1200" b="1" dirty="0" smtClean="0">
                <a:solidFill>
                  <a:prstClr val="black"/>
                </a:solidFill>
              </a:rPr>
              <a:t>Формирование реестра </a:t>
            </a:r>
            <a:r>
              <a:rPr lang="ru-RU" sz="1200" b="1" dirty="0">
                <a:solidFill>
                  <a:prstClr val="black"/>
                </a:solidFill>
              </a:rPr>
              <a:t>переселяемых населенных пунктов края, в том числе поселков учреждений ГУФСИН края </a:t>
            </a:r>
            <a:endParaRPr lang="ru-RU" sz="1200" b="1" dirty="0" smtClean="0">
              <a:solidFill>
                <a:prstClr val="black"/>
              </a:solidFill>
            </a:endParaRPr>
          </a:p>
          <a:p>
            <a:pPr eaLnBrk="1" hangingPunct="1">
              <a:buFont typeface="Wingdings" pitchFamily="2" charset="2"/>
              <a:buChar char="ü"/>
              <a:defRPr/>
            </a:pPr>
            <a:r>
              <a:rPr lang="ru-RU" sz="1200" b="1" dirty="0" smtClean="0">
                <a:solidFill>
                  <a:prstClr val="black"/>
                </a:solidFill>
              </a:rPr>
              <a:t>Разработка и утверждение Порядка выделения межбюджетных трансфертов на реализацию мероприятий по переселению граждан из поселков учреждений с особым условиям хозяйственной деятельности</a:t>
            </a:r>
            <a:endParaRPr lang="ru-RU" sz="1200" b="1" dirty="0">
              <a:solidFill>
                <a:prstClr val="black"/>
              </a:solidFill>
            </a:endParaRPr>
          </a:p>
        </p:txBody>
      </p:sp>
      <p:sp>
        <p:nvSpPr>
          <p:cNvPr id="12" name="TextBox 13"/>
          <p:cNvSpPr txBox="1">
            <a:spLocks noChangeArrowheads="1"/>
          </p:cNvSpPr>
          <p:nvPr/>
        </p:nvSpPr>
        <p:spPr bwMode="auto">
          <a:xfrm>
            <a:off x="1115616" y="149847"/>
            <a:ext cx="726502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ru-RU" sz="2000" b="1" dirty="0" smtClean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Снижение рисков, решение проблем </a:t>
            </a:r>
            <a:r>
              <a:rPr lang="ru-RU" sz="2000" b="1" dirty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 </a:t>
            </a:r>
            <a:r>
              <a:rPr lang="ru-RU" sz="2000" b="1" dirty="0" smtClean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территориях</a:t>
            </a:r>
            <a:endParaRPr lang="ru-RU" sz="2000" b="1" dirty="0">
              <a:solidFill>
                <a:srgbClr val="4F81BD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8575" y="4537076"/>
            <a:ext cx="8966994" cy="60086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Передача неиспользуемого военного имущества в бывших военных городках края в краевую и муниципальную собственность</a:t>
            </a: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4512072" y="5301208"/>
            <a:ext cx="0" cy="1358613"/>
          </a:xfrm>
          <a:prstGeom prst="line">
            <a:avLst/>
          </a:prstGeom>
          <a:ln w="28575"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1"/>
          <p:cNvSpPr txBox="1">
            <a:spLocks noChangeArrowheads="1"/>
          </p:cNvSpPr>
          <p:nvPr/>
        </p:nvSpPr>
        <p:spPr bwMode="auto">
          <a:xfrm>
            <a:off x="-45387" y="5133975"/>
            <a:ext cx="4521200" cy="170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buFont typeface="Wingdings" pitchFamily="2" charset="2"/>
              <a:buChar char="ü"/>
            </a:pPr>
            <a:r>
              <a:rPr lang="ru-RU" sz="1050" b="1" dirty="0">
                <a:solidFill>
                  <a:prstClr val="black"/>
                </a:solidFill>
              </a:rPr>
              <a:t>П</a:t>
            </a:r>
            <a:r>
              <a:rPr lang="ru-RU" sz="1050" b="1" dirty="0" smtClean="0">
                <a:solidFill>
                  <a:prstClr val="black"/>
                </a:solidFill>
              </a:rPr>
              <a:t>ереданы </a:t>
            </a:r>
            <a:r>
              <a:rPr lang="ru-RU" sz="1050" b="1" dirty="0">
                <a:solidFill>
                  <a:prstClr val="black"/>
                </a:solidFill>
              </a:rPr>
              <a:t>в муниципальную </a:t>
            </a:r>
            <a:r>
              <a:rPr lang="ru-RU" sz="1050" b="1" dirty="0" smtClean="0">
                <a:solidFill>
                  <a:prstClr val="black"/>
                </a:solidFill>
              </a:rPr>
              <a:t>собственность Марковского сельского поселения Чайковского муниципального  района 1385 квартир</a:t>
            </a:r>
            <a:endParaRPr lang="ru-RU" sz="1050" b="1" dirty="0">
              <a:solidFill>
                <a:prstClr val="black"/>
              </a:solidFill>
            </a:endParaRPr>
          </a:p>
          <a:p>
            <a:pPr eaLnBrk="1" hangingPunct="1">
              <a:buFont typeface="Wingdings" pitchFamily="2" charset="2"/>
              <a:buChar char="ü"/>
            </a:pPr>
            <a:r>
              <a:rPr lang="ru-RU" sz="1050" b="1" dirty="0" smtClean="0">
                <a:solidFill>
                  <a:srgbClr val="000000"/>
                </a:solidFill>
              </a:rPr>
              <a:t> Приняты приказы о передаче в </a:t>
            </a:r>
            <a:r>
              <a:rPr lang="ru-RU" sz="1050" b="1" dirty="0">
                <a:solidFill>
                  <a:srgbClr val="000000"/>
                </a:solidFill>
              </a:rPr>
              <a:t>краевую собственность </a:t>
            </a:r>
            <a:r>
              <a:rPr lang="ru-RU" sz="1050" b="1" dirty="0" smtClean="0">
                <a:solidFill>
                  <a:srgbClr val="000000"/>
                </a:solidFill>
              </a:rPr>
              <a:t>Дома офицеров</a:t>
            </a:r>
            <a:r>
              <a:rPr lang="ru-RU" sz="1050" b="1" dirty="0">
                <a:solidFill>
                  <a:srgbClr val="000000"/>
                </a:solidFill>
              </a:rPr>
              <a:t>, хлебозавода, банно-прачечного комбината, комбината бытового обслуживания </a:t>
            </a:r>
            <a:endParaRPr lang="ru-RU" sz="1050" b="1" dirty="0" smtClean="0">
              <a:solidFill>
                <a:srgbClr val="000000"/>
              </a:solidFill>
            </a:endParaRPr>
          </a:p>
          <a:p>
            <a:pPr eaLnBrk="1" hangingPunct="1">
              <a:buFont typeface="Wingdings" pitchFamily="2" charset="2"/>
              <a:buChar char="ü"/>
            </a:pPr>
            <a:r>
              <a:rPr lang="ru-RU" sz="1050" b="1" dirty="0" smtClean="0">
                <a:solidFill>
                  <a:srgbClr val="000000"/>
                </a:solidFill>
              </a:rPr>
              <a:t>Переданы в муниципальную собственность ЗАТО Звездный имущества 6 военных городков (196 объектов имущества и 16 объектов земли)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ru-RU" sz="1050" b="1" dirty="0" smtClean="0">
                <a:solidFill>
                  <a:srgbClr val="000000"/>
                </a:solidFill>
              </a:rPr>
              <a:t>Направлены предложения в Минобороны России в </a:t>
            </a:r>
            <a:r>
              <a:rPr lang="ru-RU" sz="1050" b="1" dirty="0">
                <a:solidFill>
                  <a:srgbClr val="000000"/>
                </a:solidFill>
              </a:rPr>
              <a:t>перечень мероприятий переходного периода для ЗАТО Звездный </a:t>
            </a:r>
          </a:p>
        </p:txBody>
      </p:sp>
      <p:sp>
        <p:nvSpPr>
          <p:cNvPr id="18" name="TextBox 12"/>
          <p:cNvSpPr txBox="1">
            <a:spLocks noChangeArrowheads="1"/>
          </p:cNvSpPr>
          <p:nvPr/>
        </p:nvSpPr>
        <p:spPr bwMode="auto">
          <a:xfrm>
            <a:off x="5004048" y="5577508"/>
            <a:ext cx="37550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Aft>
                <a:spcPts val="200"/>
              </a:spcAft>
              <a:buFont typeface="Wingdings" pitchFamily="2" charset="2"/>
              <a:buChar char="ü"/>
              <a:defRPr/>
            </a:pPr>
            <a:r>
              <a:rPr lang="ru-RU" sz="1200" b="1" dirty="0" smtClean="0">
                <a:solidFill>
                  <a:srgbClr val="000000"/>
                </a:solidFill>
              </a:rPr>
              <a:t>100%-</a:t>
            </a:r>
            <a:r>
              <a:rPr lang="ru-RU" sz="1200" b="1" dirty="0" err="1" smtClean="0">
                <a:solidFill>
                  <a:srgbClr val="000000"/>
                </a:solidFill>
              </a:rPr>
              <a:t>ая</a:t>
            </a:r>
            <a:r>
              <a:rPr lang="ru-RU" sz="1200" b="1" dirty="0" smtClean="0">
                <a:solidFill>
                  <a:srgbClr val="000000"/>
                </a:solidFill>
              </a:rPr>
              <a:t>  передача имущества военных городков в муниципальную или краевую собственность 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975475" y="6477258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101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5" y="0"/>
            <a:ext cx="647700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7626" y="941289"/>
            <a:ext cx="9040824" cy="53616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Реализация комплексных инвестиционных планов модернизации моногородов Пермского края </a:t>
            </a:r>
          </a:p>
        </p:txBody>
      </p:sp>
      <p:sp>
        <p:nvSpPr>
          <p:cNvPr id="2052" name="TextBox 6"/>
          <p:cNvSpPr txBox="1">
            <a:spLocks noChangeArrowheads="1"/>
          </p:cNvSpPr>
          <p:nvPr/>
        </p:nvSpPr>
        <p:spPr bwMode="auto">
          <a:xfrm>
            <a:off x="3572" y="1635743"/>
            <a:ext cx="901010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/>
            <a:r>
              <a:rPr lang="ru-RU" sz="1400" b="1" dirty="0"/>
              <a:t>Цель </a:t>
            </a:r>
            <a:r>
              <a:rPr lang="en-US" sz="1400" b="1" dirty="0"/>
              <a:t>:</a:t>
            </a:r>
            <a:r>
              <a:rPr lang="ru-RU" sz="1400" b="1" dirty="0"/>
              <a:t> </a:t>
            </a:r>
            <a:r>
              <a:rPr lang="ru-RU" sz="1400" dirty="0"/>
              <a:t>повышение эффективности и конкурентоспособности </a:t>
            </a:r>
            <a:r>
              <a:rPr lang="ru-RU" sz="1400" dirty="0" smtClean="0"/>
              <a:t>экономики города</a:t>
            </a:r>
            <a:r>
              <a:rPr lang="ru-RU" sz="1400" dirty="0"/>
              <a:t>, </a:t>
            </a:r>
            <a:r>
              <a:rPr lang="ru-RU" sz="1400" dirty="0" smtClean="0"/>
              <a:t>снижение </a:t>
            </a:r>
            <a:r>
              <a:rPr lang="ru-RU" sz="1400" dirty="0"/>
              <a:t>социальной напряженности, </a:t>
            </a:r>
            <a:r>
              <a:rPr lang="ru-RU" sz="1400" dirty="0" smtClean="0"/>
              <a:t>создание </a:t>
            </a:r>
            <a:r>
              <a:rPr lang="ru-RU" sz="1400" dirty="0"/>
              <a:t>условий для </a:t>
            </a:r>
            <a:r>
              <a:rPr lang="ru-RU" sz="1400" dirty="0" smtClean="0"/>
              <a:t>сохранения населения </a:t>
            </a:r>
            <a:r>
              <a:rPr lang="ru-RU" sz="1400" dirty="0"/>
              <a:t>на территории города и снижения зависимости от </a:t>
            </a:r>
            <a:r>
              <a:rPr lang="ru-RU" sz="1400" dirty="0" smtClean="0"/>
              <a:t>градообразующего предприятия</a:t>
            </a:r>
            <a:endParaRPr lang="ru-RU" sz="1400" dirty="0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4321944" y="3166257"/>
            <a:ext cx="0" cy="3009118"/>
          </a:xfrm>
          <a:prstGeom prst="line">
            <a:avLst/>
          </a:prstGeom>
          <a:ln w="28575"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12316" y="2535197"/>
            <a:ext cx="4063206" cy="338554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Достигнутые результаты </a:t>
            </a:r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2012 году</a:t>
            </a:r>
            <a:endParaRPr lang="ru-RU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56" name="TextBox 11"/>
          <p:cNvSpPr txBox="1">
            <a:spLocks noChangeArrowheads="1"/>
          </p:cNvSpPr>
          <p:nvPr/>
        </p:nvSpPr>
        <p:spPr bwMode="auto">
          <a:xfrm>
            <a:off x="352425" y="3140968"/>
            <a:ext cx="3571504" cy="2708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>
              <a:lnSpc>
                <a:spcPts val="1440"/>
              </a:lnSpc>
              <a:spcAft>
                <a:spcPts val="200"/>
              </a:spcAft>
              <a:buFont typeface="Wingdings" pitchFamily="2" charset="2"/>
              <a:buChar char="ü"/>
            </a:pPr>
            <a:r>
              <a:rPr lang="ru-RU" sz="1400" b="1" dirty="0"/>
              <a:t>З</a:t>
            </a:r>
            <a:r>
              <a:rPr lang="ru-RU" sz="1400" b="1" dirty="0" smtClean="0"/>
              <a:t>авершено </a:t>
            </a:r>
            <a:r>
              <a:rPr lang="ru-RU" sz="1400" b="1" dirty="0"/>
              <a:t>строительство 2-х этажного здания бизнес-инкубатора в рамках </a:t>
            </a:r>
            <a:r>
              <a:rPr lang="ru-RU" sz="1400" b="1" dirty="0" err="1"/>
              <a:t>КИПа</a:t>
            </a:r>
            <a:r>
              <a:rPr lang="ru-RU" sz="1400" b="1" dirty="0"/>
              <a:t> г. </a:t>
            </a:r>
            <a:r>
              <a:rPr lang="ru-RU" sz="1400" b="1" dirty="0" smtClean="0"/>
              <a:t>Чусовой</a:t>
            </a:r>
            <a:endParaRPr lang="ru-RU" sz="1400" b="1" dirty="0"/>
          </a:p>
          <a:p>
            <a:pPr marL="0" indent="0" algn="just">
              <a:lnSpc>
                <a:spcPts val="1440"/>
              </a:lnSpc>
              <a:spcAft>
                <a:spcPts val="200"/>
              </a:spcAft>
            </a:pPr>
            <a:endParaRPr lang="ru-RU" sz="1400" b="1" dirty="0"/>
          </a:p>
          <a:p>
            <a:pPr algn="just">
              <a:lnSpc>
                <a:spcPts val="1440"/>
              </a:lnSpc>
              <a:spcAft>
                <a:spcPts val="200"/>
              </a:spcAft>
              <a:buFont typeface="Wingdings" pitchFamily="2" charset="2"/>
              <a:buChar char="ü"/>
            </a:pPr>
            <a:r>
              <a:rPr lang="ru-RU" sz="1400" b="1" dirty="0"/>
              <a:t>Н</a:t>
            </a:r>
            <a:r>
              <a:rPr lang="ru-RU" sz="1400" b="1" dirty="0" smtClean="0"/>
              <a:t>ачалось </a:t>
            </a:r>
            <a:r>
              <a:rPr lang="ru-RU" sz="1400" b="1" dirty="0"/>
              <a:t>строительство очистных </a:t>
            </a:r>
            <a:r>
              <a:rPr lang="ru-RU" sz="1400" b="1" dirty="0" smtClean="0"/>
              <a:t>сооружений  </a:t>
            </a:r>
            <a:r>
              <a:rPr lang="ru-RU" sz="1400" b="1" dirty="0" err="1" smtClean="0"/>
              <a:t>п.Лямино</a:t>
            </a:r>
            <a:r>
              <a:rPr lang="ru-RU" sz="1400" b="1" dirty="0" smtClean="0"/>
              <a:t> г. Чусового (техническая готовность 6%).</a:t>
            </a:r>
          </a:p>
          <a:p>
            <a:pPr marL="0" indent="0" algn="just">
              <a:lnSpc>
                <a:spcPts val="1440"/>
              </a:lnSpc>
              <a:spcAft>
                <a:spcPts val="200"/>
              </a:spcAft>
            </a:pPr>
            <a:endParaRPr lang="ru-RU" sz="1400" b="1" dirty="0"/>
          </a:p>
          <a:p>
            <a:pPr algn="just">
              <a:lnSpc>
                <a:spcPts val="1440"/>
              </a:lnSpc>
              <a:spcAft>
                <a:spcPts val="200"/>
              </a:spcAft>
              <a:buFont typeface="Wingdings" pitchFamily="2" charset="2"/>
              <a:buChar char="ü"/>
            </a:pPr>
            <a:r>
              <a:rPr lang="ru-RU" sz="1400" b="1" dirty="0" smtClean="0"/>
              <a:t>Г. Нытва вошел в число </a:t>
            </a:r>
            <a:r>
              <a:rPr lang="ru-RU" sz="1400" b="1" dirty="0" err="1" smtClean="0"/>
              <a:t>монопрофильных</a:t>
            </a:r>
            <a:r>
              <a:rPr lang="ru-RU" sz="1400" b="1" dirty="0" smtClean="0"/>
              <a:t> территорий субъектов РФ для возможного предоставления государственной поддержки на строительство объектов инженерной инфраструктуры</a:t>
            </a:r>
            <a:endParaRPr lang="ru-RU" sz="1400" b="1" dirty="0"/>
          </a:p>
        </p:txBody>
      </p:sp>
      <p:sp>
        <p:nvSpPr>
          <p:cNvPr id="2057" name="TextBox 12"/>
          <p:cNvSpPr txBox="1">
            <a:spLocks noChangeArrowheads="1"/>
          </p:cNvSpPr>
          <p:nvPr/>
        </p:nvSpPr>
        <p:spPr bwMode="auto">
          <a:xfrm>
            <a:off x="4583758" y="3166257"/>
            <a:ext cx="4095825" cy="2908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>
              <a:spcAft>
                <a:spcPts val="600"/>
              </a:spcAft>
              <a:buFont typeface="Wingdings" pitchFamily="2" charset="2"/>
              <a:buChar char="ü"/>
            </a:pPr>
            <a:r>
              <a:rPr lang="ru-RU" sz="1400" b="1" dirty="0"/>
              <a:t>З</a:t>
            </a:r>
            <a:r>
              <a:rPr lang="ru-RU" sz="1400" b="1" dirty="0" smtClean="0"/>
              <a:t>авершение </a:t>
            </a:r>
            <a:r>
              <a:rPr lang="ru-RU" sz="1400" b="1" dirty="0"/>
              <a:t>капитального ремонта и ввод                     в эксплуатацию автодороги «</a:t>
            </a:r>
            <a:r>
              <a:rPr lang="ru-RU" sz="1400" b="1" dirty="0" smtClean="0"/>
              <a:t>Чусовой-Калино-Верхнечусовские </a:t>
            </a:r>
            <a:r>
              <a:rPr lang="ru-RU" sz="1400" b="1" dirty="0"/>
              <a:t>Городки</a:t>
            </a:r>
            <a:r>
              <a:rPr lang="ru-RU" sz="1400" b="1" dirty="0" smtClean="0"/>
              <a:t>»,  п</a:t>
            </a:r>
            <a:r>
              <a:rPr lang="ru-RU" sz="1400" b="1" dirty="0"/>
              <a:t>. </a:t>
            </a:r>
            <a:r>
              <a:rPr lang="ru-RU" sz="1400" b="1" dirty="0" err="1" smtClean="0"/>
              <a:t>Лямино</a:t>
            </a:r>
            <a:endParaRPr lang="ru-RU" sz="1400" b="1" dirty="0"/>
          </a:p>
          <a:p>
            <a:pPr algn="just">
              <a:spcAft>
                <a:spcPts val="600"/>
              </a:spcAft>
              <a:buFont typeface="Wingdings" pitchFamily="2" charset="2"/>
              <a:buChar char="ü"/>
            </a:pPr>
            <a:r>
              <a:rPr lang="ru-RU" sz="1400" b="1" dirty="0" smtClean="0"/>
              <a:t>Оснащение бизнес-инкубатора г. Чусовой </a:t>
            </a:r>
            <a:r>
              <a:rPr lang="ru-RU" sz="1400" b="1" dirty="0"/>
              <a:t>офисным и производственным </a:t>
            </a:r>
            <a:r>
              <a:rPr lang="ru-RU" sz="1400" b="1" dirty="0" smtClean="0"/>
              <a:t>оборудованием</a:t>
            </a:r>
          </a:p>
          <a:p>
            <a:pPr algn="just">
              <a:spcAft>
                <a:spcPts val="600"/>
              </a:spcAft>
              <a:buFont typeface="Wingdings" pitchFamily="2" charset="2"/>
              <a:buChar char="ü"/>
            </a:pPr>
            <a:r>
              <a:rPr lang="ru-RU" sz="1400" b="1" dirty="0">
                <a:solidFill>
                  <a:prstClr val="black"/>
                </a:solidFill>
              </a:rPr>
              <a:t>С</a:t>
            </a:r>
            <a:r>
              <a:rPr lang="ru-RU" sz="1400" b="1" dirty="0" smtClean="0">
                <a:solidFill>
                  <a:prstClr val="black"/>
                </a:solidFill>
              </a:rPr>
              <a:t>троительство </a:t>
            </a:r>
            <a:r>
              <a:rPr lang="ru-RU" sz="1400" b="1" dirty="0">
                <a:solidFill>
                  <a:prstClr val="black"/>
                </a:solidFill>
              </a:rPr>
              <a:t>автомобильной дороги к Чусовскому </a:t>
            </a:r>
            <a:r>
              <a:rPr lang="ru-RU" sz="1400" b="1" dirty="0" smtClean="0">
                <a:solidFill>
                  <a:prstClr val="black"/>
                </a:solidFill>
              </a:rPr>
              <a:t>бизнес-инкубатору</a:t>
            </a:r>
            <a:endParaRPr lang="ru-RU" sz="1400" b="1" dirty="0" smtClean="0"/>
          </a:p>
          <a:p>
            <a:pPr algn="just">
              <a:spcAft>
                <a:spcPts val="600"/>
              </a:spcAft>
              <a:buFont typeface="Wingdings" pitchFamily="2" charset="2"/>
              <a:buChar char="ü"/>
            </a:pPr>
            <a:r>
              <a:rPr lang="ru-RU" sz="1400" b="1" dirty="0" smtClean="0"/>
              <a:t>Начало строительства объектов инженерной инфраструктуры в рамках проекта Комплексного инвестиционного плана модернизации </a:t>
            </a:r>
            <a:r>
              <a:rPr lang="ru-RU" sz="1400" b="1" dirty="0" err="1" smtClean="0"/>
              <a:t>г.Нытва</a:t>
            </a:r>
            <a:endParaRPr lang="ru-RU" sz="1400" b="1" dirty="0"/>
          </a:p>
        </p:txBody>
      </p:sp>
      <p:sp>
        <p:nvSpPr>
          <p:cNvPr id="2060" name="TextBox 1"/>
          <p:cNvSpPr txBox="1">
            <a:spLocks noChangeArrowheads="1"/>
          </p:cNvSpPr>
          <p:nvPr/>
        </p:nvSpPr>
        <p:spPr bwMode="auto">
          <a:xfrm>
            <a:off x="2051050" y="5805488"/>
            <a:ext cx="1857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12" name="TextBox 13"/>
          <p:cNvSpPr txBox="1">
            <a:spLocks noChangeArrowheads="1"/>
          </p:cNvSpPr>
          <p:nvPr/>
        </p:nvSpPr>
        <p:spPr bwMode="auto">
          <a:xfrm>
            <a:off x="1128587" y="182532"/>
            <a:ext cx="704899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Снижение рисков, решение проблем 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 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территориях</a:t>
            </a:r>
            <a:endParaRPr lang="ru-RU" sz="20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420160" y="2544417"/>
            <a:ext cx="4423022" cy="338554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Планируемые результаты в 2013 году</a:t>
            </a:r>
            <a:endParaRPr lang="ru-RU" sz="1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7013586" y="6492875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b="1" smtClean="0">
                <a:solidFill>
                  <a:prstClr val="black">
                    <a:tint val="75000"/>
                  </a:prstClr>
                </a:solidFill>
              </a:rPr>
              <a:pPr/>
              <a:t>18</a:t>
            </a:fld>
            <a:endParaRPr lang="ru-RU" b="1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09192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5" y="0"/>
            <a:ext cx="647700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Прямая соединительная линия 8"/>
          <p:cNvCxnSpPr/>
          <p:nvPr/>
        </p:nvCxnSpPr>
        <p:spPr>
          <a:xfrm>
            <a:off x="3111180" y="2391368"/>
            <a:ext cx="0" cy="1164897"/>
          </a:xfrm>
          <a:prstGeom prst="line">
            <a:avLst/>
          </a:prstGeom>
          <a:ln w="28575"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42875" y="1665288"/>
            <a:ext cx="2911731" cy="523220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Достигнутые результаты </a:t>
            </a:r>
            <a:endParaRPr lang="ru-RU" sz="1400" b="1" dirty="0" smtClean="0">
              <a:solidFill>
                <a:prstClr val="blac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/>
            <a:r>
              <a:rPr lang="ru-RU" sz="14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 </a:t>
            </a:r>
            <a:r>
              <a:rPr lang="ru-RU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2012 </a:t>
            </a:r>
            <a:r>
              <a:rPr lang="ru-RU" sz="14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году</a:t>
            </a:r>
            <a:endParaRPr lang="ru-RU" sz="1400" b="1" dirty="0">
              <a:solidFill>
                <a:prstClr val="blac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056" name="TextBox 11"/>
          <p:cNvSpPr txBox="1">
            <a:spLocks noChangeArrowheads="1"/>
          </p:cNvSpPr>
          <p:nvPr/>
        </p:nvSpPr>
        <p:spPr bwMode="auto">
          <a:xfrm>
            <a:off x="209342" y="2245888"/>
            <a:ext cx="2881760" cy="120032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marL="88900" indent="-8890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>
              <a:buFont typeface="Wingdings" pitchFamily="2" charset="2"/>
              <a:buChar char="ü"/>
            </a:pPr>
            <a:r>
              <a:rPr lang="ru-RU" sz="1200" b="1" dirty="0">
                <a:solidFill>
                  <a:prstClr val="black"/>
                </a:solidFill>
              </a:rPr>
              <a:t>Разработан</a:t>
            </a:r>
            <a:r>
              <a:rPr lang="ru-RU" sz="1200" b="1" dirty="0">
                <a:solidFill>
                  <a:prstClr val="black"/>
                </a:solidFill>
                <a:latin typeface="Arial" charset="0"/>
              </a:rPr>
              <a:t>, </a:t>
            </a:r>
            <a:r>
              <a:rPr lang="ru-RU" sz="1200" b="1" dirty="0">
                <a:solidFill>
                  <a:prstClr val="black"/>
                </a:solidFill>
              </a:rPr>
              <a:t>согласован с ИОГВ ПК и принят</a:t>
            </a:r>
            <a:r>
              <a:rPr lang="ru-RU" sz="1200" b="1" dirty="0">
                <a:solidFill>
                  <a:prstClr val="black"/>
                </a:solidFill>
                <a:latin typeface="Arial" charset="0"/>
              </a:rPr>
              <a:t> </a:t>
            </a:r>
            <a:r>
              <a:rPr lang="ru-RU" sz="1200" b="1" dirty="0">
                <a:solidFill>
                  <a:prstClr val="black"/>
                </a:solidFill>
              </a:rPr>
              <a:t>раздел  «Социально-экономическое развитие Коми-Пермяцкого округа» в Программу социально-экономического развития Пермского края на 2012-2016 гг. </a:t>
            </a:r>
          </a:p>
        </p:txBody>
      </p:sp>
      <p:sp>
        <p:nvSpPr>
          <p:cNvPr id="2058" name="TextBox 13"/>
          <p:cNvSpPr txBox="1">
            <a:spLocks noChangeArrowheads="1"/>
          </p:cNvSpPr>
          <p:nvPr/>
        </p:nvSpPr>
        <p:spPr bwMode="auto">
          <a:xfrm>
            <a:off x="142875" y="808038"/>
            <a:ext cx="8720138" cy="585787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rgbClr val="FF0000"/>
            </a:solidFill>
            <a:miter lim="800000"/>
            <a:headEnd/>
            <a:tailEnd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defRPr/>
            </a:pPr>
            <a:r>
              <a:rPr lang="ru-RU" sz="1600" b="1" dirty="0" smtClean="0">
                <a:solidFill>
                  <a:prstClr val="black"/>
                </a:solidFill>
                <a:latin typeface="Arial" charset="0"/>
              </a:rPr>
              <a:t>Реализация </a:t>
            </a:r>
            <a:r>
              <a:rPr lang="ru-RU" sz="1600" b="1" dirty="0">
                <a:solidFill>
                  <a:prstClr val="black"/>
                </a:solidFill>
                <a:latin typeface="Arial" charset="0"/>
              </a:rPr>
              <a:t>проектов и Программ по социально-экономическому развитию Коми-Пермяцкого округа</a:t>
            </a:r>
          </a:p>
        </p:txBody>
      </p:sp>
      <p:sp>
        <p:nvSpPr>
          <p:cNvPr id="12" name="TextBox 13"/>
          <p:cNvSpPr txBox="1">
            <a:spLocks noChangeArrowheads="1"/>
          </p:cNvSpPr>
          <p:nvPr/>
        </p:nvSpPr>
        <p:spPr bwMode="auto">
          <a:xfrm>
            <a:off x="690563" y="150813"/>
            <a:ext cx="8074025" cy="40005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defRPr/>
            </a:pPr>
            <a:r>
              <a:rPr lang="ru-RU" sz="2000" b="1" dirty="0" smtClean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Социально-экономическое развитие Коми-Пермяцкого округа</a:t>
            </a:r>
            <a:endParaRPr lang="ru-RU" sz="2000" b="1" dirty="0">
              <a:solidFill>
                <a:srgbClr val="4F81BD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70479" y="3676388"/>
            <a:ext cx="8718550" cy="33972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rgbClr val="FF0000"/>
            </a:solidFill>
            <a:miter lim="800000"/>
            <a:headEnd/>
            <a:tailEnd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>
              <a:defRPr/>
            </a:pPr>
            <a:r>
              <a:rPr lang="ru-RU" sz="1600" b="1" dirty="0">
                <a:solidFill>
                  <a:prstClr val="black"/>
                </a:solidFill>
                <a:latin typeface="Arial" charset="0"/>
              </a:rPr>
              <a:t>Развитие общественной </a:t>
            </a:r>
            <a:r>
              <a:rPr lang="ru-RU" sz="1600" b="1" dirty="0" smtClean="0">
                <a:solidFill>
                  <a:prstClr val="black"/>
                </a:solidFill>
                <a:latin typeface="Arial" charset="0"/>
              </a:rPr>
              <a:t>инфраструктуры Коми-Пермяцкого </a:t>
            </a:r>
            <a:r>
              <a:rPr lang="ru-RU" sz="1600" b="1" dirty="0">
                <a:solidFill>
                  <a:prstClr val="black"/>
                </a:solidFill>
                <a:latin typeface="Arial" charset="0"/>
              </a:rPr>
              <a:t>округа Пермского края</a:t>
            </a: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3105517" y="4373174"/>
            <a:ext cx="5663" cy="2152170"/>
          </a:xfrm>
          <a:prstGeom prst="line">
            <a:avLst/>
          </a:prstGeom>
          <a:ln w="28575"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45" name="TextBox 11"/>
          <p:cNvSpPr txBox="1">
            <a:spLocks noChangeArrowheads="1"/>
          </p:cNvSpPr>
          <p:nvPr/>
        </p:nvSpPr>
        <p:spPr bwMode="auto">
          <a:xfrm>
            <a:off x="317044" y="4265777"/>
            <a:ext cx="2563391" cy="1464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88900" indent="-8890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>
              <a:lnSpc>
                <a:spcPts val="1300"/>
              </a:lnSpc>
              <a:spcAft>
                <a:spcPts val="300"/>
              </a:spcAft>
              <a:buFont typeface="Wingdings" pitchFamily="2" charset="2"/>
              <a:buChar char="ü"/>
            </a:pPr>
            <a:r>
              <a:rPr lang="ru-RU" sz="1200" b="1" dirty="0">
                <a:solidFill>
                  <a:prstClr val="black"/>
                </a:solidFill>
              </a:rPr>
              <a:t>Осуществлен пуск газа в с. </a:t>
            </a:r>
            <a:r>
              <a:rPr lang="ru-RU" sz="1200" b="1" dirty="0" err="1">
                <a:solidFill>
                  <a:prstClr val="black"/>
                </a:solidFill>
              </a:rPr>
              <a:t>Белоево</a:t>
            </a:r>
            <a:r>
              <a:rPr lang="ru-RU" sz="1200" b="1" dirty="0">
                <a:solidFill>
                  <a:prstClr val="black"/>
                </a:solidFill>
              </a:rPr>
              <a:t> </a:t>
            </a:r>
            <a:r>
              <a:rPr lang="ru-RU" sz="1200" b="1" dirty="0" err="1">
                <a:solidFill>
                  <a:prstClr val="black"/>
                </a:solidFill>
              </a:rPr>
              <a:t>Кудымкарского</a:t>
            </a:r>
            <a:r>
              <a:rPr lang="ru-RU" sz="1200" b="1" dirty="0">
                <a:solidFill>
                  <a:prstClr val="black"/>
                </a:solidFill>
              </a:rPr>
              <a:t> района, </a:t>
            </a:r>
            <a:r>
              <a:rPr lang="ru-RU" sz="1200" b="1" dirty="0" err="1">
                <a:solidFill>
                  <a:prstClr val="black"/>
                </a:solidFill>
              </a:rPr>
              <a:t>с.Купрос</a:t>
            </a:r>
            <a:r>
              <a:rPr lang="ru-RU" sz="1200" b="1" dirty="0">
                <a:solidFill>
                  <a:prstClr val="black"/>
                </a:solidFill>
              </a:rPr>
              <a:t> </a:t>
            </a:r>
            <a:r>
              <a:rPr lang="ru-RU" sz="1200" b="1" dirty="0" err="1">
                <a:solidFill>
                  <a:prstClr val="black"/>
                </a:solidFill>
              </a:rPr>
              <a:t>Юсьвинского</a:t>
            </a:r>
            <a:r>
              <a:rPr lang="ru-RU" sz="1200" b="1" dirty="0">
                <a:solidFill>
                  <a:prstClr val="black"/>
                </a:solidFill>
              </a:rPr>
              <a:t> района. Итого: газифицировано 4341  квартир и 4393 домовладений.</a:t>
            </a:r>
          </a:p>
          <a:p>
            <a:pPr algn="just">
              <a:lnSpc>
                <a:spcPts val="1300"/>
              </a:lnSpc>
              <a:spcAft>
                <a:spcPts val="300"/>
              </a:spcAft>
              <a:buFont typeface="Wingdings" pitchFamily="2" charset="2"/>
              <a:buChar char="ü"/>
            </a:pPr>
            <a:r>
              <a:rPr lang="ru-RU" sz="1200" b="1" dirty="0">
                <a:solidFill>
                  <a:prstClr val="black"/>
                </a:solidFill>
              </a:rPr>
              <a:t>Приведено в нормативное состояние 10 км. автодороги Юксеево-Коса</a:t>
            </a:r>
          </a:p>
        </p:txBody>
      </p:sp>
      <p:sp>
        <p:nvSpPr>
          <p:cNvPr id="14346" name="TextBox 12"/>
          <p:cNvSpPr txBox="1">
            <a:spLocks noChangeArrowheads="1"/>
          </p:cNvSpPr>
          <p:nvPr/>
        </p:nvSpPr>
        <p:spPr bwMode="auto">
          <a:xfrm>
            <a:off x="3275856" y="4221088"/>
            <a:ext cx="5600094" cy="249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tabLst>
                <a:tab pos="95250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tabLst>
                <a:tab pos="95250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tabLst>
                <a:tab pos="95250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tabLst>
                <a:tab pos="95250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tabLst>
                <a:tab pos="95250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95250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95250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95250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95250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>
              <a:lnSpc>
                <a:spcPts val="1300"/>
              </a:lnSpc>
              <a:spcAft>
                <a:spcPts val="300"/>
              </a:spcAft>
              <a:buFont typeface="Wingdings" pitchFamily="2" charset="2"/>
              <a:buChar char="ü"/>
            </a:pPr>
            <a:r>
              <a:rPr lang="ru-RU" sz="1200" b="1" dirty="0">
                <a:solidFill>
                  <a:prstClr val="black"/>
                </a:solidFill>
              </a:rPr>
              <a:t>Совместно с  КГУ ПК «Дирекция по капитальному строительству» осуществлять контроль за выполнением сетевого графика завершения строительства драмтеатра </a:t>
            </a:r>
            <a:r>
              <a:rPr lang="ru-RU" sz="1200" b="1" dirty="0" err="1" smtClean="0">
                <a:solidFill>
                  <a:prstClr val="black"/>
                </a:solidFill>
              </a:rPr>
              <a:t>г.Кудымкара</a:t>
            </a:r>
            <a:endParaRPr lang="ru-RU" sz="1200" b="1" dirty="0" smtClean="0">
              <a:solidFill>
                <a:prstClr val="black"/>
              </a:solidFill>
            </a:endParaRPr>
          </a:p>
          <a:p>
            <a:pPr algn="just">
              <a:lnSpc>
                <a:spcPts val="1300"/>
              </a:lnSpc>
              <a:spcAft>
                <a:spcPts val="300"/>
              </a:spcAft>
              <a:buFont typeface="Wingdings" pitchFamily="2" charset="2"/>
              <a:buChar char="ü"/>
            </a:pPr>
            <a:endParaRPr lang="ru-RU" sz="1200" b="1" dirty="0">
              <a:solidFill>
                <a:prstClr val="black"/>
              </a:solidFill>
            </a:endParaRPr>
          </a:p>
          <a:p>
            <a:pPr algn="just">
              <a:lnSpc>
                <a:spcPts val="1300"/>
              </a:lnSpc>
              <a:spcAft>
                <a:spcPts val="300"/>
              </a:spcAft>
              <a:buFont typeface="Wingdings" pitchFamily="2" charset="2"/>
              <a:buChar char="ü"/>
            </a:pPr>
            <a:r>
              <a:rPr lang="ru-RU" sz="1200" b="1" dirty="0">
                <a:solidFill>
                  <a:prstClr val="black"/>
                </a:solidFill>
              </a:rPr>
              <a:t>Передача объектов в краевую и муниципальную </a:t>
            </a:r>
            <a:r>
              <a:rPr lang="ru-RU" sz="1200" b="1" dirty="0" smtClean="0">
                <a:solidFill>
                  <a:prstClr val="black"/>
                </a:solidFill>
              </a:rPr>
              <a:t>собственность</a:t>
            </a:r>
          </a:p>
          <a:p>
            <a:pPr algn="just">
              <a:lnSpc>
                <a:spcPts val="1300"/>
              </a:lnSpc>
              <a:spcAft>
                <a:spcPts val="300"/>
              </a:spcAft>
              <a:buFont typeface="Wingdings" pitchFamily="2" charset="2"/>
              <a:buChar char="ü"/>
            </a:pPr>
            <a:endParaRPr lang="ru-RU" sz="1200" b="1" dirty="0">
              <a:solidFill>
                <a:prstClr val="black"/>
              </a:solidFill>
            </a:endParaRPr>
          </a:p>
          <a:p>
            <a:pPr algn="just">
              <a:lnSpc>
                <a:spcPts val="1300"/>
              </a:lnSpc>
              <a:spcAft>
                <a:spcPts val="300"/>
              </a:spcAft>
              <a:buFont typeface="Wingdings" pitchFamily="2" charset="2"/>
              <a:buChar char="ü"/>
            </a:pPr>
            <a:r>
              <a:rPr lang="ru-RU" sz="1200" b="1" dirty="0">
                <a:solidFill>
                  <a:prstClr val="black"/>
                </a:solidFill>
              </a:rPr>
              <a:t>Продажа имущества газопровода-отвода «Очер –Кудымкар-Купрос». Объявленный аукцион на 16 ноября 2012 г. перенесен на 14 декабря 2012 г</a:t>
            </a:r>
            <a:r>
              <a:rPr lang="ru-RU" sz="1200" b="1" dirty="0" smtClean="0">
                <a:solidFill>
                  <a:prstClr val="black"/>
                </a:solidFill>
              </a:rPr>
              <a:t>.</a:t>
            </a:r>
          </a:p>
          <a:p>
            <a:pPr marL="0" indent="0" algn="just">
              <a:lnSpc>
                <a:spcPts val="1300"/>
              </a:lnSpc>
              <a:spcAft>
                <a:spcPts val="300"/>
              </a:spcAft>
            </a:pPr>
            <a:endParaRPr lang="ru-RU" sz="1200" b="1" dirty="0">
              <a:solidFill>
                <a:prstClr val="black"/>
              </a:solidFill>
            </a:endParaRPr>
          </a:p>
          <a:p>
            <a:pPr algn="just">
              <a:lnSpc>
                <a:spcPts val="1300"/>
              </a:lnSpc>
              <a:spcAft>
                <a:spcPts val="300"/>
              </a:spcAft>
              <a:buFont typeface="Wingdings" pitchFamily="2" charset="2"/>
              <a:buChar char="ü"/>
            </a:pPr>
            <a:r>
              <a:rPr lang="ru-RU" sz="1200" b="1" dirty="0">
                <a:solidFill>
                  <a:prstClr val="black"/>
                </a:solidFill>
              </a:rPr>
              <a:t>Координация строительства окружного кожно-венерологического диспансера, г. Кудымкар; подготовки ПСД и строительства хирургического центра, г. Кудымкар и реабилитационного центра для инвалидов и детей-инвалидов, с. Юсьва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pPr>
              <a:defRPr/>
            </a:pPr>
            <a:fld id="{79413D50-A80A-44CD-AAF3-03297407B572}" type="slidenum">
              <a:rPr lang="ru-RU" smtClean="0"/>
              <a:pPr>
                <a:defRPr/>
              </a:pPr>
              <a:t>19</a:t>
            </a:fld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3459477" y="2171270"/>
            <a:ext cx="500550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85725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1200" b="1" dirty="0" smtClean="0">
                <a:solidFill>
                  <a:prstClr val="black"/>
                </a:solidFill>
                <a:latin typeface="Arial" charset="0"/>
              </a:rPr>
              <a:t>Разработка и начало реализации </a:t>
            </a:r>
            <a:r>
              <a:rPr lang="ru-RU" sz="1200" b="1" dirty="0" smtClean="0">
                <a:solidFill>
                  <a:prstClr val="black"/>
                </a:solidFill>
              </a:rPr>
              <a:t>ДЦП</a:t>
            </a:r>
            <a:r>
              <a:rPr lang="ru-RU" sz="1200" b="1" dirty="0" smtClean="0">
                <a:solidFill>
                  <a:prstClr val="white"/>
                </a:solidFill>
              </a:rPr>
              <a:t> </a:t>
            </a:r>
            <a:r>
              <a:rPr lang="ru-RU" sz="1200" b="1" dirty="0">
                <a:solidFill>
                  <a:prstClr val="black"/>
                </a:solidFill>
              </a:rPr>
              <a:t>«Социально-экономическое развитие Коми-Пермяцкого округа на 2014-2016 гг. и на период до 2020 г.» </a:t>
            </a:r>
            <a:endParaRPr lang="ru-RU" sz="1200" b="1" dirty="0" smtClean="0">
              <a:solidFill>
                <a:prstClr val="black"/>
              </a:solidFill>
            </a:endParaRPr>
          </a:p>
          <a:p>
            <a:endParaRPr lang="ru-RU" sz="1200" b="1" dirty="0">
              <a:solidFill>
                <a:prstClr val="black"/>
              </a:solidFill>
            </a:endParaRPr>
          </a:p>
          <a:p>
            <a:r>
              <a:rPr lang="ru-RU" sz="1200" b="1" dirty="0" smtClean="0">
                <a:solidFill>
                  <a:prstClr val="black"/>
                </a:solidFill>
                <a:latin typeface="Arial" charset="0"/>
              </a:rPr>
              <a:t>Разработка </a:t>
            </a:r>
            <a:r>
              <a:rPr lang="ru-RU" sz="1200" b="1" dirty="0">
                <a:solidFill>
                  <a:prstClr val="black"/>
                </a:solidFill>
                <a:latin typeface="Arial" charset="0"/>
              </a:rPr>
              <a:t>и начало реализации </a:t>
            </a:r>
            <a:r>
              <a:rPr lang="ru-RU" sz="1200" b="1" dirty="0" smtClean="0">
                <a:solidFill>
                  <a:prstClr val="black"/>
                </a:solidFill>
              </a:rPr>
              <a:t>Проекта </a:t>
            </a:r>
            <a:r>
              <a:rPr lang="ru-RU" sz="1200" b="1" dirty="0">
                <a:solidFill>
                  <a:prstClr val="black"/>
                </a:solidFill>
              </a:rPr>
              <a:t>«Привлечение инвесторов на территорию Коми-Пермяцкого округа» в рамках проекта «Привлечение инвестиций в Пермский край» </a:t>
            </a:r>
            <a:endParaRPr lang="ru-RU" sz="1200" b="1" dirty="0">
              <a:solidFill>
                <a:prstClr val="white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275856" y="1650584"/>
            <a:ext cx="5546506" cy="338554"/>
          </a:xfrm>
          <a:prstGeom prst="rect">
            <a:avLst/>
          </a:prstGeom>
          <a:noFill/>
          <a:ln w="19050">
            <a:solidFill>
              <a:srgbClr val="C0504D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</a:rPr>
              <a:t>Планируемые результаты в 2013 году</a:t>
            </a:r>
          </a:p>
        </p:txBody>
      </p:sp>
    </p:spTree>
    <p:extLst>
      <p:ext uri="{BB962C8B-B14F-4D97-AF65-F5344CB8AC3E}">
        <p14:creationId xmlns:p14="http://schemas.microsoft.com/office/powerpoint/2010/main" xmlns="" val="2437474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5" y="0"/>
            <a:ext cx="647700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2" name="TextBox 6"/>
          <p:cNvSpPr txBox="1">
            <a:spLocks noChangeArrowheads="1"/>
          </p:cNvSpPr>
          <p:nvPr/>
        </p:nvSpPr>
        <p:spPr bwMode="auto">
          <a:xfrm>
            <a:off x="80963" y="1209675"/>
            <a:ext cx="87137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/>
            <a:r>
              <a:rPr lang="ru-RU" sz="1600" b="1">
                <a:solidFill>
                  <a:prstClr val="black"/>
                </a:solidFill>
              </a:rPr>
              <a:t>Цель </a:t>
            </a:r>
            <a:r>
              <a:rPr lang="en-US" sz="1600" b="1">
                <a:solidFill>
                  <a:prstClr val="black"/>
                </a:solidFill>
              </a:rPr>
              <a:t>:</a:t>
            </a:r>
            <a:r>
              <a:rPr lang="ru-RU" sz="1600" b="1">
                <a:solidFill>
                  <a:prstClr val="black"/>
                </a:solidFill>
              </a:rPr>
              <a:t> </a:t>
            </a:r>
            <a:r>
              <a:rPr lang="ru-RU" sz="1600">
                <a:solidFill>
                  <a:prstClr val="black"/>
                </a:solidFill>
              </a:rPr>
              <a:t>Создание условий для развития коми-пермяцкого языка и культуры.</a:t>
            </a:r>
          </a:p>
          <a:p>
            <a:pPr algn="just"/>
            <a:r>
              <a:rPr lang="ru-RU" sz="1600">
                <a:solidFill>
                  <a:prstClr val="black"/>
                </a:solidFill>
              </a:rPr>
              <a:t>             Активизация   финно-угорских культурных связей</a:t>
            </a: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5580112" y="2504610"/>
            <a:ext cx="15875" cy="3960961"/>
          </a:xfrm>
          <a:prstGeom prst="line">
            <a:avLst/>
          </a:prstGeom>
          <a:ln w="28575"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043608" y="1916113"/>
            <a:ext cx="3960817" cy="338554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Достигнутые результаты </a:t>
            </a:r>
            <a:r>
              <a:rPr lang="ru-RU" sz="1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1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2012 </a:t>
            </a:r>
            <a:r>
              <a:rPr lang="ru-RU" sz="1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году</a:t>
            </a:r>
            <a:endParaRPr lang="ru-RU" sz="1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24128" y="1916113"/>
            <a:ext cx="3240360" cy="594301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Планируемые результаты </a:t>
            </a:r>
          </a:p>
          <a:p>
            <a:pPr algn="ctr">
              <a:defRPr/>
            </a:pPr>
            <a:r>
              <a:rPr lang="ru-RU" sz="1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1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2013 году</a:t>
            </a:r>
          </a:p>
        </p:txBody>
      </p:sp>
      <p:sp>
        <p:nvSpPr>
          <p:cNvPr id="15366" name="TextBox 11"/>
          <p:cNvSpPr txBox="1">
            <a:spLocks noChangeArrowheads="1"/>
          </p:cNvSpPr>
          <p:nvPr/>
        </p:nvSpPr>
        <p:spPr bwMode="auto">
          <a:xfrm>
            <a:off x="251520" y="2492375"/>
            <a:ext cx="5055989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>
              <a:buFont typeface="Wingdings" pitchFamily="2" charset="2"/>
              <a:buChar char="ü"/>
            </a:pPr>
            <a:r>
              <a:rPr lang="ru-RU" sz="1200" b="1" dirty="0">
                <a:solidFill>
                  <a:prstClr val="black"/>
                </a:solidFill>
              </a:rPr>
              <a:t>Проведение окружного конкурса проектов этнокультурной направленности в сфере образовани</a:t>
            </a:r>
            <a:r>
              <a:rPr lang="ru-RU" sz="1200" dirty="0">
                <a:solidFill>
                  <a:prstClr val="black"/>
                </a:solidFill>
              </a:rPr>
              <a:t>я  </a:t>
            </a:r>
            <a:r>
              <a:rPr lang="ru-RU" sz="1200" b="1" dirty="0">
                <a:solidFill>
                  <a:prstClr val="black"/>
                </a:solidFill>
              </a:rPr>
              <a:t> и  молодежного конкурса проектов «Продвижение»;</a:t>
            </a:r>
          </a:p>
          <a:p>
            <a:pPr algn="just">
              <a:buFont typeface="Wingdings" pitchFamily="2" charset="2"/>
              <a:buChar char="ü"/>
            </a:pPr>
            <a:r>
              <a:rPr lang="ru-RU" sz="1200" b="1" dirty="0">
                <a:solidFill>
                  <a:prstClr val="black"/>
                </a:solidFill>
              </a:rPr>
              <a:t> Межрегиональный  слет  финно-угорской молодежи «Найди себя здесь»;</a:t>
            </a:r>
          </a:p>
          <a:p>
            <a:pPr algn="just">
              <a:buFont typeface="Wingdings" pitchFamily="2" charset="2"/>
              <a:buChar char="ü"/>
            </a:pPr>
            <a:r>
              <a:rPr lang="ru-RU" sz="1200" b="1" dirty="0">
                <a:solidFill>
                  <a:prstClr val="black"/>
                </a:solidFill>
              </a:rPr>
              <a:t>Межрегиональный праздник обрядовых культур финно-угорских народов «</a:t>
            </a:r>
            <a:r>
              <a:rPr lang="ru-RU" sz="1200" b="1" dirty="0" err="1">
                <a:solidFill>
                  <a:prstClr val="black"/>
                </a:solidFill>
              </a:rPr>
              <a:t>ЧЮДный</a:t>
            </a:r>
            <a:r>
              <a:rPr lang="ru-RU" sz="1200" b="1" dirty="0">
                <a:solidFill>
                  <a:prstClr val="black"/>
                </a:solidFill>
              </a:rPr>
              <a:t> карнавал»; </a:t>
            </a:r>
          </a:p>
          <a:p>
            <a:pPr algn="just">
              <a:buFont typeface="Wingdings" pitchFamily="2" charset="2"/>
              <a:buChar char="ü"/>
            </a:pPr>
            <a:r>
              <a:rPr lang="ru-RU" sz="1200" b="1" dirty="0">
                <a:solidFill>
                  <a:prstClr val="black"/>
                </a:solidFill>
              </a:rPr>
              <a:t>Межрегиональный фестиваль финно-угорских регионов  «</a:t>
            </a:r>
            <a:r>
              <a:rPr lang="ru-RU" sz="1200" b="1" dirty="0" err="1">
                <a:solidFill>
                  <a:prstClr val="black"/>
                </a:solidFill>
              </a:rPr>
              <a:t>Пельнянь</a:t>
            </a:r>
            <a:r>
              <a:rPr lang="ru-RU" sz="1200" b="1" dirty="0">
                <a:solidFill>
                  <a:prstClr val="black"/>
                </a:solidFill>
              </a:rPr>
              <a:t>»</a:t>
            </a:r>
            <a:r>
              <a:rPr lang="ru-RU" sz="1200" dirty="0">
                <a:solidFill>
                  <a:prstClr val="black"/>
                </a:solidFill>
              </a:rPr>
              <a:t> ;</a:t>
            </a:r>
          </a:p>
          <a:p>
            <a:pPr algn="just">
              <a:buFont typeface="Wingdings" pitchFamily="2" charset="2"/>
              <a:buChar char="ü"/>
            </a:pPr>
            <a:r>
              <a:rPr lang="en-US" sz="1200" b="1" dirty="0">
                <a:solidFill>
                  <a:prstClr val="black"/>
                </a:solidFill>
              </a:rPr>
              <a:t>III </a:t>
            </a:r>
            <a:r>
              <a:rPr lang="ru-RU" sz="1200" b="1" dirty="0">
                <a:solidFill>
                  <a:prstClr val="black"/>
                </a:solidFill>
              </a:rPr>
              <a:t>   летний   творческий   лагерь  финно-угорской молодежи «</a:t>
            </a:r>
            <a:r>
              <a:rPr lang="en-US" sz="1200" b="1" dirty="0">
                <a:solidFill>
                  <a:prstClr val="black"/>
                </a:solidFill>
              </a:rPr>
              <a:t>FU</a:t>
            </a:r>
            <a:r>
              <a:rPr lang="ru-RU" sz="1200" b="1" dirty="0" err="1">
                <a:solidFill>
                  <a:prstClr val="black"/>
                </a:solidFill>
              </a:rPr>
              <a:t>горт</a:t>
            </a:r>
            <a:r>
              <a:rPr lang="ru-RU" sz="1200" b="1" dirty="0">
                <a:solidFill>
                  <a:prstClr val="black"/>
                </a:solidFill>
              </a:rPr>
              <a:t>» (Дом будущего) </a:t>
            </a:r>
          </a:p>
          <a:p>
            <a:pPr algn="just">
              <a:buFont typeface="Wingdings" pitchFamily="2" charset="2"/>
              <a:buChar char="ü"/>
            </a:pPr>
            <a:r>
              <a:rPr lang="ru-RU" sz="1200" b="1" dirty="0">
                <a:solidFill>
                  <a:prstClr val="black"/>
                </a:solidFill>
              </a:rPr>
              <a:t>Вручение премии Правительства РФ им Ф. Волкова Коми-Пермяцкому национальному драматическому театру им. М. Горького</a:t>
            </a:r>
          </a:p>
          <a:p>
            <a:pPr algn="just">
              <a:buFont typeface="Wingdings" pitchFamily="2" charset="2"/>
              <a:buChar char="ü"/>
            </a:pPr>
            <a:r>
              <a:rPr lang="ru-RU" sz="1200" b="1" dirty="0">
                <a:solidFill>
                  <a:srgbClr val="000000"/>
                </a:solidFill>
              </a:rPr>
              <a:t>Межрегиональный детский фестиваль «</a:t>
            </a:r>
            <a:r>
              <a:rPr lang="ru-RU" sz="1200" b="1" dirty="0" err="1">
                <a:solidFill>
                  <a:srgbClr val="000000"/>
                </a:solidFill>
              </a:rPr>
              <a:t>Силькан</a:t>
            </a:r>
            <a:r>
              <a:rPr lang="ru-RU" sz="1200" b="1" dirty="0">
                <a:solidFill>
                  <a:srgbClr val="000000"/>
                </a:solidFill>
              </a:rPr>
              <a:t>» (Колокольчик);</a:t>
            </a:r>
          </a:p>
          <a:p>
            <a:pPr algn="just">
              <a:buFont typeface="Wingdings" pitchFamily="2" charset="2"/>
              <a:buChar char="ü"/>
            </a:pPr>
            <a:r>
              <a:rPr lang="ru-RU" sz="1200" b="1" dirty="0">
                <a:solidFill>
                  <a:srgbClr val="000000"/>
                </a:solidFill>
              </a:rPr>
              <a:t>Организация передвижной выставки по итогам Межрегионального пленэра художников и фотохудожников финно-угорских народов «</a:t>
            </a:r>
            <a:r>
              <a:rPr lang="ru-RU" sz="1200" b="1" dirty="0" err="1">
                <a:solidFill>
                  <a:srgbClr val="000000"/>
                </a:solidFill>
              </a:rPr>
              <a:t>Енӧшка</a:t>
            </a:r>
            <a:r>
              <a:rPr lang="ru-RU" sz="1200" b="1" dirty="0">
                <a:solidFill>
                  <a:srgbClr val="000000"/>
                </a:solidFill>
              </a:rPr>
              <a:t>» (Радуга)                (г. Ижевск,</a:t>
            </a:r>
            <a:r>
              <a:rPr lang="ru-RU" sz="1200" dirty="0">
                <a:solidFill>
                  <a:srgbClr val="000000"/>
                </a:solidFill>
              </a:rPr>
              <a:t>  </a:t>
            </a:r>
            <a:r>
              <a:rPr lang="ru-RU" sz="1200" b="1" dirty="0">
                <a:solidFill>
                  <a:srgbClr val="000000"/>
                </a:solidFill>
              </a:rPr>
              <a:t>Удмуртия)</a:t>
            </a:r>
          </a:p>
          <a:p>
            <a:pPr algn="just">
              <a:buFont typeface="Wingdings" pitchFamily="2" charset="2"/>
              <a:buChar char="ü"/>
            </a:pPr>
            <a:endParaRPr lang="ru-RU" sz="1200" b="1" dirty="0">
              <a:solidFill>
                <a:prstClr val="black"/>
              </a:solidFill>
            </a:endParaRPr>
          </a:p>
          <a:p>
            <a:pPr>
              <a:buFont typeface="Wingdings" pitchFamily="2" charset="2"/>
              <a:buChar char="ü"/>
            </a:pPr>
            <a:endParaRPr lang="ru-RU" sz="1200" dirty="0">
              <a:solidFill>
                <a:prstClr val="black"/>
              </a:solidFill>
            </a:endParaRPr>
          </a:p>
        </p:txBody>
      </p:sp>
      <p:sp>
        <p:nvSpPr>
          <p:cNvPr id="4106" name="TextBox 13"/>
          <p:cNvSpPr txBox="1">
            <a:spLocks noChangeArrowheads="1"/>
          </p:cNvSpPr>
          <p:nvPr/>
        </p:nvSpPr>
        <p:spPr bwMode="auto">
          <a:xfrm>
            <a:off x="735013" y="549275"/>
            <a:ext cx="8074025" cy="5842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rgbClr val="FF0000"/>
            </a:solidFill>
            <a:miter lim="800000"/>
            <a:headEnd/>
            <a:tailEnd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>
              <a:defRPr/>
            </a:pPr>
            <a:r>
              <a:rPr lang="ru-RU" sz="16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Этнокультурное </a:t>
            </a:r>
            <a:r>
              <a:rPr lang="ru-RU" sz="1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развитие и повышение информационной узнаваемости Пермского края в финно-угорском мире</a:t>
            </a:r>
          </a:p>
        </p:txBody>
      </p:sp>
      <p:sp>
        <p:nvSpPr>
          <p:cNvPr id="12" name="TextBox 13"/>
          <p:cNvSpPr txBox="1">
            <a:spLocks noChangeArrowheads="1"/>
          </p:cNvSpPr>
          <p:nvPr/>
        </p:nvSpPr>
        <p:spPr bwMode="auto">
          <a:xfrm>
            <a:off x="690563" y="38100"/>
            <a:ext cx="8074025" cy="40005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defRPr/>
            </a:pPr>
            <a:r>
              <a:rPr lang="ru-RU" sz="2000" b="1" dirty="0" smtClean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Социально-экономическое развитие Коми-Пермяцкого округа</a:t>
            </a:r>
            <a:endParaRPr lang="ru-RU" sz="2000" b="1" dirty="0">
              <a:solidFill>
                <a:srgbClr val="4F81BD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E80089-D749-4251-81AE-5DB63DC84678}" type="slidenum">
              <a:rPr lang="ru-RU" smtClean="0"/>
              <a:pPr>
                <a:defRPr/>
              </a:pPr>
              <a:t>20</a:t>
            </a:fld>
            <a:endParaRPr lang="ru-RU"/>
          </a:p>
        </p:txBody>
      </p:sp>
      <p:sp>
        <p:nvSpPr>
          <p:cNvPr id="13" name="TextBox 11"/>
          <p:cNvSpPr txBox="1">
            <a:spLocks noChangeArrowheads="1"/>
          </p:cNvSpPr>
          <p:nvPr/>
        </p:nvSpPr>
        <p:spPr bwMode="auto">
          <a:xfrm>
            <a:off x="5588049" y="2636912"/>
            <a:ext cx="3382932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1200" b="1" dirty="0">
                <a:solidFill>
                  <a:prstClr val="black"/>
                </a:solidFill>
              </a:rPr>
              <a:t>Межрегиональный фестиваль театральных капустников «</a:t>
            </a:r>
            <a:r>
              <a:rPr lang="ru-RU" sz="1200" b="1" dirty="0" err="1">
                <a:solidFill>
                  <a:prstClr val="black"/>
                </a:solidFill>
              </a:rPr>
              <a:t>Пельнянь</a:t>
            </a:r>
            <a:r>
              <a:rPr lang="ru-RU" sz="1200" b="1" dirty="0">
                <a:solidFill>
                  <a:prstClr val="black"/>
                </a:solidFill>
              </a:rPr>
              <a:t>» («Пельмень»);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1200" b="1" dirty="0">
                <a:solidFill>
                  <a:prstClr val="black"/>
                </a:solidFill>
              </a:rPr>
              <a:t> Проект «</a:t>
            </a:r>
            <a:r>
              <a:rPr lang="ru-RU" sz="1200" b="1" dirty="0" err="1">
                <a:solidFill>
                  <a:prstClr val="black"/>
                </a:solidFill>
              </a:rPr>
              <a:t>Петас</a:t>
            </a:r>
            <a:r>
              <a:rPr lang="ru-RU" sz="1200" b="1" dirty="0">
                <a:solidFill>
                  <a:prstClr val="black"/>
                </a:solidFill>
              </a:rPr>
              <a:t>» («</a:t>
            </a:r>
            <a:r>
              <a:rPr lang="ru-RU" sz="1200" b="1" dirty="0" err="1">
                <a:solidFill>
                  <a:prstClr val="black"/>
                </a:solidFill>
              </a:rPr>
              <a:t>Всход</a:t>
            </a:r>
            <a:r>
              <a:rPr lang="ru-RU" sz="1200" b="1" dirty="0">
                <a:solidFill>
                  <a:prstClr val="black"/>
                </a:solidFill>
              </a:rPr>
              <a:t>») ;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1200" b="1" dirty="0">
                <a:solidFill>
                  <a:prstClr val="black"/>
                </a:solidFill>
              </a:rPr>
              <a:t>Межрегиональный праздник обрядовых культур финно-угорских народов «</a:t>
            </a:r>
            <a:r>
              <a:rPr lang="ru-RU" sz="1200" b="1" dirty="0" err="1">
                <a:solidFill>
                  <a:prstClr val="black"/>
                </a:solidFill>
              </a:rPr>
              <a:t>ЧЮДный</a:t>
            </a:r>
            <a:r>
              <a:rPr lang="ru-RU" sz="1200" b="1" dirty="0">
                <a:solidFill>
                  <a:prstClr val="black"/>
                </a:solidFill>
              </a:rPr>
              <a:t> карнавал»; 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1200" b="1" dirty="0">
                <a:solidFill>
                  <a:prstClr val="black"/>
                </a:solidFill>
              </a:rPr>
              <a:t>Летний   творческий   лагерь  финно-угорской молодежи «</a:t>
            </a:r>
            <a:r>
              <a:rPr lang="en-US" sz="1200" b="1" dirty="0">
                <a:solidFill>
                  <a:prstClr val="black"/>
                </a:solidFill>
              </a:rPr>
              <a:t>FU</a:t>
            </a:r>
            <a:r>
              <a:rPr lang="ru-RU" sz="1200" b="1" dirty="0" err="1">
                <a:solidFill>
                  <a:prstClr val="black"/>
                </a:solidFill>
              </a:rPr>
              <a:t>горт</a:t>
            </a:r>
            <a:r>
              <a:rPr lang="ru-RU" sz="1200" b="1" dirty="0">
                <a:solidFill>
                  <a:prstClr val="black"/>
                </a:solidFill>
              </a:rPr>
              <a:t>» (Дом будущего)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b="1" dirty="0">
              <a:solidFill>
                <a:srgbClr val="FF0000"/>
              </a:solidFill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b="1" dirty="0">
              <a:solidFill>
                <a:srgbClr val="FF0000"/>
              </a:solidFill>
            </a:endParaRPr>
          </a:p>
          <a:p>
            <a:pPr marL="285750" indent="-285750">
              <a:buFont typeface="Wingdings" pitchFamily="2" charset="2"/>
              <a:buChar char="ü"/>
              <a:defRPr/>
            </a:pPr>
            <a:endParaRPr lang="ru-RU" sz="1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54592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eaLnBrk="1" hangingPunct="1">
              <a:lnSpc>
                <a:spcPts val="1700"/>
              </a:lnSpc>
            </a:pPr>
            <a:r>
              <a:rPr lang="ru-RU" sz="2000" b="1" dirty="0">
                <a:solidFill>
                  <a:prstClr val="black"/>
                </a:solidFill>
                <a:latin typeface="Calibri" pitchFamily="34" charset="0"/>
                <a:ea typeface="+mn-ea"/>
                <a:cs typeface="+mn-cs"/>
              </a:rPr>
              <a:t>Вопросы межведомственного взаимодействия по вопросам, входящим в компетенцию блока «Территориальное развитие»</a:t>
            </a:r>
            <a:br>
              <a:rPr lang="ru-RU" sz="2000" b="1" dirty="0">
                <a:solidFill>
                  <a:prstClr val="black"/>
                </a:solidFill>
                <a:latin typeface="Calibri" pitchFamily="34" charset="0"/>
                <a:ea typeface="+mn-ea"/>
                <a:cs typeface="+mn-cs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268760"/>
            <a:ext cx="8219256" cy="4857403"/>
          </a:xfrm>
        </p:spPr>
        <p:txBody>
          <a:bodyPr/>
          <a:lstStyle/>
          <a:p>
            <a:pPr algn="just" eaLnBrk="1" hangingPunct="1"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ru-RU" sz="1600" b="1" dirty="0" smtClean="0">
                <a:solidFill>
                  <a:prstClr val="black"/>
                </a:solidFill>
                <a:latin typeface="Calibri" pitchFamily="34" charset="0"/>
                <a:ea typeface="Calibri"/>
                <a:cs typeface="Calibri" pitchFamily="34" charset="0"/>
              </a:rPr>
              <a:t>	Совместно </a:t>
            </a:r>
            <a:r>
              <a:rPr lang="ru-RU" sz="1600" b="1" dirty="0">
                <a:solidFill>
                  <a:prstClr val="black"/>
                </a:solidFill>
                <a:latin typeface="Calibri" pitchFamily="34" charset="0"/>
                <a:ea typeface="Calibri"/>
                <a:cs typeface="Calibri" pitchFamily="34" charset="0"/>
              </a:rPr>
              <a:t>с Советом МО, депутатами ЗС ПК проведена работа по синхронизации проекта постановления ЗС «О состоянии местного самоуправления и развития муниципальных образований в Пермском крае в 2011 году» и раздела территориального развития в </a:t>
            </a:r>
            <a:r>
              <a:rPr lang="ru-RU" sz="1600" b="1" dirty="0" smtClean="0">
                <a:solidFill>
                  <a:prstClr val="black"/>
                </a:solidFill>
                <a:latin typeface="Calibri" pitchFamily="34" charset="0"/>
                <a:ea typeface="Calibri"/>
                <a:cs typeface="Calibri" pitchFamily="34" charset="0"/>
              </a:rPr>
              <a:t>ПСЭР</a:t>
            </a:r>
          </a:p>
          <a:p>
            <a:pPr algn="just" eaLnBrk="1" hangingPunct="1"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ü"/>
            </a:pPr>
            <a:endParaRPr lang="ru-RU" sz="1600" b="1" dirty="0">
              <a:solidFill>
                <a:prstClr val="black"/>
              </a:solidFill>
              <a:latin typeface="Calibri" pitchFamily="34" charset="0"/>
              <a:ea typeface="Calibri"/>
              <a:cs typeface="Calibri" pitchFamily="34" charset="0"/>
            </a:endParaRPr>
          </a:p>
          <a:p>
            <a:pPr algn="just" eaLnBrk="1" hangingPunct="1"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ru-RU" sz="1600" b="1" dirty="0" smtClean="0">
                <a:solidFill>
                  <a:prstClr val="black"/>
                </a:solidFill>
                <a:latin typeface="Calibri" pitchFamily="34" charset="0"/>
                <a:ea typeface="Calibri"/>
                <a:cs typeface="Calibri" pitchFamily="34" charset="0"/>
              </a:rPr>
              <a:t>Совместно </a:t>
            </a:r>
            <a:r>
              <a:rPr lang="ru-RU" sz="1600" b="1" dirty="0">
                <a:solidFill>
                  <a:prstClr val="black"/>
                </a:solidFill>
                <a:latin typeface="Calibri" pitchFamily="34" charset="0"/>
                <a:ea typeface="Calibri"/>
                <a:cs typeface="Calibri" pitchFamily="34" charset="0"/>
              </a:rPr>
              <a:t>с Законодательным Собранием, исполнительными органами государственной власти края, Советом муниципальных образований, рабочей группой по реформе МСУ при Политическом совете при губернаторе края по вопросам:</a:t>
            </a:r>
          </a:p>
          <a:p>
            <a:pPr marL="538163" lvl="0" indent="0" algn="just" eaLnBrk="1" hangingPunct="1">
              <a:spcBef>
                <a:spcPct val="0"/>
              </a:spcBef>
              <a:buFont typeface="Wingdings" pitchFamily="2" charset="2"/>
              <a:buChar char="ü"/>
            </a:pPr>
            <a:r>
              <a:rPr lang="ru-RU" sz="1600" b="1" dirty="0">
                <a:solidFill>
                  <a:prstClr val="black"/>
                </a:solidFill>
                <a:latin typeface="Calibri" pitchFamily="34" charset="0"/>
                <a:ea typeface="Calibri"/>
                <a:cs typeface="Calibri" pitchFamily="34" charset="0"/>
              </a:rPr>
              <a:t>преобразования муниципальных образований;</a:t>
            </a:r>
          </a:p>
          <a:p>
            <a:pPr marL="538163" lvl="0" indent="0" algn="just" eaLnBrk="1" hangingPunct="1">
              <a:spcBef>
                <a:spcPct val="0"/>
              </a:spcBef>
              <a:buFont typeface="Wingdings" pitchFamily="2" charset="2"/>
              <a:buChar char="ü"/>
            </a:pPr>
            <a:r>
              <a:rPr lang="ru-RU" sz="1600" b="1" dirty="0">
                <a:solidFill>
                  <a:prstClr val="black"/>
                </a:solidFill>
                <a:latin typeface="Calibri" pitchFamily="34" charset="0"/>
                <a:ea typeface="Calibri"/>
                <a:cs typeface="Calibri" pitchFamily="34" charset="0"/>
              </a:rPr>
              <a:t>совершенствования распределения публичных полномочий;</a:t>
            </a:r>
          </a:p>
          <a:p>
            <a:pPr marL="538163" lvl="0" indent="0" algn="just" eaLnBrk="1" hangingPunct="1">
              <a:spcBef>
                <a:spcPct val="0"/>
              </a:spcBef>
              <a:buFont typeface="Wingdings" pitchFamily="2" charset="2"/>
              <a:buChar char="ü"/>
            </a:pPr>
            <a:r>
              <a:rPr lang="ru-RU" sz="1600" b="1" dirty="0">
                <a:solidFill>
                  <a:prstClr val="black"/>
                </a:solidFill>
                <a:latin typeface="Calibri" pitchFamily="34" charset="0"/>
                <a:ea typeface="Calibri"/>
                <a:cs typeface="Calibri" pitchFamily="34" charset="0"/>
              </a:rPr>
              <a:t>подготовки поправок в Бюджетный кодекс РФ и 131-й Федеральный закон, в части закрепления положений, обеспечивающих реализацию инициатив объединения администрацией районов и поселений, совершенствование процедур преобразования </a:t>
            </a:r>
            <a:r>
              <a:rPr lang="ru-RU" sz="1600" b="1" dirty="0" smtClean="0">
                <a:solidFill>
                  <a:prstClr val="black"/>
                </a:solidFill>
                <a:latin typeface="Calibri" pitchFamily="34" charset="0"/>
                <a:ea typeface="Calibri"/>
                <a:cs typeface="Calibri" pitchFamily="34" charset="0"/>
              </a:rPr>
              <a:t>муниципалитетов</a:t>
            </a:r>
          </a:p>
          <a:p>
            <a:pPr marL="538163" lvl="0" indent="0" algn="just" eaLnBrk="1" hangingPunct="1">
              <a:spcBef>
                <a:spcPct val="0"/>
              </a:spcBef>
              <a:buNone/>
            </a:pPr>
            <a:endParaRPr lang="ru-RU" sz="1600" b="1" dirty="0">
              <a:solidFill>
                <a:prstClr val="black"/>
              </a:solidFill>
              <a:latin typeface="Calibri" pitchFamily="34" charset="0"/>
              <a:ea typeface="Calibri"/>
              <a:cs typeface="Calibri" pitchFamily="34" charset="0"/>
            </a:endParaRPr>
          </a:p>
          <a:p>
            <a:pPr marL="355600" lvl="0" indent="-355600" algn="just" eaLnBrk="1" hangingPunct="1">
              <a:spcBef>
                <a:spcPct val="0"/>
              </a:spcBef>
              <a:buNone/>
            </a:pPr>
            <a:endParaRPr lang="ru-RU" sz="1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45654D-13F2-48D3-9735-D50A8BF486D3}" type="slidenum">
              <a:rPr lang="ru-RU" smtClean="0"/>
              <a:pPr>
                <a:defRPr/>
              </a:pPr>
              <a:t>21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29556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6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0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6563</TotalTime>
  <Words>3571</Words>
  <Application>Microsoft Office PowerPoint</Application>
  <PresentationFormat>Экран (4:3)</PresentationFormat>
  <Paragraphs>473</Paragraphs>
  <Slides>21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6</vt:i4>
      </vt:variant>
      <vt:variant>
        <vt:lpstr>Заголовки слайдов</vt:lpstr>
      </vt:variant>
      <vt:variant>
        <vt:i4>21</vt:i4>
      </vt:variant>
    </vt:vector>
  </HeadingPairs>
  <TitlesOfParts>
    <vt:vector size="27" baseType="lpstr">
      <vt:lpstr>default</vt:lpstr>
      <vt:lpstr>6_Тема Office</vt:lpstr>
      <vt:lpstr>10_Тема Office</vt:lpstr>
      <vt:lpstr>Тема Office</vt:lpstr>
      <vt:lpstr>1_Тема Office</vt:lpstr>
      <vt:lpstr>3_Тема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Вопросы межведомственного взаимодействия по вопросам, входящим в компетенцию блока «Территориальное развитие»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Артем</dc:creator>
  <cp:lastModifiedBy>KhokhlyavinDS</cp:lastModifiedBy>
  <cp:revision>950</cp:revision>
  <cp:lastPrinted>2012-12-20T10:43:08Z</cp:lastPrinted>
  <dcterms:created xsi:type="dcterms:W3CDTF">2012-07-01T12:00:39Z</dcterms:created>
  <dcterms:modified xsi:type="dcterms:W3CDTF">2012-12-21T03:17:09Z</dcterms:modified>
</cp:coreProperties>
</file>