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50" autoAdjust="0"/>
    <p:restoredTop sz="86331" autoAdjust="0"/>
  </p:normalViewPr>
  <p:slideViewPr>
    <p:cSldViewPr>
      <p:cViewPr varScale="1">
        <p:scale>
          <a:sx n="93" d="100"/>
          <a:sy n="93" d="100"/>
        </p:scale>
        <p:origin x="-2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32008838420380969"/>
          <c:y val="3.8137678891512802E-2"/>
          <c:w val="0.55040610899657449"/>
          <c:h val="0.87456271796358709"/>
        </c:manualLayout>
      </c:layout>
      <c:barChart>
        <c:barDir val="bar"/>
        <c:grouping val="stacked"/>
        <c:ser>
          <c:idx val="0"/>
          <c:order val="0"/>
          <c:tx>
            <c:strRef>
              <c:f>Лист1!$C$1</c:f>
              <c:strCache>
                <c:ptCount val="1"/>
                <c:pt idx="0">
                  <c:v>До-346</c:v>
                </c:pt>
              </c:strCache>
            </c:strRef>
          </c:tx>
          <c:cat>
            <c:strRef>
              <c:f>Лист1!$A$2:$A$14</c:f>
              <c:strCache>
                <c:ptCount val="13"/>
                <c:pt idx="0">
                  <c:v>Починковский</c:v>
                </c:pt>
                <c:pt idx="1">
                  <c:v>Лукояновский</c:v>
                </c:pt>
                <c:pt idx="2">
                  <c:v>Сокольский</c:v>
                </c:pt>
                <c:pt idx="3">
                  <c:v>Сеченовскийи</c:v>
                </c:pt>
                <c:pt idx="4">
                  <c:v>Ковернинский</c:v>
                </c:pt>
                <c:pt idx="5">
                  <c:v>Семеновский</c:v>
                </c:pt>
                <c:pt idx="6">
                  <c:v>Богородский</c:v>
                </c:pt>
                <c:pt idx="7">
                  <c:v>Шахунский</c:v>
                </c:pt>
                <c:pt idx="8">
                  <c:v>Первомайский</c:v>
                </c:pt>
                <c:pt idx="9">
                  <c:v>Вадский</c:v>
                </c:pt>
                <c:pt idx="10">
                  <c:v>Вачский</c:v>
                </c:pt>
                <c:pt idx="11">
                  <c:v>Выксунский</c:v>
                </c:pt>
                <c:pt idx="12">
                  <c:v>Краснобаковский</c:v>
                </c:pt>
              </c:strCache>
            </c:strRef>
          </c:cat>
          <c:val>
            <c:numRef>
              <c:f>Лист1!$C$2:$C$14</c:f>
              <c:numCache>
                <c:formatCode>General</c:formatCode>
                <c:ptCount val="13"/>
                <c:pt idx="0">
                  <c:v>21</c:v>
                </c:pt>
                <c:pt idx="1">
                  <c:v>17</c:v>
                </c:pt>
                <c:pt idx="2">
                  <c:v>13</c:v>
                </c:pt>
                <c:pt idx="3">
                  <c:v>13</c:v>
                </c:pt>
                <c:pt idx="4">
                  <c:v>11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8</c:v>
                </c:pt>
                <c:pt idx="9">
                  <c:v>9</c:v>
                </c:pt>
                <c:pt idx="10">
                  <c:v>9</c:v>
                </c:pt>
                <c:pt idx="11">
                  <c:v>9</c:v>
                </c:pt>
                <c:pt idx="12">
                  <c:v>9</c:v>
                </c:pt>
              </c:numCache>
            </c:numRef>
          </c:val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После-143</c:v>
                </c:pt>
              </c:strCache>
            </c:strRef>
          </c:tx>
          <c:cat>
            <c:strRef>
              <c:f>Лист1!$A$2:$A$14</c:f>
              <c:strCache>
                <c:ptCount val="13"/>
                <c:pt idx="0">
                  <c:v>Починковский</c:v>
                </c:pt>
                <c:pt idx="1">
                  <c:v>Лукояновский</c:v>
                </c:pt>
                <c:pt idx="2">
                  <c:v>Сокольский</c:v>
                </c:pt>
                <c:pt idx="3">
                  <c:v>Сеченовскийи</c:v>
                </c:pt>
                <c:pt idx="4">
                  <c:v>Ковернинский</c:v>
                </c:pt>
                <c:pt idx="5">
                  <c:v>Семеновский</c:v>
                </c:pt>
                <c:pt idx="6">
                  <c:v>Богородский</c:v>
                </c:pt>
                <c:pt idx="7">
                  <c:v>Шахунский</c:v>
                </c:pt>
                <c:pt idx="8">
                  <c:v>Первомайский</c:v>
                </c:pt>
                <c:pt idx="9">
                  <c:v>Вадский</c:v>
                </c:pt>
                <c:pt idx="10">
                  <c:v>Вачский</c:v>
                </c:pt>
                <c:pt idx="11">
                  <c:v>Выксунский</c:v>
                </c:pt>
                <c:pt idx="12">
                  <c:v>Краснобаковский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7</c:v>
                </c:pt>
                <c:pt idx="1">
                  <c:v>7</c:v>
                </c:pt>
                <c:pt idx="2">
                  <c:v>3</c:v>
                </c:pt>
                <c:pt idx="3">
                  <c:v>7</c:v>
                </c:pt>
                <c:pt idx="4">
                  <c:v>4</c:v>
                </c:pt>
                <c:pt idx="5">
                  <c:v>5</c:v>
                </c:pt>
                <c:pt idx="6">
                  <c:v>4</c:v>
                </c:pt>
                <c:pt idx="7">
                  <c:v>3</c:v>
                </c:pt>
                <c:pt idx="8">
                  <c:v>2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</c:numCache>
            </c:numRef>
          </c:val>
        </c:ser>
        <c:overlap val="100"/>
        <c:axId val="79322496"/>
        <c:axId val="77141120"/>
      </c:barChart>
      <c:catAx>
        <c:axId val="79322496"/>
        <c:scaling>
          <c:orientation val="minMax"/>
        </c:scaling>
        <c:axPos val="l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77141120"/>
        <c:crosses val="autoZero"/>
        <c:auto val="1"/>
        <c:lblAlgn val="ctr"/>
        <c:lblOffset val="100"/>
      </c:catAx>
      <c:valAx>
        <c:axId val="77141120"/>
        <c:scaling>
          <c:orientation val="minMax"/>
        </c:scaling>
        <c:axPos val="b"/>
        <c:majorGridlines/>
        <c:numFmt formatCode="General" sourceLinked="1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793224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436071432329368"/>
          <c:y val="0.41529260976422688"/>
          <c:w val="0.18971398135968096"/>
          <c:h val="0.17844140324921054"/>
        </c:manualLayout>
      </c:layout>
      <c:spPr>
        <a:effectLst>
          <a:outerShdw blurRad="50800" dist="50800" dir="5400000" algn="ctr" rotWithShape="0">
            <a:srgbClr val="000000">
              <a:alpha val="84000"/>
            </a:srgbClr>
          </a:outerShdw>
        </a:effectLst>
      </c:spPr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2009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Варнавинский</c:v>
                </c:pt>
                <c:pt idx="1">
                  <c:v>Починковский</c:v>
                </c:pt>
                <c:pt idx="2">
                  <c:v>Дивеевский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</c:v>
                </c:pt>
                <c:pt idx="1">
                  <c:v>12.7</c:v>
                </c:pt>
                <c:pt idx="2">
                  <c:v>13.7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2010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Варнавинский</c:v>
                </c:pt>
                <c:pt idx="1">
                  <c:v>Починковский</c:v>
                </c:pt>
                <c:pt idx="2">
                  <c:v>Дивеевский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6.7</c:v>
                </c:pt>
                <c:pt idx="1">
                  <c:v>7.8</c:v>
                </c:pt>
                <c:pt idx="2">
                  <c:v>11.5</c:v>
                </c:pt>
              </c:numCache>
            </c:numRef>
          </c:val>
        </c:ser>
        <c:shape val="box"/>
        <c:axId val="79338880"/>
        <c:axId val="79340672"/>
        <c:axId val="0"/>
      </c:bar3DChart>
      <c:catAx>
        <c:axId val="79338880"/>
        <c:scaling>
          <c:orientation val="minMax"/>
        </c:scaling>
        <c:axPos val="l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79340672"/>
        <c:crosses val="autoZero"/>
        <c:auto val="1"/>
        <c:lblAlgn val="ctr"/>
        <c:lblOffset val="100"/>
      </c:catAx>
      <c:valAx>
        <c:axId val="79340672"/>
        <c:scaling>
          <c:orientation val="minMax"/>
        </c:scaling>
        <c:axPos val="b"/>
        <c:majorGridlines/>
        <c:numFmt formatCode="General" sourceLinked="1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7933888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bar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 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Городские округа</c:v>
                </c:pt>
                <c:pt idx="1">
                  <c:v>Муниципальные районы</c:v>
                </c:pt>
                <c:pt idx="2">
                  <c:v>Городские поселения</c:v>
                </c:pt>
                <c:pt idx="3">
                  <c:v>Сельские поселения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48</c:v>
                </c:pt>
                <c:pt idx="2">
                  <c:v>78</c:v>
                </c:pt>
                <c:pt idx="3">
                  <c:v>532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После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Городские округа</c:v>
                </c:pt>
                <c:pt idx="1">
                  <c:v>Муниципальные районы</c:v>
                </c:pt>
                <c:pt idx="2">
                  <c:v>Городские поселения</c:v>
                </c:pt>
                <c:pt idx="3">
                  <c:v>Сельские поселения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</c:v>
                </c:pt>
                <c:pt idx="1">
                  <c:v>43</c:v>
                </c:pt>
                <c:pt idx="2">
                  <c:v>64</c:v>
                </c:pt>
                <c:pt idx="3">
                  <c:v>298</c:v>
                </c:pt>
              </c:numCache>
            </c:numRef>
          </c:val>
        </c:ser>
        <c:overlap val="100"/>
        <c:axId val="72892416"/>
        <c:axId val="72893952"/>
      </c:barChart>
      <c:catAx>
        <c:axId val="72892416"/>
        <c:scaling>
          <c:orientation val="minMax"/>
        </c:scaling>
        <c:axPos val="l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72893952"/>
        <c:crosses val="autoZero"/>
        <c:auto val="1"/>
        <c:lblAlgn val="ctr"/>
        <c:lblOffset val="100"/>
      </c:catAx>
      <c:valAx>
        <c:axId val="72893952"/>
        <c:scaling>
          <c:orientation val="minMax"/>
        </c:scaling>
        <c:axPos val="b"/>
        <c:majorGridlines/>
        <c:numFmt formatCode="0%" sourceLinked="1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7289241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0.4184</cdr:x>
      <cdr:y>0.48016</cdr:y>
    </cdr:from>
    <cdr:to>
      <cdr:x>0.52951</cdr:x>
      <cdr:y>0.67436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443283" y="226084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 smtClean="0"/>
        </a:p>
        <a:p xmlns:a="http://schemas.openxmlformats.org/drawingml/2006/main">
          <a:r>
            <a:rPr lang="ru-RU" sz="1800" b="1" dirty="0" smtClean="0">
              <a:solidFill>
                <a:schemeClr val="bg1"/>
              </a:solidFill>
            </a:rPr>
            <a:t>48</a:t>
          </a:r>
          <a:endParaRPr lang="ru-RU" sz="18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0.67215</cdr:x>
      <cdr:y>0.52604</cdr:y>
    </cdr:from>
    <cdr:to>
      <cdr:x>0.78326</cdr:x>
      <cdr:y>0.72024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531515" y="247687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bg1"/>
              </a:solidFill>
            </a:rPr>
            <a:t>43</a:t>
          </a:r>
          <a:endParaRPr lang="ru-RU" sz="18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0.465</cdr:x>
      <cdr:y>0.31194</cdr:y>
    </cdr:from>
    <cdr:to>
      <cdr:x>0.57611</cdr:x>
      <cdr:y>0.50614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826768" y="146876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bg1"/>
              </a:solidFill>
            </a:rPr>
            <a:t>78</a:t>
          </a:r>
          <a:endParaRPr lang="ru-RU" sz="18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0.71875</cdr:x>
      <cdr:y>0.31194</cdr:y>
    </cdr:from>
    <cdr:to>
      <cdr:x>0.82986</cdr:x>
      <cdr:y>0.50614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915000" y="146876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bg1"/>
              </a:solidFill>
            </a:rPr>
            <a:t>64</a:t>
          </a:r>
          <a:endParaRPr lang="ru-RU" sz="18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0.38615</cdr:x>
      <cdr:y>0.74014</cdr:y>
    </cdr:from>
    <cdr:to>
      <cdr:x>0.49726</cdr:x>
      <cdr:y>0.93434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177825" y="348498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4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0.64</cdr:x>
      <cdr:y>0.74645</cdr:y>
    </cdr:from>
    <cdr:to>
      <cdr:x>0.75111</cdr:x>
      <cdr:y>0.94066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266928" y="35147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bg1"/>
              </a:solidFill>
            </a:rPr>
            <a:t>9</a:t>
          </a:r>
          <a:endParaRPr lang="ru-RU" sz="1800" b="1" dirty="0">
            <a:solidFill>
              <a:schemeClr val="bg1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0CA36-E818-46F3-9FA2-9C811567422C}" type="datetimeFigureOut">
              <a:rPr lang="ru-RU" smtClean="0"/>
              <a:pPr/>
              <a:t>20.11.2012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7DE6-CABC-48E7-A66A-B25169790D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0CA36-E818-46F3-9FA2-9C811567422C}" type="datetimeFigureOut">
              <a:rPr lang="ru-RU" smtClean="0"/>
              <a:pPr/>
              <a:t>20.11.2012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7DE6-CABC-48E7-A66A-B25169790D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0CA36-E818-46F3-9FA2-9C811567422C}" type="datetimeFigureOut">
              <a:rPr lang="ru-RU" smtClean="0"/>
              <a:pPr/>
              <a:t>20.11.2012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4507DE6-CABC-48E7-A66A-B25169790D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0CA36-E818-46F3-9FA2-9C811567422C}" type="datetimeFigureOut">
              <a:rPr lang="ru-RU" smtClean="0"/>
              <a:pPr/>
              <a:t>20.11.2012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7DE6-CABC-48E7-A66A-B25169790D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0CA36-E818-46F3-9FA2-9C811567422C}" type="datetimeFigureOut">
              <a:rPr lang="ru-RU" smtClean="0"/>
              <a:pPr/>
              <a:t>20.11.2012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7DE6-CABC-48E7-A66A-B25169790D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0CA36-E818-46F3-9FA2-9C811567422C}" type="datetimeFigureOut">
              <a:rPr lang="ru-RU" smtClean="0"/>
              <a:pPr/>
              <a:t>20.11.2012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7DE6-CABC-48E7-A66A-B25169790D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0CA36-E818-46F3-9FA2-9C811567422C}" type="datetimeFigureOut">
              <a:rPr lang="ru-RU" smtClean="0"/>
              <a:pPr/>
              <a:t>20.11.2012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7DE6-CABC-48E7-A66A-B25169790D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0CA36-E818-46F3-9FA2-9C811567422C}" type="datetimeFigureOut">
              <a:rPr lang="ru-RU" smtClean="0"/>
              <a:pPr/>
              <a:t>20.11.2012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7DE6-CABC-48E7-A66A-B25169790D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0CA36-E818-46F3-9FA2-9C811567422C}" type="datetimeFigureOut">
              <a:rPr lang="ru-RU" smtClean="0"/>
              <a:pPr/>
              <a:t>20.11.2012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7DE6-CABC-48E7-A66A-B25169790D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0CA36-E818-46F3-9FA2-9C811567422C}" type="datetimeFigureOut">
              <a:rPr lang="ru-RU" smtClean="0"/>
              <a:pPr/>
              <a:t>20.11.2012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7DE6-CABC-48E7-A66A-B25169790D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0CA36-E818-46F3-9FA2-9C811567422C}" type="datetimeFigureOut">
              <a:rPr lang="ru-RU" smtClean="0"/>
              <a:pPr/>
              <a:t>20.11.2012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7DE6-CABC-48E7-A66A-B25169790D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accent4">
                <a:shade val="45000"/>
                <a:satMod val="135000"/>
              </a:schemeClr>
              <a:prstClr val="white"/>
            </a:duotone>
            <a:lum bright="25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0D0CA36-E818-46F3-9FA2-9C811567422C}" type="datetimeFigureOut">
              <a:rPr lang="ru-RU" smtClean="0"/>
              <a:pPr/>
              <a:t>20.11.2012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4507DE6-CABC-48E7-A66A-B25169790D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Texturizer trans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70650" y="4869160"/>
            <a:ext cx="2263284" cy="17281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О результатах и эффективности укрупнения муниципальных образований и преобразовании муниципальных районов в городские округа в Нижегородской области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4492" y="3645024"/>
            <a:ext cx="7772400" cy="1199704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r>
              <a:rPr lang="ru-RU" b="1" dirty="0" smtClean="0">
                <a:solidFill>
                  <a:schemeClr val="bg1"/>
                </a:solidFill>
              </a:rPr>
              <a:t>Владимир Витальевич Пресняков </a:t>
            </a:r>
            <a:r>
              <a:rPr lang="ru-RU" b="1" dirty="0">
                <a:solidFill>
                  <a:schemeClr val="bg1"/>
                </a:solidFill>
              </a:rPr>
              <a:t>– </a:t>
            </a:r>
            <a:r>
              <a:rPr lang="ru-RU" b="1" dirty="0" smtClean="0">
                <a:solidFill>
                  <a:schemeClr val="bg1"/>
                </a:solidFill>
              </a:rPr>
              <a:t>начальник </a:t>
            </a:r>
            <a:r>
              <a:rPr lang="ru-RU" b="1" dirty="0">
                <a:solidFill>
                  <a:schemeClr val="bg1"/>
                </a:solidFill>
              </a:rPr>
              <a:t>организационного управления Законодательного Собрания Нижегородской области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11867" y="0"/>
            <a:ext cx="1132133" cy="86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07814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Основные цели оптимизации территориальной структуры местного самоуправления в Нижегородской области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988840"/>
            <a:ext cx="8229600" cy="4525963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bg1"/>
                </a:solidFill>
              </a:rPr>
              <a:t>создание </a:t>
            </a:r>
            <a:r>
              <a:rPr lang="ru-RU" dirty="0">
                <a:solidFill>
                  <a:schemeClr val="bg1"/>
                </a:solidFill>
              </a:rPr>
              <a:t>крупных, перспективных муниципальных образований, обладающих достаточными ресурсами для развития;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повышение </a:t>
            </a:r>
            <a:r>
              <a:rPr lang="ru-RU" dirty="0">
                <a:solidFill>
                  <a:schemeClr val="bg1"/>
                </a:solidFill>
              </a:rPr>
              <a:t>качества управления территориями, оптимизация управленческих процессов;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повышение </a:t>
            </a:r>
            <a:r>
              <a:rPr lang="ru-RU" dirty="0">
                <a:solidFill>
                  <a:schemeClr val="bg1"/>
                </a:solidFill>
              </a:rPr>
              <a:t>эффективности использования бюджетных средств.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11867" y="0"/>
            <a:ext cx="1132133" cy="86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52374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Этапы оптимизации территориальной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структуры местного самоуправления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62500" lnSpcReduction="20000"/>
          </a:bodyPr>
          <a:lstStyle/>
          <a:p>
            <a:r>
              <a:rPr lang="en-US" sz="3800" b="1" dirty="0" smtClean="0">
                <a:solidFill>
                  <a:schemeClr val="bg1"/>
                </a:solidFill>
              </a:rPr>
              <a:t>I</a:t>
            </a:r>
            <a:r>
              <a:rPr lang="ru-RU" sz="3800" b="1" dirty="0" smtClean="0">
                <a:solidFill>
                  <a:schemeClr val="bg1"/>
                </a:solidFill>
              </a:rPr>
              <a:t> этап: укрупнение поселений (2009 год);</a:t>
            </a:r>
          </a:p>
          <a:p>
            <a:r>
              <a:rPr lang="en-US" sz="3800" b="1" dirty="0" smtClean="0">
                <a:solidFill>
                  <a:schemeClr val="bg1"/>
                </a:solidFill>
              </a:rPr>
              <a:t>II</a:t>
            </a:r>
            <a:r>
              <a:rPr lang="ru-RU" sz="3800" b="1" dirty="0" smtClean="0">
                <a:solidFill>
                  <a:schemeClr val="bg1"/>
                </a:solidFill>
              </a:rPr>
              <a:t> этап: преобразование в городские округа (с 2010г.):</a:t>
            </a:r>
          </a:p>
          <a:p>
            <a:pPr lvl="0"/>
            <a:r>
              <a:rPr lang="ru-RU" dirty="0">
                <a:solidFill>
                  <a:schemeClr val="bg1"/>
                </a:solidFill>
              </a:rPr>
              <a:t>выдвижение населением/органом МСУ/органом госвласти субъекта РФ инициативы о преобразовании поселений в городское поселение и наделение его статусом городского округа;</a:t>
            </a:r>
          </a:p>
          <a:p>
            <a:pPr lvl="0"/>
            <a:r>
              <a:rPr lang="ru-RU" dirty="0">
                <a:solidFill>
                  <a:schemeClr val="bg1"/>
                </a:solidFill>
              </a:rPr>
              <a:t>рассмотрение инициативы представительными органами поселений района;</a:t>
            </a:r>
          </a:p>
          <a:p>
            <a:pPr lvl="0"/>
            <a:r>
              <a:rPr lang="ru-RU" dirty="0">
                <a:solidFill>
                  <a:schemeClr val="bg1"/>
                </a:solidFill>
              </a:rPr>
              <a:t>назначение публичных слушаний по двум вопросам:</a:t>
            </a:r>
          </a:p>
          <a:p>
            <a:pPr marL="530225" indent="0">
              <a:buNone/>
            </a:pPr>
            <a:r>
              <a:rPr lang="ru-RU" dirty="0">
                <a:solidFill>
                  <a:schemeClr val="bg1"/>
                </a:solidFill>
              </a:rPr>
              <a:t>-о преобразовании поселений района путем объединения в городское поселение,</a:t>
            </a:r>
          </a:p>
          <a:p>
            <a:pPr marL="530225" indent="0">
              <a:buNone/>
            </a:pPr>
            <a:r>
              <a:rPr lang="ru-RU" dirty="0">
                <a:solidFill>
                  <a:schemeClr val="bg1"/>
                </a:solidFill>
              </a:rPr>
              <a:t>-о наделении городского поселения статусом городского округа;</a:t>
            </a:r>
          </a:p>
          <a:p>
            <a:pPr lvl="0"/>
            <a:r>
              <a:rPr lang="ru-RU" dirty="0">
                <a:solidFill>
                  <a:schemeClr val="bg1"/>
                </a:solidFill>
              </a:rPr>
              <a:t>проведение публичных слушаний;</a:t>
            </a:r>
          </a:p>
          <a:p>
            <a:pPr lvl="0"/>
            <a:r>
              <a:rPr lang="ru-RU" dirty="0">
                <a:solidFill>
                  <a:schemeClr val="bg1"/>
                </a:solidFill>
              </a:rPr>
              <a:t>назначение голосования по правилам проведения местного референдума;</a:t>
            </a:r>
          </a:p>
          <a:p>
            <a:pPr lvl="0"/>
            <a:r>
              <a:rPr lang="ru-RU" dirty="0">
                <a:solidFill>
                  <a:schemeClr val="bg1"/>
                </a:solidFill>
              </a:rPr>
              <a:t>голосование;</a:t>
            </a:r>
          </a:p>
          <a:p>
            <a:pPr lvl="0"/>
            <a:r>
              <a:rPr lang="ru-RU" dirty="0">
                <a:solidFill>
                  <a:schemeClr val="bg1"/>
                </a:solidFill>
              </a:rPr>
              <a:t>выдвижение законодательной инициативы в региональный законодательный орган государственной власти;</a:t>
            </a:r>
          </a:p>
          <a:p>
            <a:pPr lvl="0"/>
            <a:r>
              <a:rPr lang="ru-RU" dirty="0">
                <a:solidFill>
                  <a:schemeClr val="bg1"/>
                </a:solidFill>
              </a:rPr>
              <a:t>рассмотрение законопроектов и принятие соответствующих законов;</a:t>
            </a:r>
          </a:p>
          <a:p>
            <a:pPr lvl="0"/>
            <a:r>
              <a:rPr lang="ru-RU" dirty="0">
                <a:solidFill>
                  <a:schemeClr val="bg1"/>
                </a:solidFill>
              </a:rPr>
              <a:t>подписание и опубликование законов;</a:t>
            </a:r>
          </a:p>
          <a:p>
            <a:pPr lvl="0"/>
            <a:r>
              <a:rPr lang="ru-RU" dirty="0">
                <a:solidFill>
                  <a:schemeClr val="bg1"/>
                </a:solidFill>
              </a:rPr>
              <a:t>вступление законов в силу.</a:t>
            </a:r>
          </a:p>
          <a:p>
            <a:pPr marL="13716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73110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dirty="0">
                <a:solidFill>
                  <a:schemeClr val="accent1">
                    <a:lumMod val="50000"/>
                  </a:schemeClr>
                </a:solidFill>
              </a:rPr>
              <a:t>Причины необходимости укрупнения поселений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/>
          </a:bodyPr>
          <a:lstStyle/>
          <a:p>
            <a:r>
              <a:rPr lang="ru-RU" sz="2600" dirty="0" smtClean="0">
                <a:solidFill>
                  <a:schemeClr val="bg1"/>
                </a:solidFill>
              </a:rPr>
              <a:t>диспропорции </a:t>
            </a:r>
            <a:r>
              <a:rPr lang="ru-RU" sz="2600" dirty="0">
                <a:solidFill>
                  <a:schemeClr val="bg1"/>
                </a:solidFill>
              </a:rPr>
              <a:t>в уровне </a:t>
            </a:r>
            <a:r>
              <a:rPr lang="ru-RU" sz="2600" dirty="0" smtClean="0">
                <a:solidFill>
                  <a:schemeClr val="bg1"/>
                </a:solidFill>
              </a:rPr>
              <a:t>социально-экономического развития районов;</a:t>
            </a:r>
          </a:p>
          <a:p>
            <a:r>
              <a:rPr lang="ru-RU" sz="2600" dirty="0">
                <a:solidFill>
                  <a:schemeClr val="bg1"/>
                </a:solidFill>
              </a:rPr>
              <a:t>ограниченность источников собственных доходов </a:t>
            </a:r>
            <a:r>
              <a:rPr lang="ru-RU" sz="2600" dirty="0" smtClean="0">
                <a:solidFill>
                  <a:schemeClr val="bg1"/>
                </a:solidFill>
              </a:rPr>
              <a:t>поселений;</a:t>
            </a:r>
          </a:p>
          <a:p>
            <a:r>
              <a:rPr lang="ru-RU" sz="2600" dirty="0">
                <a:solidFill>
                  <a:schemeClr val="bg1"/>
                </a:solidFill>
              </a:rPr>
              <a:t>острый дефицит квалифицированных управленческих </a:t>
            </a:r>
            <a:r>
              <a:rPr lang="ru-RU" sz="2600" dirty="0" smtClean="0">
                <a:solidFill>
                  <a:schemeClr val="bg1"/>
                </a:solidFill>
              </a:rPr>
              <a:t>кадров;</a:t>
            </a:r>
          </a:p>
          <a:p>
            <a:r>
              <a:rPr lang="ru-RU" sz="2600" dirty="0">
                <a:solidFill>
                  <a:schemeClr val="bg1"/>
                </a:solidFill>
              </a:rPr>
              <a:t>сильная зависимость бюджетов поселений от перечислений из вышестоящих </a:t>
            </a:r>
            <a:r>
              <a:rPr lang="ru-RU" sz="2600" dirty="0" smtClean="0">
                <a:solidFill>
                  <a:schemeClr val="bg1"/>
                </a:solidFill>
              </a:rPr>
              <a:t>бюджетов;</a:t>
            </a:r>
          </a:p>
          <a:p>
            <a:r>
              <a:rPr lang="ru-RU" sz="2600" dirty="0">
                <a:solidFill>
                  <a:schemeClr val="bg1"/>
                </a:solidFill>
              </a:rPr>
              <a:t>отказ небольших поселений от исполнения большинства полномочий в пользу </a:t>
            </a:r>
            <a:r>
              <a:rPr lang="ru-RU" sz="2600" dirty="0" smtClean="0">
                <a:solidFill>
                  <a:schemeClr val="bg1"/>
                </a:solidFill>
              </a:rPr>
              <a:t>районов.</a:t>
            </a:r>
            <a:endParaRPr lang="ru-RU" sz="26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10525" y="0"/>
            <a:ext cx="1133475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7159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41425675"/>
              </p:ext>
            </p:extLst>
          </p:nvPr>
        </p:nvGraphicFramePr>
        <p:xfrm>
          <a:off x="142844" y="142852"/>
          <a:ext cx="8215370" cy="6715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10525" y="0"/>
            <a:ext cx="1133475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3312" y="1484784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ru-RU" sz="3400" dirty="0" smtClean="0">
                <a:solidFill>
                  <a:schemeClr val="accent1">
                    <a:lumMod val="50000"/>
                  </a:schemeClr>
                </a:solidFill>
              </a:rPr>
              <a:t>Сравнение количества</a:t>
            </a:r>
            <a:br>
              <a:rPr lang="ru-RU" sz="3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400" dirty="0" smtClean="0">
                <a:solidFill>
                  <a:schemeClr val="accent1">
                    <a:lumMod val="50000"/>
                  </a:schemeClr>
                </a:solidFill>
              </a:rPr>
              <a:t> поселений до и после</a:t>
            </a:r>
            <a:br>
              <a:rPr lang="ru-RU" sz="3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400" dirty="0" smtClean="0">
                <a:solidFill>
                  <a:schemeClr val="accent1">
                    <a:lumMod val="50000"/>
                  </a:schemeClr>
                </a:solidFill>
              </a:rPr>
              <a:t>объединения</a:t>
            </a:r>
            <a:endParaRPr lang="ru-RU" sz="3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26067" y="6457890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%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3489003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Финансовые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последствия преобразований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сокращение расходов на содержание муниципальных служащих в местных </a:t>
            </a:r>
            <a:r>
              <a:rPr lang="ru-RU" sz="2400" dirty="0" smtClean="0">
                <a:solidFill>
                  <a:schemeClr val="bg1"/>
                </a:solidFill>
              </a:rPr>
              <a:t>бюджетах  составило 184 </a:t>
            </a:r>
            <a:r>
              <a:rPr lang="ru-RU" sz="2400" dirty="0" err="1" smtClean="0">
                <a:solidFill>
                  <a:schemeClr val="bg1"/>
                </a:solidFill>
              </a:rPr>
              <a:t>млн.руб</a:t>
            </a:r>
            <a:r>
              <a:rPr lang="ru-RU" sz="2400" dirty="0" smtClean="0">
                <a:solidFill>
                  <a:schemeClr val="bg1"/>
                </a:solidFill>
              </a:rPr>
              <a:t>. или 8,7%: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755167260"/>
              </p:ext>
            </p:extLst>
          </p:nvPr>
        </p:nvGraphicFramePr>
        <p:xfrm>
          <a:off x="1979712" y="234888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10525" y="0"/>
            <a:ext cx="1133475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020272" y="589984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9991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4790" y="41891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Социально-экономические последствия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844824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выравнивание </a:t>
            </a:r>
            <a:r>
              <a:rPr lang="ru-RU" dirty="0">
                <a:solidFill>
                  <a:schemeClr val="bg1"/>
                </a:solidFill>
              </a:rPr>
              <a:t>бюджетной обеспеченности поселений;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более </a:t>
            </a:r>
            <a:r>
              <a:rPr lang="ru-RU" dirty="0">
                <a:solidFill>
                  <a:schemeClr val="bg1"/>
                </a:solidFill>
              </a:rPr>
              <a:t>эффективное и качественное решение вопросов местного значения;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повышение </a:t>
            </a:r>
            <a:r>
              <a:rPr lang="ru-RU" dirty="0">
                <a:solidFill>
                  <a:schemeClr val="bg1"/>
                </a:solidFill>
              </a:rPr>
              <a:t>управляемости </a:t>
            </a:r>
            <a:r>
              <a:rPr lang="ru-RU" dirty="0" smtClean="0">
                <a:solidFill>
                  <a:schemeClr val="bg1"/>
                </a:solidFill>
              </a:rPr>
              <a:t>территориями;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значительное </a:t>
            </a:r>
            <a:r>
              <a:rPr lang="ru-RU" dirty="0">
                <a:solidFill>
                  <a:schemeClr val="bg1"/>
                </a:solidFill>
              </a:rPr>
              <a:t>уменьшение документооборота;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улучшение </a:t>
            </a:r>
            <a:r>
              <a:rPr lang="ru-RU" dirty="0">
                <a:solidFill>
                  <a:schemeClr val="bg1"/>
                </a:solidFill>
              </a:rPr>
              <a:t>кадрового состава органов местного самоуправления;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появление </a:t>
            </a:r>
            <a:r>
              <a:rPr lang="ru-RU" dirty="0">
                <a:solidFill>
                  <a:schemeClr val="bg1"/>
                </a:solidFill>
              </a:rPr>
              <a:t>возможности проведения крупных мероприятий, реализации масштабных программ и планов развития.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6063" y="0"/>
            <a:ext cx="1133475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86681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26876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Создание городских округов на базе муниципальных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районов (с 2009г.)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2780928"/>
            <a:ext cx="8229600" cy="45259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Борский – городской округ город Бор;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Семеновский – городской округ Семеновский;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Выксунский-городской округ город Выкса;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Шахунский</a:t>
            </a:r>
            <a:r>
              <a:rPr lang="ru-RU" dirty="0" smtClean="0">
                <a:solidFill>
                  <a:schemeClr val="bg1"/>
                </a:solidFill>
              </a:rPr>
              <a:t>-городской округ город Шахунья;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Первомайский –городской округ город Первомайск.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10525" y="0"/>
            <a:ext cx="1133475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08188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2938" y="432593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Общие итоги преобразований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25607497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6333" y="0"/>
            <a:ext cx="1133475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83968" y="2060848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532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72200" y="2060848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298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4080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Все меры социальной поддержки для жителей сельской местности сохранены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2780928"/>
            <a:ext cx="8229600" cy="452596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Льготы по тарифам на услуги ЖКХ (по оплате жилья, отопления и освещения);</a:t>
            </a:r>
          </a:p>
          <a:p>
            <a:r>
              <a:rPr lang="ru-RU" sz="3600" dirty="0" smtClean="0">
                <a:solidFill>
                  <a:schemeClr val="bg1"/>
                </a:solidFill>
              </a:rPr>
              <a:t>льготы по налогообложению;</a:t>
            </a:r>
          </a:p>
          <a:p>
            <a:r>
              <a:rPr lang="ru-RU" sz="3600" dirty="0" smtClean="0">
                <a:solidFill>
                  <a:schemeClr val="bg1"/>
                </a:solidFill>
              </a:rPr>
              <a:t>льготы по страхованию.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13027" y="0"/>
            <a:ext cx="1133475" cy="86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090883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233</TotalTime>
  <Words>382</Words>
  <Application>Microsoft Office PowerPoint</Application>
  <PresentationFormat>Экран (4:3)</PresentationFormat>
  <Paragraphs>62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О результатах и эффективности укрупнения муниципальных образований и преобразовании муниципальных районов в городские округа в Нижегородской области</vt:lpstr>
      <vt:lpstr>Основные цели оптимизации территориальной структуры местного самоуправления в Нижегородской области</vt:lpstr>
      <vt:lpstr>Этапы оптимизации территориальной структуры местного самоуправления</vt:lpstr>
      <vt:lpstr>Причины необходимости укрупнения поселений</vt:lpstr>
      <vt:lpstr>Сравнение количества  поселений до и после объединения</vt:lpstr>
      <vt:lpstr>Финансовые последствия преобразований</vt:lpstr>
      <vt:lpstr>Социально-экономические последствия</vt:lpstr>
      <vt:lpstr>Создание городских округов на базе муниципальных районов (с 2009г.)</vt:lpstr>
      <vt:lpstr>Общие итоги преобразований</vt:lpstr>
      <vt:lpstr>Все меры социальной поддержки для жителей сельской местности сохранены</vt:lpstr>
    </vt:vector>
  </TitlesOfParts>
  <Company>НО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ЗС</dc:creator>
  <cp:lastModifiedBy>KhokhlyavinDS</cp:lastModifiedBy>
  <cp:revision>35</cp:revision>
  <dcterms:created xsi:type="dcterms:W3CDTF">2012-11-16T05:07:26Z</dcterms:created>
  <dcterms:modified xsi:type="dcterms:W3CDTF">2012-11-20T09:40:08Z</dcterms:modified>
</cp:coreProperties>
</file>