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арт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133600"/>
            <a:ext cx="5900467" cy="4114800"/>
          </a:xfrm>
          <a:prstGeom prst="rect">
            <a:avLst/>
          </a:prstGeom>
        </p:spPr>
      </p:pic>
      <p:pic>
        <p:nvPicPr>
          <p:cNvPr id="2" name="Содержимое 35" descr="gubaha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0"/>
            <a:ext cx="914399" cy="1524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990600" y="609600"/>
            <a:ext cx="7848600" cy="1066800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</a:pPr>
            <a:r>
              <a:rPr lang="ru-RU" sz="2400" b="1" dirty="0" smtClean="0">
                <a:latin typeface="Verdana" pitchFamily="34" charset="0"/>
                <a:ea typeface="Arial Unicode MS" pitchFamily="34" charset="-128"/>
                <a:cs typeface="Times New Roman" pitchFamily="18" charset="0"/>
              </a:rPr>
              <a:t>О практике преобразования муниципалитетов на примере Губахинского муниципального района путём объединения городских и сельских поселений</a:t>
            </a:r>
            <a:endParaRPr lang="ru-RU" sz="2400" b="1" dirty="0">
              <a:latin typeface="Verdana" pitchFamily="34" charset="0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81000" y="2514600"/>
            <a:ext cx="3048000" cy="198120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Глава Губахинского муниципального района</a:t>
            </a:r>
          </a:p>
          <a:p>
            <a:pPr algn="l"/>
            <a:r>
              <a:rPr lang="ru-RU" sz="2000" b="1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А.В. Борисов</a:t>
            </a:r>
            <a:endParaRPr lang="ru-RU" sz="2000" b="1" dirty="0">
              <a:solidFill>
                <a:schemeClr val="tx1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4648200" y="6259179"/>
            <a:ext cx="403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Verdana" pitchFamily="34" charset="0"/>
                <a:cs typeface="Times New Roman" pitchFamily="18" charset="0"/>
              </a:rPr>
              <a:t>г. Пермь, 23 ноября 2012г.</a:t>
            </a:r>
            <a:endParaRPr lang="ru-RU" b="1" dirty="0">
              <a:latin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173"/>
          <p:cNvGrpSpPr>
            <a:grpSpLocks/>
          </p:cNvGrpSpPr>
          <p:nvPr/>
        </p:nvGrpSpPr>
        <p:grpSpPr bwMode="auto">
          <a:xfrm>
            <a:off x="685800" y="990600"/>
            <a:ext cx="8229601" cy="5638800"/>
            <a:chOff x="0" y="576"/>
            <a:chExt cx="5798" cy="3742"/>
          </a:xfrm>
        </p:grpSpPr>
        <p:grpSp>
          <p:nvGrpSpPr>
            <p:cNvPr id="38" name="Group 174"/>
            <p:cNvGrpSpPr>
              <a:grpSpLocks/>
            </p:cNvGrpSpPr>
            <p:nvPr/>
          </p:nvGrpSpPr>
          <p:grpSpPr bwMode="auto">
            <a:xfrm>
              <a:off x="0" y="576"/>
              <a:ext cx="5760" cy="3742"/>
              <a:chOff x="0" y="576"/>
              <a:chExt cx="5760" cy="3742"/>
            </a:xfrm>
          </p:grpSpPr>
          <p:pic>
            <p:nvPicPr>
              <p:cNvPr id="49" name="Picture 20" descr="GBHRC2aX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576"/>
                <a:ext cx="5760" cy="37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0" name="Line 176"/>
              <p:cNvSpPr>
                <a:spLocks noChangeShapeType="1"/>
              </p:cNvSpPr>
              <p:nvPr/>
            </p:nvSpPr>
            <p:spPr bwMode="auto">
              <a:xfrm flipV="1">
                <a:off x="624" y="2976"/>
                <a:ext cx="48" cy="192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" name="Line 177"/>
              <p:cNvSpPr>
                <a:spLocks noChangeShapeType="1"/>
              </p:cNvSpPr>
              <p:nvPr/>
            </p:nvSpPr>
            <p:spPr bwMode="auto">
              <a:xfrm flipV="1">
                <a:off x="600" y="2968"/>
                <a:ext cx="48" cy="192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Line 178"/>
              <p:cNvSpPr>
                <a:spLocks noChangeShapeType="1"/>
              </p:cNvSpPr>
              <p:nvPr/>
            </p:nvSpPr>
            <p:spPr bwMode="auto">
              <a:xfrm>
                <a:off x="624" y="2976"/>
                <a:ext cx="1280" cy="17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Line 179"/>
              <p:cNvSpPr>
                <a:spLocks noChangeShapeType="1"/>
              </p:cNvSpPr>
              <p:nvPr/>
            </p:nvSpPr>
            <p:spPr bwMode="auto">
              <a:xfrm>
                <a:off x="1920" y="3120"/>
                <a:ext cx="288" cy="48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" name="Line 180"/>
              <p:cNvSpPr>
                <a:spLocks noChangeShapeType="1"/>
              </p:cNvSpPr>
              <p:nvPr/>
            </p:nvSpPr>
            <p:spPr bwMode="auto">
              <a:xfrm>
                <a:off x="672" y="3024"/>
                <a:ext cx="1248" cy="14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" name="Line 181"/>
              <p:cNvSpPr>
                <a:spLocks noChangeShapeType="1"/>
              </p:cNvSpPr>
              <p:nvPr/>
            </p:nvSpPr>
            <p:spPr bwMode="auto">
              <a:xfrm flipH="1" flipV="1">
                <a:off x="2128" y="2272"/>
                <a:ext cx="48" cy="864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" name="Line 182"/>
              <p:cNvSpPr>
                <a:spLocks noChangeShapeType="1"/>
              </p:cNvSpPr>
              <p:nvPr/>
            </p:nvSpPr>
            <p:spPr bwMode="auto">
              <a:xfrm>
                <a:off x="2160" y="2256"/>
                <a:ext cx="192" cy="48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Freeform 183"/>
              <p:cNvSpPr>
                <a:spLocks/>
              </p:cNvSpPr>
              <p:nvPr/>
            </p:nvSpPr>
            <p:spPr bwMode="auto">
              <a:xfrm>
                <a:off x="2352" y="1384"/>
                <a:ext cx="856" cy="920"/>
              </a:xfrm>
              <a:custGeom>
                <a:avLst/>
                <a:gdLst>
                  <a:gd name="T0" fmla="*/ 0 w 856"/>
                  <a:gd name="T1" fmla="*/ 920 h 920"/>
                  <a:gd name="T2" fmla="*/ 144 w 856"/>
                  <a:gd name="T3" fmla="*/ 872 h 920"/>
                  <a:gd name="T4" fmla="*/ 144 w 856"/>
                  <a:gd name="T5" fmla="*/ 824 h 920"/>
                  <a:gd name="T6" fmla="*/ 240 w 856"/>
                  <a:gd name="T7" fmla="*/ 872 h 920"/>
                  <a:gd name="T8" fmla="*/ 336 w 856"/>
                  <a:gd name="T9" fmla="*/ 776 h 920"/>
                  <a:gd name="T10" fmla="*/ 480 w 856"/>
                  <a:gd name="T11" fmla="*/ 440 h 920"/>
                  <a:gd name="T12" fmla="*/ 576 w 856"/>
                  <a:gd name="T13" fmla="*/ 344 h 920"/>
                  <a:gd name="T14" fmla="*/ 816 w 856"/>
                  <a:gd name="T15" fmla="*/ 392 h 920"/>
                  <a:gd name="T16" fmla="*/ 816 w 856"/>
                  <a:gd name="T17" fmla="*/ 296 h 920"/>
                  <a:gd name="T18" fmla="*/ 768 w 856"/>
                  <a:gd name="T19" fmla="*/ 296 h 920"/>
                  <a:gd name="T20" fmla="*/ 576 w 856"/>
                  <a:gd name="T21" fmla="*/ 248 h 920"/>
                  <a:gd name="T22" fmla="*/ 624 w 856"/>
                  <a:gd name="T23" fmla="*/ 200 h 920"/>
                  <a:gd name="T24" fmla="*/ 624 w 856"/>
                  <a:gd name="T25" fmla="*/ 152 h 920"/>
                  <a:gd name="T26" fmla="*/ 576 w 856"/>
                  <a:gd name="T27" fmla="*/ 104 h 920"/>
                  <a:gd name="T28" fmla="*/ 624 w 856"/>
                  <a:gd name="T29" fmla="*/ 104 h 920"/>
                  <a:gd name="T30" fmla="*/ 624 w 856"/>
                  <a:gd name="T31" fmla="*/ 56 h 920"/>
                  <a:gd name="T32" fmla="*/ 576 w 856"/>
                  <a:gd name="T33" fmla="*/ 8 h 920"/>
                  <a:gd name="T34" fmla="*/ 480 w 856"/>
                  <a:gd name="T35" fmla="*/ 8 h 920"/>
                  <a:gd name="T36" fmla="*/ 384 w 856"/>
                  <a:gd name="T37" fmla="*/ 8 h 9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56"/>
                  <a:gd name="T58" fmla="*/ 0 h 920"/>
                  <a:gd name="T59" fmla="*/ 856 w 856"/>
                  <a:gd name="T60" fmla="*/ 920 h 92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56" h="920">
                    <a:moveTo>
                      <a:pt x="0" y="920"/>
                    </a:moveTo>
                    <a:cubicBezTo>
                      <a:pt x="60" y="904"/>
                      <a:pt x="120" y="888"/>
                      <a:pt x="144" y="872"/>
                    </a:cubicBezTo>
                    <a:cubicBezTo>
                      <a:pt x="168" y="856"/>
                      <a:pt x="128" y="824"/>
                      <a:pt x="144" y="824"/>
                    </a:cubicBezTo>
                    <a:cubicBezTo>
                      <a:pt x="160" y="824"/>
                      <a:pt x="208" y="880"/>
                      <a:pt x="240" y="872"/>
                    </a:cubicBezTo>
                    <a:cubicBezTo>
                      <a:pt x="272" y="864"/>
                      <a:pt x="296" y="848"/>
                      <a:pt x="336" y="776"/>
                    </a:cubicBezTo>
                    <a:cubicBezTo>
                      <a:pt x="376" y="704"/>
                      <a:pt x="440" y="512"/>
                      <a:pt x="480" y="440"/>
                    </a:cubicBezTo>
                    <a:cubicBezTo>
                      <a:pt x="520" y="368"/>
                      <a:pt x="520" y="352"/>
                      <a:pt x="576" y="344"/>
                    </a:cubicBezTo>
                    <a:cubicBezTo>
                      <a:pt x="632" y="336"/>
                      <a:pt x="776" y="400"/>
                      <a:pt x="816" y="392"/>
                    </a:cubicBezTo>
                    <a:cubicBezTo>
                      <a:pt x="856" y="384"/>
                      <a:pt x="824" y="312"/>
                      <a:pt x="816" y="296"/>
                    </a:cubicBezTo>
                    <a:cubicBezTo>
                      <a:pt x="808" y="280"/>
                      <a:pt x="808" y="304"/>
                      <a:pt x="768" y="296"/>
                    </a:cubicBezTo>
                    <a:cubicBezTo>
                      <a:pt x="728" y="288"/>
                      <a:pt x="600" y="264"/>
                      <a:pt x="576" y="248"/>
                    </a:cubicBezTo>
                    <a:cubicBezTo>
                      <a:pt x="552" y="232"/>
                      <a:pt x="616" y="216"/>
                      <a:pt x="624" y="200"/>
                    </a:cubicBezTo>
                    <a:cubicBezTo>
                      <a:pt x="632" y="184"/>
                      <a:pt x="632" y="168"/>
                      <a:pt x="624" y="152"/>
                    </a:cubicBezTo>
                    <a:cubicBezTo>
                      <a:pt x="616" y="136"/>
                      <a:pt x="576" y="112"/>
                      <a:pt x="576" y="104"/>
                    </a:cubicBezTo>
                    <a:cubicBezTo>
                      <a:pt x="576" y="96"/>
                      <a:pt x="616" y="112"/>
                      <a:pt x="624" y="104"/>
                    </a:cubicBezTo>
                    <a:cubicBezTo>
                      <a:pt x="632" y="96"/>
                      <a:pt x="632" y="72"/>
                      <a:pt x="624" y="56"/>
                    </a:cubicBezTo>
                    <a:cubicBezTo>
                      <a:pt x="616" y="40"/>
                      <a:pt x="600" y="16"/>
                      <a:pt x="576" y="8"/>
                    </a:cubicBezTo>
                    <a:cubicBezTo>
                      <a:pt x="552" y="0"/>
                      <a:pt x="512" y="8"/>
                      <a:pt x="480" y="8"/>
                    </a:cubicBezTo>
                    <a:cubicBezTo>
                      <a:pt x="448" y="8"/>
                      <a:pt x="400" y="8"/>
                      <a:pt x="384" y="8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Freeform 184"/>
              <p:cNvSpPr>
                <a:spLocks/>
              </p:cNvSpPr>
              <p:nvPr/>
            </p:nvSpPr>
            <p:spPr bwMode="auto">
              <a:xfrm>
                <a:off x="3800" y="2264"/>
                <a:ext cx="96" cy="864"/>
              </a:xfrm>
              <a:custGeom>
                <a:avLst/>
                <a:gdLst>
                  <a:gd name="T0" fmla="*/ 0 w 96"/>
                  <a:gd name="T1" fmla="*/ 864 h 864"/>
                  <a:gd name="T2" fmla="*/ 96 w 96"/>
                  <a:gd name="T3" fmla="*/ 0 h 864"/>
                  <a:gd name="T4" fmla="*/ 0 60000 65536"/>
                  <a:gd name="T5" fmla="*/ 0 60000 65536"/>
                  <a:gd name="T6" fmla="*/ 0 w 96"/>
                  <a:gd name="T7" fmla="*/ 0 h 864"/>
                  <a:gd name="T8" fmla="*/ 96 w 96"/>
                  <a:gd name="T9" fmla="*/ 864 h 86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6" h="864">
                    <a:moveTo>
                      <a:pt x="0" y="864"/>
                    </a:moveTo>
                    <a:cubicBezTo>
                      <a:pt x="40" y="504"/>
                      <a:pt x="80" y="144"/>
                      <a:pt x="96" y="0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Freeform 185"/>
              <p:cNvSpPr>
                <a:spLocks/>
              </p:cNvSpPr>
              <p:nvPr/>
            </p:nvSpPr>
            <p:spPr bwMode="auto">
              <a:xfrm>
                <a:off x="2880" y="1792"/>
                <a:ext cx="1008" cy="480"/>
              </a:xfrm>
              <a:custGeom>
                <a:avLst/>
                <a:gdLst>
                  <a:gd name="T0" fmla="*/ 0 w 1008"/>
                  <a:gd name="T1" fmla="*/ 0 h 480"/>
                  <a:gd name="T2" fmla="*/ 144 w 1008"/>
                  <a:gd name="T3" fmla="*/ 144 h 480"/>
                  <a:gd name="T4" fmla="*/ 144 w 1008"/>
                  <a:gd name="T5" fmla="*/ 192 h 480"/>
                  <a:gd name="T6" fmla="*/ 144 w 1008"/>
                  <a:gd name="T7" fmla="*/ 288 h 480"/>
                  <a:gd name="T8" fmla="*/ 144 w 1008"/>
                  <a:gd name="T9" fmla="*/ 336 h 480"/>
                  <a:gd name="T10" fmla="*/ 288 w 1008"/>
                  <a:gd name="T11" fmla="*/ 336 h 480"/>
                  <a:gd name="T12" fmla="*/ 1008 w 1008"/>
                  <a:gd name="T13" fmla="*/ 480 h 48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08"/>
                  <a:gd name="T22" fmla="*/ 0 h 480"/>
                  <a:gd name="T23" fmla="*/ 1008 w 1008"/>
                  <a:gd name="T24" fmla="*/ 480 h 48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08" h="480">
                    <a:moveTo>
                      <a:pt x="0" y="0"/>
                    </a:moveTo>
                    <a:cubicBezTo>
                      <a:pt x="60" y="56"/>
                      <a:pt x="120" y="112"/>
                      <a:pt x="144" y="144"/>
                    </a:cubicBezTo>
                    <a:cubicBezTo>
                      <a:pt x="168" y="176"/>
                      <a:pt x="144" y="168"/>
                      <a:pt x="144" y="192"/>
                    </a:cubicBezTo>
                    <a:cubicBezTo>
                      <a:pt x="144" y="216"/>
                      <a:pt x="144" y="264"/>
                      <a:pt x="144" y="288"/>
                    </a:cubicBezTo>
                    <a:cubicBezTo>
                      <a:pt x="144" y="312"/>
                      <a:pt x="120" y="328"/>
                      <a:pt x="144" y="336"/>
                    </a:cubicBezTo>
                    <a:cubicBezTo>
                      <a:pt x="168" y="344"/>
                      <a:pt x="144" y="312"/>
                      <a:pt x="288" y="336"/>
                    </a:cubicBezTo>
                    <a:cubicBezTo>
                      <a:pt x="432" y="360"/>
                      <a:pt x="720" y="420"/>
                      <a:pt x="1008" y="480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Freeform 186"/>
              <p:cNvSpPr>
                <a:spLocks/>
              </p:cNvSpPr>
              <p:nvPr/>
            </p:nvSpPr>
            <p:spPr bwMode="auto">
              <a:xfrm>
                <a:off x="528" y="3168"/>
                <a:ext cx="96" cy="576"/>
              </a:xfrm>
              <a:custGeom>
                <a:avLst/>
                <a:gdLst>
                  <a:gd name="T0" fmla="*/ 0 w 96"/>
                  <a:gd name="T1" fmla="*/ 576 h 576"/>
                  <a:gd name="T2" fmla="*/ 96 w 96"/>
                  <a:gd name="T3" fmla="*/ 0 h 576"/>
                  <a:gd name="T4" fmla="*/ 0 60000 65536"/>
                  <a:gd name="T5" fmla="*/ 0 60000 65536"/>
                  <a:gd name="T6" fmla="*/ 0 w 96"/>
                  <a:gd name="T7" fmla="*/ 0 h 576"/>
                  <a:gd name="T8" fmla="*/ 96 w 96"/>
                  <a:gd name="T9" fmla="*/ 576 h 57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6" h="576">
                    <a:moveTo>
                      <a:pt x="0" y="576"/>
                    </a:moveTo>
                    <a:cubicBezTo>
                      <a:pt x="40" y="336"/>
                      <a:pt x="80" y="96"/>
                      <a:pt x="96" y="0"/>
                    </a:cubicBezTo>
                  </a:path>
                </a:pathLst>
              </a:cu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Freeform 187"/>
              <p:cNvSpPr>
                <a:spLocks/>
              </p:cNvSpPr>
              <p:nvPr/>
            </p:nvSpPr>
            <p:spPr bwMode="auto">
              <a:xfrm>
                <a:off x="432" y="3168"/>
                <a:ext cx="192" cy="1"/>
              </a:xfrm>
              <a:custGeom>
                <a:avLst/>
                <a:gdLst>
                  <a:gd name="T0" fmla="*/ 192 w 192"/>
                  <a:gd name="T1" fmla="*/ 0 h 1"/>
                  <a:gd name="T2" fmla="*/ 0 w 192"/>
                  <a:gd name="T3" fmla="*/ 0 h 1"/>
                  <a:gd name="T4" fmla="*/ 0 60000 65536"/>
                  <a:gd name="T5" fmla="*/ 0 60000 65536"/>
                  <a:gd name="T6" fmla="*/ 0 w 192"/>
                  <a:gd name="T7" fmla="*/ 0 h 1"/>
                  <a:gd name="T8" fmla="*/ 192 w 192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92" h="1">
                    <a:moveTo>
                      <a:pt x="192" y="0"/>
                    </a:moveTo>
                    <a:cubicBezTo>
                      <a:pt x="112" y="0"/>
                      <a:pt x="32" y="0"/>
                      <a:pt x="0" y="0"/>
                    </a:cubicBezTo>
                  </a:path>
                </a:pathLst>
              </a:cu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Freeform 188"/>
              <p:cNvSpPr>
                <a:spLocks/>
              </p:cNvSpPr>
              <p:nvPr/>
            </p:nvSpPr>
            <p:spPr bwMode="auto">
              <a:xfrm>
                <a:off x="96" y="1104"/>
                <a:ext cx="920" cy="2064"/>
              </a:xfrm>
              <a:custGeom>
                <a:avLst/>
                <a:gdLst>
                  <a:gd name="T0" fmla="*/ 336 w 920"/>
                  <a:gd name="T1" fmla="*/ 2064 h 2064"/>
                  <a:gd name="T2" fmla="*/ 384 w 920"/>
                  <a:gd name="T3" fmla="*/ 1968 h 2064"/>
                  <a:gd name="T4" fmla="*/ 288 w 920"/>
                  <a:gd name="T5" fmla="*/ 1968 h 2064"/>
                  <a:gd name="T6" fmla="*/ 288 w 920"/>
                  <a:gd name="T7" fmla="*/ 2016 h 2064"/>
                  <a:gd name="T8" fmla="*/ 240 w 920"/>
                  <a:gd name="T9" fmla="*/ 2016 h 2064"/>
                  <a:gd name="T10" fmla="*/ 144 w 920"/>
                  <a:gd name="T11" fmla="*/ 1968 h 2064"/>
                  <a:gd name="T12" fmla="*/ 96 w 920"/>
                  <a:gd name="T13" fmla="*/ 1920 h 2064"/>
                  <a:gd name="T14" fmla="*/ 96 w 920"/>
                  <a:gd name="T15" fmla="*/ 1872 h 2064"/>
                  <a:gd name="T16" fmla="*/ 96 w 920"/>
                  <a:gd name="T17" fmla="*/ 1824 h 2064"/>
                  <a:gd name="T18" fmla="*/ 48 w 920"/>
                  <a:gd name="T19" fmla="*/ 1824 h 2064"/>
                  <a:gd name="T20" fmla="*/ 0 w 920"/>
                  <a:gd name="T21" fmla="*/ 1728 h 2064"/>
                  <a:gd name="T22" fmla="*/ 48 w 920"/>
                  <a:gd name="T23" fmla="*/ 1632 h 2064"/>
                  <a:gd name="T24" fmla="*/ 96 w 920"/>
                  <a:gd name="T25" fmla="*/ 1632 h 2064"/>
                  <a:gd name="T26" fmla="*/ 192 w 920"/>
                  <a:gd name="T27" fmla="*/ 1536 h 2064"/>
                  <a:gd name="T28" fmla="*/ 192 w 920"/>
                  <a:gd name="T29" fmla="*/ 1488 h 2064"/>
                  <a:gd name="T30" fmla="*/ 288 w 920"/>
                  <a:gd name="T31" fmla="*/ 1488 h 2064"/>
                  <a:gd name="T32" fmla="*/ 336 w 920"/>
                  <a:gd name="T33" fmla="*/ 1488 h 2064"/>
                  <a:gd name="T34" fmla="*/ 432 w 920"/>
                  <a:gd name="T35" fmla="*/ 1536 h 2064"/>
                  <a:gd name="T36" fmla="*/ 480 w 920"/>
                  <a:gd name="T37" fmla="*/ 1584 h 2064"/>
                  <a:gd name="T38" fmla="*/ 576 w 920"/>
                  <a:gd name="T39" fmla="*/ 1584 h 2064"/>
                  <a:gd name="T40" fmla="*/ 576 w 920"/>
                  <a:gd name="T41" fmla="*/ 1536 h 2064"/>
                  <a:gd name="T42" fmla="*/ 528 w 920"/>
                  <a:gd name="T43" fmla="*/ 1536 h 2064"/>
                  <a:gd name="T44" fmla="*/ 480 w 920"/>
                  <a:gd name="T45" fmla="*/ 1488 h 2064"/>
                  <a:gd name="T46" fmla="*/ 528 w 920"/>
                  <a:gd name="T47" fmla="*/ 1440 h 2064"/>
                  <a:gd name="T48" fmla="*/ 576 w 920"/>
                  <a:gd name="T49" fmla="*/ 1440 h 2064"/>
                  <a:gd name="T50" fmla="*/ 624 w 920"/>
                  <a:gd name="T51" fmla="*/ 1392 h 2064"/>
                  <a:gd name="T52" fmla="*/ 672 w 920"/>
                  <a:gd name="T53" fmla="*/ 1392 h 2064"/>
                  <a:gd name="T54" fmla="*/ 720 w 920"/>
                  <a:gd name="T55" fmla="*/ 1440 h 2064"/>
                  <a:gd name="T56" fmla="*/ 720 w 920"/>
                  <a:gd name="T57" fmla="*/ 1392 h 2064"/>
                  <a:gd name="T58" fmla="*/ 624 w 920"/>
                  <a:gd name="T59" fmla="*/ 1392 h 2064"/>
                  <a:gd name="T60" fmla="*/ 624 w 920"/>
                  <a:gd name="T61" fmla="*/ 1344 h 2064"/>
                  <a:gd name="T62" fmla="*/ 624 w 920"/>
                  <a:gd name="T63" fmla="*/ 1248 h 2064"/>
                  <a:gd name="T64" fmla="*/ 672 w 920"/>
                  <a:gd name="T65" fmla="*/ 1200 h 2064"/>
                  <a:gd name="T66" fmla="*/ 720 w 920"/>
                  <a:gd name="T67" fmla="*/ 1008 h 2064"/>
                  <a:gd name="T68" fmla="*/ 720 w 920"/>
                  <a:gd name="T69" fmla="*/ 960 h 2064"/>
                  <a:gd name="T70" fmla="*/ 720 w 920"/>
                  <a:gd name="T71" fmla="*/ 912 h 2064"/>
                  <a:gd name="T72" fmla="*/ 720 w 920"/>
                  <a:gd name="T73" fmla="*/ 864 h 2064"/>
                  <a:gd name="T74" fmla="*/ 672 w 920"/>
                  <a:gd name="T75" fmla="*/ 864 h 2064"/>
                  <a:gd name="T76" fmla="*/ 720 w 920"/>
                  <a:gd name="T77" fmla="*/ 816 h 2064"/>
                  <a:gd name="T78" fmla="*/ 720 w 920"/>
                  <a:gd name="T79" fmla="*/ 768 h 2064"/>
                  <a:gd name="T80" fmla="*/ 720 w 920"/>
                  <a:gd name="T81" fmla="*/ 720 h 2064"/>
                  <a:gd name="T82" fmla="*/ 768 w 920"/>
                  <a:gd name="T83" fmla="*/ 672 h 2064"/>
                  <a:gd name="T84" fmla="*/ 768 w 920"/>
                  <a:gd name="T85" fmla="*/ 624 h 2064"/>
                  <a:gd name="T86" fmla="*/ 816 w 920"/>
                  <a:gd name="T87" fmla="*/ 528 h 2064"/>
                  <a:gd name="T88" fmla="*/ 816 w 920"/>
                  <a:gd name="T89" fmla="*/ 480 h 2064"/>
                  <a:gd name="T90" fmla="*/ 816 w 920"/>
                  <a:gd name="T91" fmla="*/ 432 h 2064"/>
                  <a:gd name="T92" fmla="*/ 864 w 920"/>
                  <a:gd name="T93" fmla="*/ 384 h 2064"/>
                  <a:gd name="T94" fmla="*/ 912 w 920"/>
                  <a:gd name="T95" fmla="*/ 336 h 2064"/>
                  <a:gd name="T96" fmla="*/ 912 w 920"/>
                  <a:gd name="T97" fmla="*/ 288 h 2064"/>
                  <a:gd name="T98" fmla="*/ 912 w 920"/>
                  <a:gd name="T99" fmla="*/ 192 h 2064"/>
                  <a:gd name="T100" fmla="*/ 912 w 920"/>
                  <a:gd name="T101" fmla="*/ 96 h 2064"/>
                  <a:gd name="T102" fmla="*/ 912 w 920"/>
                  <a:gd name="T103" fmla="*/ 0 h 206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920"/>
                  <a:gd name="T157" fmla="*/ 0 h 2064"/>
                  <a:gd name="T158" fmla="*/ 920 w 920"/>
                  <a:gd name="T159" fmla="*/ 2064 h 206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920" h="2064">
                    <a:moveTo>
                      <a:pt x="336" y="2064"/>
                    </a:moveTo>
                    <a:cubicBezTo>
                      <a:pt x="364" y="2024"/>
                      <a:pt x="392" y="1984"/>
                      <a:pt x="384" y="1968"/>
                    </a:cubicBezTo>
                    <a:cubicBezTo>
                      <a:pt x="376" y="1952"/>
                      <a:pt x="304" y="1960"/>
                      <a:pt x="288" y="1968"/>
                    </a:cubicBezTo>
                    <a:cubicBezTo>
                      <a:pt x="272" y="1976"/>
                      <a:pt x="296" y="2008"/>
                      <a:pt x="288" y="2016"/>
                    </a:cubicBezTo>
                    <a:cubicBezTo>
                      <a:pt x="280" y="2024"/>
                      <a:pt x="264" y="2024"/>
                      <a:pt x="240" y="2016"/>
                    </a:cubicBezTo>
                    <a:cubicBezTo>
                      <a:pt x="216" y="2008"/>
                      <a:pt x="168" y="1984"/>
                      <a:pt x="144" y="1968"/>
                    </a:cubicBezTo>
                    <a:cubicBezTo>
                      <a:pt x="120" y="1952"/>
                      <a:pt x="104" y="1936"/>
                      <a:pt x="96" y="1920"/>
                    </a:cubicBezTo>
                    <a:cubicBezTo>
                      <a:pt x="88" y="1904"/>
                      <a:pt x="96" y="1888"/>
                      <a:pt x="96" y="1872"/>
                    </a:cubicBezTo>
                    <a:cubicBezTo>
                      <a:pt x="96" y="1856"/>
                      <a:pt x="104" y="1832"/>
                      <a:pt x="96" y="1824"/>
                    </a:cubicBezTo>
                    <a:cubicBezTo>
                      <a:pt x="88" y="1816"/>
                      <a:pt x="64" y="1840"/>
                      <a:pt x="48" y="1824"/>
                    </a:cubicBezTo>
                    <a:cubicBezTo>
                      <a:pt x="32" y="1808"/>
                      <a:pt x="0" y="1760"/>
                      <a:pt x="0" y="1728"/>
                    </a:cubicBezTo>
                    <a:cubicBezTo>
                      <a:pt x="0" y="1696"/>
                      <a:pt x="32" y="1648"/>
                      <a:pt x="48" y="1632"/>
                    </a:cubicBezTo>
                    <a:cubicBezTo>
                      <a:pt x="64" y="1616"/>
                      <a:pt x="72" y="1648"/>
                      <a:pt x="96" y="1632"/>
                    </a:cubicBezTo>
                    <a:cubicBezTo>
                      <a:pt x="120" y="1616"/>
                      <a:pt x="176" y="1560"/>
                      <a:pt x="192" y="1536"/>
                    </a:cubicBezTo>
                    <a:cubicBezTo>
                      <a:pt x="208" y="1512"/>
                      <a:pt x="176" y="1496"/>
                      <a:pt x="192" y="1488"/>
                    </a:cubicBezTo>
                    <a:cubicBezTo>
                      <a:pt x="208" y="1480"/>
                      <a:pt x="264" y="1488"/>
                      <a:pt x="288" y="1488"/>
                    </a:cubicBezTo>
                    <a:cubicBezTo>
                      <a:pt x="312" y="1488"/>
                      <a:pt x="312" y="1480"/>
                      <a:pt x="336" y="1488"/>
                    </a:cubicBezTo>
                    <a:cubicBezTo>
                      <a:pt x="360" y="1496"/>
                      <a:pt x="408" y="1520"/>
                      <a:pt x="432" y="1536"/>
                    </a:cubicBezTo>
                    <a:cubicBezTo>
                      <a:pt x="456" y="1552"/>
                      <a:pt x="456" y="1576"/>
                      <a:pt x="480" y="1584"/>
                    </a:cubicBezTo>
                    <a:cubicBezTo>
                      <a:pt x="504" y="1592"/>
                      <a:pt x="560" y="1592"/>
                      <a:pt x="576" y="1584"/>
                    </a:cubicBezTo>
                    <a:cubicBezTo>
                      <a:pt x="592" y="1576"/>
                      <a:pt x="584" y="1544"/>
                      <a:pt x="576" y="1536"/>
                    </a:cubicBezTo>
                    <a:cubicBezTo>
                      <a:pt x="568" y="1528"/>
                      <a:pt x="544" y="1544"/>
                      <a:pt x="528" y="1536"/>
                    </a:cubicBezTo>
                    <a:cubicBezTo>
                      <a:pt x="512" y="1528"/>
                      <a:pt x="480" y="1504"/>
                      <a:pt x="480" y="1488"/>
                    </a:cubicBezTo>
                    <a:cubicBezTo>
                      <a:pt x="480" y="1472"/>
                      <a:pt x="512" y="1448"/>
                      <a:pt x="528" y="1440"/>
                    </a:cubicBezTo>
                    <a:cubicBezTo>
                      <a:pt x="544" y="1432"/>
                      <a:pt x="560" y="1448"/>
                      <a:pt x="576" y="1440"/>
                    </a:cubicBezTo>
                    <a:cubicBezTo>
                      <a:pt x="592" y="1432"/>
                      <a:pt x="608" y="1400"/>
                      <a:pt x="624" y="1392"/>
                    </a:cubicBezTo>
                    <a:cubicBezTo>
                      <a:pt x="640" y="1384"/>
                      <a:pt x="656" y="1384"/>
                      <a:pt x="672" y="1392"/>
                    </a:cubicBezTo>
                    <a:cubicBezTo>
                      <a:pt x="688" y="1400"/>
                      <a:pt x="712" y="1440"/>
                      <a:pt x="720" y="1440"/>
                    </a:cubicBezTo>
                    <a:cubicBezTo>
                      <a:pt x="728" y="1440"/>
                      <a:pt x="736" y="1400"/>
                      <a:pt x="720" y="1392"/>
                    </a:cubicBezTo>
                    <a:cubicBezTo>
                      <a:pt x="704" y="1384"/>
                      <a:pt x="640" y="1400"/>
                      <a:pt x="624" y="1392"/>
                    </a:cubicBezTo>
                    <a:cubicBezTo>
                      <a:pt x="608" y="1384"/>
                      <a:pt x="624" y="1368"/>
                      <a:pt x="624" y="1344"/>
                    </a:cubicBezTo>
                    <a:cubicBezTo>
                      <a:pt x="624" y="1320"/>
                      <a:pt x="616" y="1272"/>
                      <a:pt x="624" y="1248"/>
                    </a:cubicBezTo>
                    <a:cubicBezTo>
                      <a:pt x="632" y="1224"/>
                      <a:pt x="656" y="1240"/>
                      <a:pt x="672" y="1200"/>
                    </a:cubicBezTo>
                    <a:cubicBezTo>
                      <a:pt x="688" y="1160"/>
                      <a:pt x="712" y="1048"/>
                      <a:pt x="720" y="1008"/>
                    </a:cubicBezTo>
                    <a:cubicBezTo>
                      <a:pt x="728" y="968"/>
                      <a:pt x="720" y="976"/>
                      <a:pt x="720" y="960"/>
                    </a:cubicBezTo>
                    <a:cubicBezTo>
                      <a:pt x="720" y="944"/>
                      <a:pt x="720" y="928"/>
                      <a:pt x="720" y="912"/>
                    </a:cubicBezTo>
                    <a:cubicBezTo>
                      <a:pt x="720" y="896"/>
                      <a:pt x="728" y="872"/>
                      <a:pt x="720" y="864"/>
                    </a:cubicBezTo>
                    <a:cubicBezTo>
                      <a:pt x="712" y="856"/>
                      <a:pt x="672" y="872"/>
                      <a:pt x="672" y="864"/>
                    </a:cubicBezTo>
                    <a:cubicBezTo>
                      <a:pt x="672" y="856"/>
                      <a:pt x="712" y="832"/>
                      <a:pt x="720" y="816"/>
                    </a:cubicBezTo>
                    <a:cubicBezTo>
                      <a:pt x="728" y="800"/>
                      <a:pt x="720" y="784"/>
                      <a:pt x="720" y="768"/>
                    </a:cubicBezTo>
                    <a:cubicBezTo>
                      <a:pt x="720" y="752"/>
                      <a:pt x="712" y="736"/>
                      <a:pt x="720" y="720"/>
                    </a:cubicBezTo>
                    <a:cubicBezTo>
                      <a:pt x="728" y="704"/>
                      <a:pt x="760" y="688"/>
                      <a:pt x="768" y="672"/>
                    </a:cubicBezTo>
                    <a:cubicBezTo>
                      <a:pt x="776" y="656"/>
                      <a:pt x="760" y="648"/>
                      <a:pt x="768" y="624"/>
                    </a:cubicBezTo>
                    <a:cubicBezTo>
                      <a:pt x="776" y="600"/>
                      <a:pt x="808" y="552"/>
                      <a:pt x="816" y="528"/>
                    </a:cubicBezTo>
                    <a:cubicBezTo>
                      <a:pt x="824" y="504"/>
                      <a:pt x="816" y="496"/>
                      <a:pt x="816" y="480"/>
                    </a:cubicBezTo>
                    <a:cubicBezTo>
                      <a:pt x="816" y="464"/>
                      <a:pt x="808" y="448"/>
                      <a:pt x="816" y="432"/>
                    </a:cubicBezTo>
                    <a:cubicBezTo>
                      <a:pt x="824" y="416"/>
                      <a:pt x="848" y="400"/>
                      <a:pt x="864" y="384"/>
                    </a:cubicBezTo>
                    <a:cubicBezTo>
                      <a:pt x="880" y="368"/>
                      <a:pt x="904" y="352"/>
                      <a:pt x="912" y="336"/>
                    </a:cubicBezTo>
                    <a:cubicBezTo>
                      <a:pt x="920" y="320"/>
                      <a:pt x="912" y="312"/>
                      <a:pt x="912" y="288"/>
                    </a:cubicBezTo>
                    <a:cubicBezTo>
                      <a:pt x="912" y="264"/>
                      <a:pt x="912" y="224"/>
                      <a:pt x="912" y="192"/>
                    </a:cubicBezTo>
                    <a:cubicBezTo>
                      <a:pt x="912" y="160"/>
                      <a:pt x="912" y="128"/>
                      <a:pt x="912" y="96"/>
                    </a:cubicBezTo>
                    <a:cubicBezTo>
                      <a:pt x="912" y="64"/>
                      <a:pt x="912" y="16"/>
                      <a:pt x="912" y="0"/>
                    </a:cubicBezTo>
                  </a:path>
                </a:pathLst>
              </a:cu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Freeform 189"/>
              <p:cNvSpPr>
                <a:spLocks/>
              </p:cNvSpPr>
              <p:nvPr/>
            </p:nvSpPr>
            <p:spPr bwMode="auto">
              <a:xfrm>
                <a:off x="992" y="992"/>
                <a:ext cx="3088" cy="696"/>
              </a:xfrm>
              <a:custGeom>
                <a:avLst/>
                <a:gdLst>
                  <a:gd name="T0" fmla="*/ 16 w 3088"/>
                  <a:gd name="T1" fmla="*/ 112 h 696"/>
                  <a:gd name="T2" fmla="*/ 16 w 3088"/>
                  <a:gd name="T3" fmla="*/ 16 h 696"/>
                  <a:gd name="T4" fmla="*/ 112 w 3088"/>
                  <a:gd name="T5" fmla="*/ 16 h 696"/>
                  <a:gd name="T6" fmla="*/ 208 w 3088"/>
                  <a:gd name="T7" fmla="*/ 16 h 696"/>
                  <a:gd name="T8" fmla="*/ 304 w 3088"/>
                  <a:gd name="T9" fmla="*/ 16 h 696"/>
                  <a:gd name="T10" fmla="*/ 400 w 3088"/>
                  <a:gd name="T11" fmla="*/ 16 h 696"/>
                  <a:gd name="T12" fmla="*/ 688 w 3088"/>
                  <a:gd name="T13" fmla="*/ 16 h 696"/>
                  <a:gd name="T14" fmla="*/ 736 w 3088"/>
                  <a:gd name="T15" fmla="*/ 16 h 696"/>
                  <a:gd name="T16" fmla="*/ 976 w 3088"/>
                  <a:gd name="T17" fmla="*/ 64 h 696"/>
                  <a:gd name="T18" fmla="*/ 1168 w 3088"/>
                  <a:gd name="T19" fmla="*/ 64 h 696"/>
                  <a:gd name="T20" fmla="*/ 1360 w 3088"/>
                  <a:gd name="T21" fmla="*/ 112 h 696"/>
                  <a:gd name="T22" fmla="*/ 1552 w 3088"/>
                  <a:gd name="T23" fmla="*/ 112 h 696"/>
                  <a:gd name="T24" fmla="*/ 1648 w 3088"/>
                  <a:gd name="T25" fmla="*/ 160 h 696"/>
                  <a:gd name="T26" fmla="*/ 1744 w 3088"/>
                  <a:gd name="T27" fmla="*/ 160 h 696"/>
                  <a:gd name="T28" fmla="*/ 1792 w 3088"/>
                  <a:gd name="T29" fmla="*/ 208 h 696"/>
                  <a:gd name="T30" fmla="*/ 1792 w 3088"/>
                  <a:gd name="T31" fmla="*/ 304 h 696"/>
                  <a:gd name="T32" fmla="*/ 1792 w 3088"/>
                  <a:gd name="T33" fmla="*/ 352 h 696"/>
                  <a:gd name="T34" fmla="*/ 1936 w 3088"/>
                  <a:gd name="T35" fmla="*/ 352 h 696"/>
                  <a:gd name="T36" fmla="*/ 2128 w 3088"/>
                  <a:gd name="T37" fmla="*/ 352 h 696"/>
                  <a:gd name="T38" fmla="*/ 2272 w 3088"/>
                  <a:gd name="T39" fmla="*/ 400 h 696"/>
                  <a:gd name="T40" fmla="*/ 2416 w 3088"/>
                  <a:gd name="T41" fmla="*/ 400 h 696"/>
                  <a:gd name="T42" fmla="*/ 2512 w 3088"/>
                  <a:gd name="T43" fmla="*/ 400 h 696"/>
                  <a:gd name="T44" fmla="*/ 2512 w 3088"/>
                  <a:gd name="T45" fmla="*/ 544 h 696"/>
                  <a:gd name="T46" fmla="*/ 2560 w 3088"/>
                  <a:gd name="T47" fmla="*/ 592 h 696"/>
                  <a:gd name="T48" fmla="*/ 2560 w 3088"/>
                  <a:gd name="T49" fmla="*/ 640 h 696"/>
                  <a:gd name="T50" fmla="*/ 2560 w 3088"/>
                  <a:gd name="T51" fmla="*/ 688 h 696"/>
                  <a:gd name="T52" fmla="*/ 2608 w 3088"/>
                  <a:gd name="T53" fmla="*/ 688 h 696"/>
                  <a:gd name="T54" fmla="*/ 2704 w 3088"/>
                  <a:gd name="T55" fmla="*/ 688 h 696"/>
                  <a:gd name="T56" fmla="*/ 2752 w 3088"/>
                  <a:gd name="T57" fmla="*/ 688 h 696"/>
                  <a:gd name="T58" fmla="*/ 2800 w 3088"/>
                  <a:gd name="T59" fmla="*/ 688 h 696"/>
                  <a:gd name="T60" fmla="*/ 2800 w 3088"/>
                  <a:gd name="T61" fmla="*/ 640 h 696"/>
                  <a:gd name="T62" fmla="*/ 2944 w 3088"/>
                  <a:gd name="T63" fmla="*/ 688 h 696"/>
                  <a:gd name="T64" fmla="*/ 2992 w 3088"/>
                  <a:gd name="T65" fmla="*/ 688 h 696"/>
                  <a:gd name="T66" fmla="*/ 3040 w 3088"/>
                  <a:gd name="T67" fmla="*/ 640 h 696"/>
                  <a:gd name="T68" fmla="*/ 3088 w 3088"/>
                  <a:gd name="T69" fmla="*/ 640 h 69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88"/>
                  <a:gd name="T106" fmla="*/ 0 h 696"/>
                  <a:gd name="T107" fmla="*/ 3088 w 3088"/>
                  <a:gd name="T108" fmla="*/ 696 h 69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88" h="696">
                    <a:moveTo>
                      <a:pt x="16" y="112"/>
                    </a:moveTo>
                    <a:cubicBezTo>
                      <a:pt x="8" y="72"/>
                      <a:pt x="0" y="32"/>
                      <a:pt x="16" y="16"/>
                    </a:cubicBezTo>
                    <a:cubicBezTo>
                      <a:pt x="32" y="0"/>
                      <a:pt x="80" y="16"/>
                      <a:pt x="112" y="16"/>
                    </a:cubicBezTo>
                    <a:cubicBezTo>
                      <a:pt x="144" y="16"/>
                      <a:pt x="176" y="16"/>
                      <a:pt x="208" y="16"/>
                    </a:cubicBezTo>
                    <a:cubicBezTo>
                      <a:pt x="240" y="16"/>
                      <a:pt x="272" y="16"/>
                      <a:pt x="304" y="16"/>
                    </a:cubicBezTo>
                    <a:cubicBezTo>
                      <a:pt x="336" y="16"/>
                      <a:pt x="336" y="16"/>
                      <a:pt x="400" y="16"/>
                    </a:cubicBezTo>
                    <a:cubicBezTo>
                      <a:pt x="464" y="16"/>
                      <a:pt x="632" y="16"/>
                      <a:pt x="688" y="16"/>
                    </a:cubicBezTo>
                    <a:cubicBezTo>
                      <a:pt x="744" y="16"/>
                      <a:pt x="688" y="8"/>
                      <a:pt x="736" y="16"/>
                    </a:cubicBezTo>
                    <a:cubicBezTo>
                      <a:pt x="784" y="24"/>
                      <a:pt x="904" y="56"/>
                      <a:pt x="976" y="64"/>
                    </a:cubicBezTo>
                    <a:cubicBezTo>
                      <a:pt x="1048" y="72"/>
                      <a:pt x="1104" y="56"/>
                      <a:pt x="1168" y="64"/>
                    </a:cubicBezTo>
                    <a:cubicBezTo>
                      <a:pt x="1232" y="72"/>
                      <a:pt x="1296" y="104"/>
                      <a:pt x="1360" y="112"/>
                    </a:cubicBezTo>
                    <a:cubicBezTo>
                      <a:pt x="1424" y="120"/>
                      <a:pt x="1504" y="104"/>
                      <a:pt x="1552" y="112"/>
                    </a:cubicBezTo>
                    <a:cubicBezTo>
                      <a:pt x="1600" y="120"/>
                      <a:pt x="1616" y="152"/>
                      <a:pt x="1648" y="160"/>
                    </a:cubicBezTo>
                    <a:cubicBezTo>
                      <a:pt x="1680" y="168"/>
                      <a:pt x="1720" y="152"/>
                      <a:pt x="1744" y="160"/>
                    </a:cubicBezTo>
                    <a:cubicBezTo>
                      <a:pt x="1768" y="168"/>
                      <a:pt x="1784" y="184"/>
                      <a:pt x="1792" y="208"/>
                    </a:cubicBezTo>
                    <a:cubicBezTo>
                      <a:pt x="1800" y="232"/>
                      <a:pt x="1792" y="280"/>
                      <a:pt x="1792" y="304"/>
                    </a:cubicBezTo>
                    <a:cubicBezTo>
                      <a:pt x="1792" y="328"/>
                      <a:pt x="1768" y="344"/>
                      <a:pt x="1792" y="352"/>
                    </a:cubicBezTo>
                    <a:cubicBezTo>
                      <a:pt x="1816" y="360"/>
                      <a:pt x="1880" y="352"/>
                      <a:pt x="1936" y="352"/>
                    </a:cubicBezTo>
                    <a:cubicBezTo>
                      <a:pt x="1992" y="352"/>
                      <a:pt x="2072" y="344"/>
                      <a:pt x="2128" y="352"/>
                    </a:cubicBezTo>
                    <a:cubicBezTo>
                      <a:pt x="2184" y="360"/>
                      <a:pt x="2224" y="392"/>
                      <a:pt x="2272" y="400"/>
                    </a:cubicBezTo>
                    <a:cubicBezTo>
                      <a:pt x="2320" y="408"/>
                      <a:pt x="2376" y="400"/>
                      <a:pt x="2416" y="400"/>
                    </a:cubicBezTo>
                    <a:cubicBezTo>
                      <a:pt x="2456" y="400"/>
                      <a:pt x="2496" y="376"/>
                      <a:pt x="2512" y="400"/>
                    </a:cubicBezTo>
                    <a:cubicBezTo>
                      <a:pt x="2528" y="424"/>
                      <a:pt x="2504" y="512"/>
                      <a:pt x="2512" y="544"/>
                    </a:cubicBezTo>
                    <a:cubicBezTo>
                      <a:pt x="2520" y="576"/>
                      <a:pt x="2552" y="576"/>
                      <a:pt x="2560" y="592"/>
                    </a:cubicBezTo>
                    <a:cubicBezTo>
                      <a:pt x="2568" y="608"/>
                      <a:pt x="2560" y="624"/>
                      <a:pt x="2560" y="640"/>
                    </a:cubicBezTo>
                    <a:cubicBezTo>
                      <a:pt x="2560" y="656"/>
                      <a:pt x="2552" y="680"/>
                      <a:pt x="2560" y="688"/>
                    </a:cubicBezTo>
                    <a:cubicBezTo>
                      <a:pt x="2568" y="696"/>
                      <a:pt x="2584" y="688"/>
                      <a:pt x="2608" y="688"/>
                    </a:cubicBezTo>
                    <a:cubicBezTo>
                      <a:pt x="2632" y="688"/>
                      <a:pt x="2680" y="688"/>
                      <a:pt x="2704" y="688"/>
                    </a:cubicBezTo>
                    <a:cubicBezTo>
                      <a:pt x="2728" y="688"/>
                      <a:pt x="2736" y="688"/>
                      <a:pt x="2752" y="688"/>
                    </a:cubicBezTo>
                    <a:cubicBezTo>
                      <a:pt x="2768" y="688"/>
                      <a:pt x="2792" y="696"/>
                      <a:pt x="2800" y="688"/>
                    </a:cubicBezTo>
                    <a:cubicBezTo>
                      <a:pt x="2808" y="680"/>
                      <a:pt x="2776" y="640"/>
                      <a:pt x="2800" y="640"/>
                    </a:cubicBezTo>
                    <a:cubicBezTo>
                      <a:pt x="2824" y="640"/>
                      <a:pt x="2912" y="680"/>
                      <a:pt x="2944" y="688"/>
                    </a:cubicBezTo>
                    <a:cubicBezTo>
                      <a:pt x="2976" y="696"/>
                      <a:pt x="2976" y="696"/>
                      <a:pt x="2992" y="688"/>
                    </a:cubicBezTo>
                    <a:cubicBezTo>
                      <a:pt x="3008" y="680"/>
                      <a:pt x="3024" y="648"/>
                      <a:pt x="3040" y="640"/>
                    </a:cubicBezTo>
                    <a:cubicBezTo>
                      <a:pt x="3056" y="632"/>
                      <a:pt x="3080" y="640"/>
                      <a:pt x="3088" y="640"/>
                    </a:cubicBezTo>
                  </a:path>
                </a:pathLst>
              </a:cu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Freeform 190"/>
              <p:cNvSpPr>
                <a:spLocks/>
              </p:cNvSpPr>
              <p:nvPr/>
            </p:nvSpPr>
            <p:spPr bwMode="auto">
              <a:xfrm>
                <a:off x="4032" y="1624"/>
                <a:ext cx="1648" cy="1600"/>
              </a:xfrm>
              <a:custGeom>
                <a:avLst/>
                <a:gdLst>
                  <a:gd name="T0" fmla="*/ 48 w 1648"/>
                  <a:gd name="T1" fmla="*/ 8 h 1600"/>
                  <a:gd name="T2" fmla="*/ 192 w 1648"/>
                  <a:gd name="T3" fmla="*/ 8 h 1600"/>
                  <a:gd name="T4" fmla="*/ 336 w 1648"/>
                  <a:gd name="T5" fmla="*/ 56 h 1600"/>
                  <a:gd name="T6" fmla="*/ 480 w 1648"/>
                  <a:gd name="T7" fmla="*/ 56 h 1600"/>
                  <a:gd name="T8" fmla="*/ 768 w 1648"/>
                  <a:gd name="T9" fmla="*/ 104 h 1600"/>
                  <a:gd name="T10" fmla="*/ 912 w 1648"/>
                  <a:gd name="T11" fmla="*/ 104 h 1600"/>
                  <a:gd name="T12" fmla="*/ 1056 w 1648"/>
                  <a:gd name="T13" fmla="*/ 152 h 1600"/>
                  <a:gd name="T14" fmla="*/ 1152 w 1648"/>
                  <a:gd name="T15" fmla="*/ 152 h 1600"/>
                  <a:gd name="T16" fmla="*/ 1344 w 1648"/>
                  <a:gd name="T17" fmla="*/ 152 h 1600"/>
                  <a:gd name="T18" fmla="*/ 1536 w 1648"/>
                  <a:gd name="T19" fmla="*/ 200 h 1600"/>
                  <a:gd name="T20" fmla="*/ 1632 w 1648"/>
                  <a:gd name="T21" fmla="*/ 200 h 1600"/>
                  <a:gd name="T22" fmla="*/ 1440 w 1648"/>
                  <a:gd name="T23" fmla="*/ 296 h 1600"/>
                  <a:gd name="T24" fmla="*/ 1344 w 1648"/>
                  <a:gd name="T25" fmla="*/ 344 h 1600"/>
                  <a:gd name="T26" fmla="*/ 1248 w 1648"/>
                  <a:gd name="T27" fmla="*/ 440 h 1600"/>
                  <a:gd name="T28" fmla="*/ 1200 w 1648"/>
                  <a:gd name="T29" fmla="*/ 536 h 1600"/>
                  <a:gd name="T30" fmla="*/ 1104 w 1648"/>
                  <a:gd name="T31" fmla="*/ 776 h 1600"/>
                  <a:gd name="T32" fmla="*/ 1056 w 1648"/>
                  <a:gd name="T33" fmla="*/ 968 h 1600"/>
                  <a:gd name="T34" fmla="*/ 960 w 1648"/>
                  <a:gd name="T35" fmla="*/ 968 h 1600"/>
                  <a:gd name="T36" fmla="*/ 864 w 1648"/>
                  <a:gd name="T37" fmla="*/ 1064 h 1600"/>
                  <a:gd name="T38" fmla="*/ 816 w 1648"/>
                  <a:gd name="T39" fmla="*/ 1208 h 1600"/>
                  <a:gd name="T40" fmla="*/ 816 w 1648"/>
                  <a:gd name="T41" fmla="*/ 1304 h 1600"/>
                  <a:gd name="T42" fmla="*/ 768 w 1648"/>
                  <a:gd name="T43" fmla="*/ 1352 h 1600"/>
                  <a:gd name="T44" fmla="*/ 720 w 1648"/>
                  <a:gd name="T45" fmla="*/ 1448 h 1600"/>
                  <a:gd name="T46" fmla="*/ 576 w 1648"/>
                  <a:gd name="T47" fmla="*/ 1496 h 1600"/>
                  <a:gd name="T48" fmla="*/ 480 w 1648"/>
                  <a:gd name="T49" fmla="*/ 1544 h 1600"/>
                  <a:gd name="T50" fmla="*/ 384 w 1648"/>
                  <a:gd name="T51" fmla="*/ 1592 h 1600"/>
                  <a:gd name="T52" fmla="*/ 384 w 1648"/>
                  <a:gd name="T53" fmla="*/ 1496 h 1600"/>
                  <a:gd name="T54" fmla="*/ 432 w 1648"/>
                  <a:gd name="T55" fmla="*/ 1448 h 1600"/>
                  <a:gd name="T56" fmla="*/ 288 w 1648"/>
                  <a:gd name="T57" fmla="*/ 1400 h 1600"/>
                  <a:gd name="T58" fmla="*/ 192 w 1648"/>
                  <a:gd name="T59" fmla="*/ 1400 h 1600"/>
                  <a:gd name="T60" fmla="*/ 96 w 1648"/>
                  <a:gd name="T61" fmla="*/ 1400 h 1600"/>
                  <a:gd name="T62" fmla="*/ 0 w 1648"/>
                  <a:gd name="T63" fmla="*/ 1400 h 160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48"/>
                  <a:gd name="T97" fmla="*/ 0 h 1600"/>
                  <a:gd name="T98" fmla="*/ 1648 w 1648"/>
                  <a:gd name="T99" fmla="*/ 1600 h 160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48" h="1600">
                    <a:moveTo>
                      <a:pt x="48" y="8"/>
                    </a:moveTo>
                    <a:cubicBezTo>
                      <a:pt x="96" y="4"/>
                      <a:pt x="144" y="0"/>
                      <a:pt x="192" y="8"/>
                    </a:cubicBezTo>
                    <a:cubicBezTo>
                      <a:pt x="240" y="16"/>
                      <a:pt x="288" y="48"/>
                      <a:pt x="336" y="56"/>
                    </a:cubicBezTo>
                    <a:cubicBezTo>
                      <a:pt x="384" y="64"/>
                      <a:pt x="408" y="48"/>
                      <a:pt x="480" y="56"/>
                    </a:cubicBezTo>
                    <a:cubicBezTo>
                      <a:pt x="552" y="64"/>
                      <a:pt x="696" y="96"/>
                      <a:pt x="768" y="104"/>
                    </a:cubicBezTo>
                    <a:cubicBezTo>
                      <a:pt x="840" y="112"/>
                      <a:pt x="864" y="96"/>
                      <a:pt x="912" y="104"/>
                    </a:cubicBezTo>
                    <a:cubicBezTo>
                      <a:pt x="960" y="112"/>
                      <a:pt x="1016" y="144"/>
                      <a:pt x="1056" y="152"/>
                    </a:cubicBezTo>
                    <a:cubicBezTo>
                      <a:pt x="1096" y="160"/>
                      <a:pt x="1104" y="152"/>
                      <a:pt x="1152" y="152"/>
                    </a:cubicBezTo>
                    <a:cubicBezTo>
                      <a:pt x="1200" y="152"/>
                      <a:pt x="1280" y="144"/>
                      <a:pt x="1344" y="152"/>
                    </a:cubicBezTo>
                    <a:cubicBezTo>
                      <a:pt x="1408" y="160"/>
                      <a:pt x="1488" y="192"/>
                      <a:pt x="1536" y="200"/>
                    </a:cubicBezTo>
                    <a:cubicBezTo>
                      <a:pt x="1584" y="208"/>
                      <a:pt x="1648" y="184"/>
                      <a:pt x="1632" y="200"/>
                    </a:cubicBezTo>
                    <a:cubicBezTo>
                      <a:pt x="1616" y="216"/>
                      <a:pt x="1488" y="272"/>
                      <a:pt x="1440" y="296"/>
                    </a:cubicBezTo>
                    <a:cubicBezTo>
                      <a:pt x="1392" y="320"/>
                      <a:pt x="1376" y="320"/>
                      <a:pt x="1344" y="344"/>
                    </a:cubicBezTo>
                    <a:cubicBezTo>
                      <a:pt x="1312" y="368"/>
                      <a:pt x="1272" y="408"/>
                      <a:pt x="1248" y="440"/>
                    </a:cubicBezTo>
                    <a:cubicBezTo>
                      <a:pt x="1224" y="472"/>
                      <a:pt x="1224" y="480"/>
                      <a:pt x="1200" y="536"/>
                    </a:cubicBezTo>
                    <a:cubicBezTo>
                      <a:pt x="1176" y="592"/>
                      <a:pt x="1128" y="704"/>
                      <a:pt x="1104" y="776"/>
                    </a:cubicBezTo>
                    <a:cubicBezTo>
                      <a:pt x="1080" y="848"/>
                      <a:pt x="1080" y="936"/>
                      <a:pt x="1056" y="968"/>
                    </a:cubicBezTo>
                    <a:cubicBezTo>
                      <a:pt x="1032" y="1000"/>
                      <a:pt x="992" y="952"/>
                      <a:pt x="960" y="968"/>
                    </a:cubicBezTo>
                    <a:cubicBezTo>
                      <a:pt x="928" y="984"/>
                      <a:pt x="888" y="1024"/>
                      <a:pt x="864" y="1064"/>
                    </a:cubicBezTo>
                    <a:cubicBezTo>
                      <a:pt x="840" y="1104"/>
                      <a:pt x="824" y="1168"/>
                      <a:pt x="816" y="1208"/>
                    </a:cubicBezTo>
                    <a:cubicBezTo>
                      <a:pt x="808" y="1248"/>
                      <a:pt x="824" y="1280"/>
                      <a:pt x="816" y="1304"/>
                    </a:cubicBezTo>
                    <a:cubicBezTo>
                      <a:pt x="808" y="1328"/>
                      <a:pt x="784" y="1328"/>
                      <a:pt x="768" y="1352"/>
                    </a:cubicBezTo>
                    <a:cubicBezTo>
                      <a:pt x="752" y="1376"/>
                      <a:pt x="752" y="1424"/>
                      <a:pt x="720" y="1448"/>
                    </a:cubicBezTo>
                    <a:cubicBezTo>
                      <a:pt x="688" y="1472"/>
                      <a:pt x="616" y="1480"/>
                      <a:pt x="576" y="1496"/>
                    </a:cubicBezTo>
                    <a:cubicBezTo>
                      <a:pt x="536" y="1512"/>
                      <a:pt x="512" y="1528"/>
                      <a:pt x="480" y="1544"/>
                    </a:cubicBezTo>
                    <a:cubicBezTo>
                      <a:pt x="448" y="1560"/>
                      <a:pt x="400" y="1600"/>
                      <a:pt x="384" y="1592"/>
                    </a:cubicBezTo>
                    <a:cubicBezTo>
                      <a:pt x="368" y="1584"/>
                      <a:pt x="376" y="1520"/>
                      <a:pt x="384" y="1496"/>
                    </a:cubicBezTo>
                    <a:cubicBezTo>
                      <a:pt x="392" y="1472"/>
                      <a:pt x="448" y="1464"/>
                      <a:pt x="432" y="1448"/>
                    </a:cubicBezTo>
                    <a:cubicBezTo>
                      <a:pt x="416" y="1432"/>
                      <a:pt x="328" y="1408"/>
                      <a:pt x="288" y="1400"/>
                    </a:cubicBezTo>
                    <a:cubicBezTo>
                      <a:pt x="248" y="1392"/>
                      <a:pt x="224" y="1400"/>
                      <a:pt x="192" y="1400"/>
                    </a:cubicBezTo>
                    <a:cubicBezTo>
                      <a:pt x="160" y="1400"/>
                      <a:pt x="128" y="1400"/>
                      <a:pt x="96" y="1400"/>
                    </a:cubicBezTo>
                    <a:cubicBezTo>
                      <a:pt x="64" y="1400"/>
                      <a:pt x="32" y="1400"/>
                      <a:pt x="0" y="1400"/>
                    </a:cubicBezTo>
                  </a:path>
                </a:pathLst>
              </a:cu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Freeform 191"/>
              <p:cNvSpPr>
                <a:spLocks/>
              </p:cNvSpPr>
              <p:nvPr/>
            </p:nvSpPr>
            <p:spPr bwMode="auto">
              <a:xfrm>
                <a:off x="1440" y="3024"/>
                <a:ext cx="2600" cy="968"/>
              </a:xfrm>
              <a:custGeom>
                <a:avLst/>
                <a:gdLst>
                  <a:gd name="T0" fmla="*/ 2592 w 2600"/>
                  <a:gd name="T1" fmla="*/ 0 h 968"/>
                  <a:gd name="T2" fmla="*/ 2592 w 2600"/>
                  <a:gd name="T3" fmla="*/ 48 h 968"/>
                  <a:gd name="T4" fmla="*/ 2544 w 2600"/>
                  <a:gd name="T5" fmla="*/ 96 h 968"/>
                  <a:gd name="T6" fmla="*/ 2400 w 2600"/>
                  <a:gd name="T7" fmla="*/ 144 h 968"/>
                  <a:gd name="T8" fmla="*/ 2352 w 2600"/>
                  <a:gd name="T9" fmla="*/ 144 h 968"/>
                  <a:gd name="T10" fmla="*/ 2352 w 2600"/>
                  <a:gd name="T11" fmla="*/ 288 h 968"/>
                  <a:gd name="T12" fmla="*/ 2352 w 2600"/>
                  <a:gd name="T13" fmla="*/ 384 h 968"/>
                  <a:gd name="T14" fmla="*/ 2256 w 2600"/>
                  <a:gd name="T15" fmla="*/ 432 h 968"/>
                  <a:gd name="T16" fmla="*/ 2064 w 2600"/>
                  <a:gd name="T17" fmla="*/ 432 h 968"/>
                  <a:gd name="T18" fmla="*/ 1920 w 2600"/>
                  <a:gd name="T19" fmla="*/ 432 h 968"/>
                  <a:gd name="T20" fmla="*/ 1776 w 2600"/>
                  <a:gd name="T21" fmla="*/ 336 h 968"/>
                  <a:gd name="T22" fmla="*/ 1680 w 2600"/>
                  <a:gd name="T23" fmla="*/ 336 h 968"/>
                  <a:gd name="T24" fmla="*/ 1632 w 2600"/>
                  <a:gd name="T25" fmla="*/ 336 h 968"/>
                  <a:gd name="T26" fmla="*/ 1488 w 2600"/>
                  <a:gd name="T27" fmla="*/ 384 h 968"/>
                  <a:gd name="T28" fmla="*/ 1440 w 2600"/>
                  <a:gd name="T29" fmla="*/ 432 h 968"/>
                  <a:gd name="T30" fmla="*/ 1344 w 2600"/>
                  <a:gd name="T31" fmla="*/ 480 h 968"/>
                  <a:gd name="T32" fmla="*/ 1296 w 2600"/>
                  <a:gd name="T33" fmla="*/ 528 h 968"/>
                  <a:gd name="T34" fmla="*/ 1248 w 2600"/>
                  <a:gd name="T35" fmla="*/ 528 h 968"/>
                  <a:gd name="T36" fmla="*/ 1200 w 2600"/>
                  <a:gd name="T37" fmla="*/ 576 h 968"/>
                  <a:gd name="T38" fmla="*/ 1152 w 2600"/>
                  <a:gd name="T39" fmla="*/ 624 h 968"/>
                  <a:gd name="T40" fmla="*/ 1104 w 2600"/>
                  <a:gd name="T41" fmla="*/ 624 h 968"/>
                  <a:gd name="T42" fmla="*/ 1056 w 2600"/>
                  <a:gd name="T43" fmla="*/ 624 h 968"/>
                  <a:gd name="T44" fmla="*/ 1056 w 2600"/>
                  <a:gd name="T45" fmla="*/ 576 h 968"/>
                  <a:gd name="T46" fmla="*/ 1008 w 2600"/>
                  <a:gd name="T47" fmla="*/ 576 h 968"/>
                  <a:gd name="T48" fmla="*/ 960 w 2600"/>
                  <a:gd name="T49" fmla="*/ 528 h 968"/>
                  <a:gd name="T50" fmla="*/ 912 w 2600"/>
                  <a:gd name="T51" fmla="*/ 528 h 968"/>
                  <a:gd name="T52" fmla="*/ 864 w 2600"/>
                  <a:gd name="T53" fmla="*/ 528 h 968"/>
                  <a:gd name="T54" fmla="*/ 816 w 2600"/>
                  <a:gd name="T55" fmla="*/ 528 h 968"/>
                  <a:gd name="T56" fmla="*/ 720 w 2600"/>
                  <a:gd name="T57" fmla="*/ 528 h 968"/>
                  <a:gd name="T58" fmla="*/ 672 w 2600"/>
                  <a:gd name="T59" fmla="*/ 528 h 968"/>
                  <a:gd name="T60" fmla="*/ 576 w 2600"/>
                  <a:gd name="T61" fmla="*/ 528 h 968"/>
                  <a:gd name="T62" fmla="*/ 528 w 2600"/>
                  <a:gd name="T63" fmla="*/ 528 h 968"/>
                  <a:gd name="T64" fmla="*/ 480 w 2600"/>
                  <a:gd name="T65" fmla="*/ 528 h 968"/>
                  <a:gd name="T66" fmla="*/ 384 w 2600"/>
                  <a:gd name="T67" fmla="*/ 576 h 968"/>
                  <a:gd name="T68" fmla="*/ 336 w 2600"/>
                  <a:gd name="T69" fmla="*/ 624 h 968"/>
                  <a:gd name="T70" fmla="*/ 336 w 2600"/>
                  <a:gd name="T71" fmla="*/ 672 h 968"/>
                  <a:gd name="T72" fmla="*/ 336 w 2600"/>
                  <a:gd name="T73" fmla="*/ 720 h 968"/>
                  <a:gd name="T74" fmla="*/ 288 w 2600"/>
                  <a:gd name="T75" fmla="*/ 768 h 968"/>
                  <a:gd name="T76" fmla="*/ 288 w 2600"/>
                  <a:gd name="T77" fmla="*/ 816 h 968"/>
                  <a:gd name="T78" fmla="*/ 336 w 2600"/>
                  <a:gd name="T79" fmla="*/ 864 h 968"/>
                  <a:gd name="T80" fmla="*/ 336 w 2600"/>
                  <a:gd name="T81" fmla="*/ 912 h 968"/>
                  <a:gd name="T82" fmla="*/ 192 w 2600"/>
                  <a:gd name="T83" fmla="*/ 960 h 968"/>
                  <a:gd name="T84" fmla="*/ 144 w 2600"/>
                  <a:gd name="T85" fmla="*/ 960 h 968"/>
                  <a:gd name="T86" fmla="*/ 96 w 2600"/>
                  <a:gd name="T87" fmla="*/ 960 h 968"/>
                  <a:gd name="T88" fmla="*/ 0 w 2600"/>
                  <a:gd name="T89" fmla="*/ 960 h 968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600"/>
                  <a:gd name="T136" fmla="*/ 0 h 968"/>
                  <a:gd name="T137" fmla="*/ 2600 w 2600"/>
                  <a:gd name="T138" fmla="*/ 968 h 968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600" h="968">
                    <a:moveTo>
                      <a:pt x="2592" y="0"/>
                    </a:moveTo>
                    <a:cubicBezTo>
                      <a:pt x="2596" y="16"/>
                      <a:pt x="2600" y="32"/>
                      <a:pt x="2592" y="48"/>
                    </a:cubicBezTo>
                    <a:cubicBezTo>
                      <a:pt x="2584" y="64"/>
                      <a:pt x="2576" y="80"/>
                      <a:pt x="2544" y="96"/>
                    </a:cubicBezTo>
                    <a:cubicBezTo>
                      <a:pt x="2512" y="112"/>
                      <a:pt x="2432" y="136"/>
                      <a:pt x="2400" y="144"/>
                    </a:cubicBezTo>
                    <a:cubicBezTo>
                      <a:pt x="2368" y="152"/>
                      <a:pt x="2360" y="120"/>
                      <a:pt x="2352" y="144"/>
                    </a:cubicBezTo>
                    <a:cubicBezTo>
                      <a:pt x="2344" y="168"/>
                      <a:pt x="2352" y="248"/>
                      <a:pt x="2352" y="288"/>
                    </a:cubicBezTo>
                    <a:cubicBezTo>
                      <a:pt x="2352" y="328"/>
                      <a:pt x="2368" y="360"/>
                      <a:pt x="2352" y="384"/>
                    </a:cubicBezTo>
                    <a:cubicBezTo>
                      <a:pt x="2336" y="408"/>
                      <a:pt x="2304" y="424"/>
                      <a:pt x="2256" y="432"/>
                    </a:cubicBezTo>
                    <a:cubicBezTo>
                      <a:pt x="2208" y="440"/>
                      <a:pt x="2120" y="432"/>
                      <a:pt x="2064" y="432"/>
                    </a:cubicBezTo>
                    <a:cubicBezTo>
                      <a:pt x="2008" y="432"/>
                      <a:pt x="1968" y="448"/>
                      <a:pt x="1920" y="432"/>
                    </a:cubicBezTo>
                    <a:cubicBezTo>
                      <a:pt x="1872" y="416"/>
                      <a:pt x="1816" y="352"/>
                      <a:pt x="1776" y="336"/>
                    </a:cubicBezTo>
                    <a:cubicBezTo>
                      <a:pt x="1736" y="320"/>
                      <a:pt x="1704" y="336"/>
                      <a:pt x="1680" y="336"/>
                    </a:cubicBezTo>
                    <a:cubicBezTo>
                      <a:pt x="1656" y="336"/>
                      <a:pt x="1664" y="328"/>
                      <a:pt x="1632" y="336"/>
                    </a:cubicBezTo>
                    <a:cubicBezTo>
                      <a:pt x="1600" y="344"/>
                      <a:pt x="1520" y="368"/>
                      <a:pt x="1488" y="384"/>
                    </a:cubicBezTo>
                    <a:cubicBezTo>
                      <a:pt x="1456" y="400"/>
                      <a:pt x="1464" y="416"/>
                      <a:pt x="1440" y="432"/>
                    </a:cubicBezTo>
                    <a:cubicBezTo>
                      <a:pt x="1416" y="448"/>
                      <a:pt x="1368" y="464"/>
                      <a:pt x="1344" y="480"/>
                    </a:cubicBezTo>
                    <a:cubicBezTo>
                      <a:pt x="1320" y="496"/>
                      <a:pt x="1312" y="520"/>
                      <a:pt x="1296" y="528"/>
                    </a:cubicBezTo>
                    <a:cubicBezTo>
                      <a:pt x="1280" y="536"/>
                      <a:pt x="1264" y="520"/>
                      <a:pt x="1248" y="528"/>
                    </a:cubicBezTo>
                    <a:cubicBezTo>
                      <a:pt x="1232" y="536"/>
                      <a:pt x="1216" y="560"/>
                      <a:pt x="1200" y="576"/>
                    </a:cubicBezTo>
                    <a:cubicBezTo>
                      <a:pt x="1184" y="592"/>
                      <a:pt x="1168" y="616"/>
                      <a:pt x="1152" y="624"/>
                    </a:cubicBezTo>
                    <a:cubicBezTo>
                      <a:pt x="1136" y="632"/>
                      <a:pt x="1120" y="624"/>
                      <a:pt x="1104" y="624"/>
                    </a:cubicBezTo>
                    <a:cubicBezTo>
                      <a:pt x="1088" y="624"/>
                      <a:pt x="1064" y="632"/>
                      <a:pt x="1056" y="624"/>
                    </a:cubicBezTo>
                    <a:cubicBezTo>
                      <a:pt x="1048" y="616"/>
                      <a:pt x="1064" y="584"/>
                      <a:pt x="1056" y="576"/>
                    </a:cubicBezTo>
                    <a:cubicBezTo>
                      <a:pt x="1048" y="568"/>
                      <a:pt x="1024" y="584"/>
                      <a:pt x="1008" y="576"/>
                    </a:cubicBezTo>
                    <a:cubicBezTo>
                      <a:pt x="992" y="568"/>
                      <a:pt x="976" y="536"/>
                      <a:pt x="960" y="528"/>
                    </a:cubicBezTo>
                    <a:cubicBezTo>
                      <a:pt x="944" y="520"/>
                      <a:pt x="928" y="528"/>
                      <a:pt x="912" y="528"/>
                    </a:cubicBezTo>
                    <a:cubicBezTo>
                      <a:pt x="896" y="528"/>
                      <a:pt x="880" y="528"/>
                      <a:pt x="864" y="528"/>
                    </a:cubicBezTo>
                    <a:cubicBezTo>
                      <a:pt x="848" y="528"/>
                      <a:pt x="840" y="528"/>
                      <a:pt x="816" y="528"/>
                    </a:cubicBezTo>
                    <a:cubicBezTo>
                      <a:pt x="792" y="528"/>
                      <a:pt x="744" y="528"/>
                      <a:pt x="720" y="528"/>
                    </a:cubicBezTo>
                    <a:cubicBezTo>
                      <a:pt x="696" y="528"/>
                      <a:pt x="696" y="528"/>
                      <a:pt x="672" y="528"/>
                    </a:cubicBezTo>
                    <a:cubicBezTo>
                      <a:pt x="648" y="528"/>
                      <a:pt x="600" y="528"/>
                      <a:pt x="576" y="528"/>
                    </a:cubicBezTo>
                    <a:cubicBezTo>
                      <a:pt x="552" y="528"/>
                      <a:pt x="544" y="528"/>
                      <a:pt x="528" y="528"/>
                    </a:cubicBezTo>
                    <a:cubicBezTo>
                      <a:pt x="512" y="528"/>
                      <a:pt x="504" y="520"/>
                      <a:pt x="480" y="528"/>
                    </a:cubicBezTo>
                    <a:cubicBezTo>
                      <a:pt x="456" y="536"/>
                      <a:pt x="408" y="560"/>
                      <a:pt x="384" y="576"/>
                    </a:cubicBezTo>
                    <a:cubicBezTo>
                      <a:pt x="360" y="592"/>
                      <a:pt x="344" y="608"/>
                      <a:pt x="336" y="624"/>
                    </a:cubicBezTo>
                    <a:cubicBezTo>
                      <a:pt x="328" y="640"/>
                      <a:pt x="336" y="656"/>
                      <a:pt x="336" y="672"/>
                    </a:cubicBezTo>
                    <a:cubicBezTo>
                      <a:pt x="336" y="688"/>
                      <a:pt x="344" y="704"/>
                      <a:pt x="336" y="720"/>
                    </a:cubicBezTo>
                    <a:cubicBezTo>
                      <a:pt x="328" y="736"/>
                      <a:pt x="296" y="752"/>
                      <a:pt x="288" y="768"/>
                    </a:cubicBezTo>
                    <a:cubicBezTo>
                      <a:pt x="280" y="784"/>
                      <a:pt x="280" y="800"/>
                      <a:pt x="288" y="816"/>
                    </a:cubicBezTo>
                    <a:cubicBezTo>
                      <a:pt x="296" y="832"/>
                      <a:pt x="328" y="848"/>
                      <a:pt x="336" y="864"/>
                    </a:cubicBezTo>
                    <a:cubicBezTo>
                      <a:pt x="344" y="880"/>
                      <a:pt x="360" y="896"/>
                      <a:pt x="336" y="912"/>
                    </a:cubicBezTo>
                    <a:cubicBezTo>
                      <a:pt x="312" y="928"/>
                      <a:pt x="224" y="952"/>
                      <a:pt x="192" y="960"/>
                    </a:cubicBezTo>
                    <a:cubicBezTo>
                      <a:pt x="160" y="968"/>
                      <a:pt x="160" y="960"/>
                      <a:pt x="144" y="960"/>
                    </a:cubicBezTo>
                    <a:cubicBezTo>
                      <a:pt x="128" y="960"/>
                      <a:pt x="120" y="960"/>
                      <a:pt x="96" y="960"/>
                    </a:cubicBezTo>
                    <a:cubicBezTo>
                      <a:pt x="72" y="960"/>
                      <a:pt x="36" y="960"/>
                      <a:pt x="0" y="960"/>
                    </a:cubicBezTo>
                  </a:path>
                </a:pathLst>
              </a:cu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Freeform 192"/>
              <p:cNvSpPr>
                <a:spLocks/>
              </p:cNvSpPr>
              <p:nvPr/>
            </p:nvSpPr>
            <p:spPr bwMode="auto">
              <a:xfrm>
                <a:off x="472" y="3744"/>
                <a:ext cx="968" cy="248"/>
              </a:xfrm>
              <a:custGeom>
                <a:avLst/>
                <a:gdLst>
                  <a:gd name="T0" fmla="*/ 8 w 968"/>
                  <a:gd name="T1" fmla="*/ 0 h 248"/>
                  <a:gd name="T2" fmla="*/ 8 w 968"/>
                  <a:gd name="T3" fmla="*/ 48 h 248"/>
                  <a:gd name="T4" fmla="*/ 8 w 968"/>
                  <a:gd name="T5" fmla="*/ 144 h 248"/>
                  <a:gd name="T6" fmla="*/ 56 w 968"/>
                  <a:gd name="T7" fmla="*/ 144 h 248"/>
                  <a:gd name="T8" fmla="*/ 152 w 968"/>
                  <a:gd name="T9" fmla="*/ 192 h 248"/>
                  <a:gd name="T10" fmla="*/ 200 w 968"/>
                  <a:gd name="T11" fmla="*/ 192 h 248"/>
                  <a:gd name="T12" fmla="*/ 344 w 968"/>
                  <a:gd name="T13" fmla="*/ 192 h 248"/>
                  <a:gd name="T14" fmla="*/ 488 w 968"/>
                  <a:gd name="T15" fmla="*/ 192 h 248"/>
                  <a:gd name="T16" fmla="*/ 632 w 968"/>
                  <a:gd name="T17" fmla="*/ 192 h 248"/>
                  <a:gd name="T18" fmla="*/ 824 w 968"/>
                  <a:gd name="T19" fmla="*/ 240 h 248"/>
                  <a:gd name="T20" fmla="*/ 968 w 968"/>
                  <a:gd name="T21" fmla="*/ 240 h 2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68"/>
                  <a:gd name="T34" fmla="*/ 0 h 248"/>
                  <a:gd name="T35" fmla="*/ 968 w 968"/>
                  <a:gd name="T36" fmla="*/ 248 h 2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68" h="248">
                    <a:moveTo>
                      <a:pt x="8" y="0"/>
                    </a:moveTo>
                    <a:cubicBezTo>
                      <a:pt x="8" y="12"/>
                      <a:pt x="8" y="24"/>
                      <a:pt x="8" y="48"/>
                    </a:cubicBezTo>
                    <a:cubicBezTo>
                      <a:pt x="8" y="72"/>
                      <a:pt x="0" y="128"/>
                      <a:pt x="8" y="144"/>
                    </a:cubicBezTo>
                    <a:cubicBezTo>
                      <a:pt x="16" y="160"/>
                      <a:pt x="32" y="136"/>
                      <a:pt x="56" y="144"/>
                    </a:cubicBezTo>
                    <a:cubicBezTo>
                      <a:pt x="80" y="152"/>
                      <a:pt x="128" y="184"/>
                      <a:pt x="152" y="192"/>
                    </a:cubicBezTo>
                    <a:cubicBezTo>
                      <a:pt x="176" y="200"/>
                      <a:pt x="168" y="192"/>
                      <a:pt x="200" y="192"/>
                    </a:cubicBezTo>
                    <a:cubicBezTo>
                      <a:pt x="232" y="192"/>
                      <a:pt x="296" y="192"/>
                      <a:pt x="344" y="192"/>
                    </a:cubicBezTo>
                    <a:cubicBezTo>
                      <a:pt x="392" y="192"/>
                      <a:pt x="440" y="192"/>
                      <a:pt x="488" y="192"/>
                    </a:cubicBezTo>
                    <a:cubicBezTo>
                      <a:pt x="536" y="192"/>
                      <a:pt x="576" y="184"/>
                      <a:pt x="632" y="192"/>
                    </a:cubicBezTo>
                    <a:cubicBezTo>
                      <a:pt x="688" y="200"/>
                      <a:pt x="768" y="232"/>
                      <a:pt x="824" y="240"/>
                    </a:cubicBezTo>
                    <a:cubicBezTo>
                      <a:pt x="880" y="248"/>
                      <a:pt x="944" y="240"/>
                      <a:pt x="968" y="240"/>
                    </a:cubicBezTo>
                  </a:path>
                </a:pathLst>
              </a:cu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9" name="Line 193"/>
            <p:cNvSpPr>
              <a:spLocks noChangeShapeType="1"/>
            </p:cNvSpPr>
            <p:nvPr/>
          </p:nvSpPr>
          <p:spPr bwMode="auto">
            <a:xfrm flipH="1">
              <a:off x="624" y="2976"/>
              <a:ext cx="48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Line 194"/>
            <p:cNvSpPr>
              <a:spLocks noChangeShapeType="1"/>
            </p:cNvSpPr>
            <p:nvPr/>
          </p:nvSpPr>
          <p:spPr bwMode="auto">
            <a:xfrm>
              <a:off x="672" y="2976"/>
              <a:ext cx="1248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Line 195"/>
            <p:cNvSpPr>
              <a:spLocks noChangeShapeType="1"/>
            </p:cNvSpPr>
            <p:nvPr/>
          </p:nvSpPr>
          <p:spPr bwMode="auto">
            <a:xfrm>
              <a:off x="1920" y="3120"/>
              <a:ext cx="288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Line 196"/>
            <p:cNvSpPr>
              <a:spLocks noChangeShapeType="1"/>
            </p:cNvSpPr>
            <p:nvPr/>
          </p:nvSpPr>
          <p:spPr bwMode="auto">
            <a:xfrm flipH="1" flipV="1">
              <a:off x="2112" y="2256"/>
              <a:ext cx="48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197"/>
            <p:cNvSpPr>
              <a:spLocks/>
            </p:cNvSpPr>
            <p:nvPr/>
          </p:nvSpPr>
          <p:spPr bwMode="auto">
            <a:xfrm>
              <a:off x="2160" y="1344"/>
              <a:ext cx="1040" cy="960"/>
            </a:xfrm>
            <a:custGeom>
              <a:avLst/>
              <a:gdLst>
                <a:gd name="T0" fmla="*/ 0 w 1040"/>
                <a:gd name="T1" fmla="*/ 912 h 960"/>
                <a:gd name="T2" fmla="*/ 144 w 1040"/>
                <a:gd name="T3" fmla="*/ 960 h 960"/>
                <a:gd name="T4" fmla="*/ 336 w 1040"/>
                <a:gd name="T5" fmla="*/ 912 h 960"/>
                <a:gd name="T6" fmla="*/ 336 w 1040"/>
                <a:gd name="T7" fmla="*/ 864 h 960"/>
                <a:gd name="T8" fmla="*/ 384 w 1040"/>
                <a:gd name="T9" fmla="*/ 912 h 960"/>
                <a:gd name="T10" fmla="*/ 432 w 1040"/>
                <a:gd name="T11" fmla="*/ 912 h 960"/>
                <a:gd name="T12" fmla="*/ 528 w 1040"/>
                <a:gd name="T13" fmla="*/ 816 h 960"/>
                <a:gd name="T14" fmla="*/ 576 w 1040"/>
                <a:gd name="T15" fmla="*/ 720 h 960"/>
                <a:gd name="T16" fmla="*/ 576 w 1040"/>
                <a:gd name="T17" fmla="*/ 624 h 960"/>
                <a:gd name="T18" fmla="*/ 672 w 1040"/>
                <a:gd name="T19" fmla="*/ 528 h 960"/>
                <a:gd name="T20" fmla="*/ 768 w 1040"/>
                <a:gd name="T21" fmla="*/ 336 h 960"/>
                <a:gd name="T22" fmla="*/ 912 w 1040"/>
                <a:gd name="T23" fmla="*/ 432 h 960"/>
                <a:gd name="T24" fmla="*/ 1008 w 1040"/>
                <a:gd name="T25" fmla="*/ 432 h 960"/>
                <a:gd name="T26" fmla="*/ 1008 w 1040"/>
                <a:gd name="T27" fmla="*/ 384 h 960"/>
                <a:gd name="T28" fmla="*/ 1008 w 1040"/>
                <a:gd name="T29" fmla="*/ 336 h 960"/>
                <a:gd name="T30" fmla="*/ 816 w 1040"/>
                <a:gd name="T31" fmla="*/ 288 h 960"/>
                <a:gd name="T32" fmla="*/ 768 w 1040"/>
                <a:gd name="T33" fmla="*/ 288 h 960"/>
                <a:gd name="T34" fmla="*/ 816 w 1040"/>
                <a:gd name="T35" fmla="*/ 240 h 960"/>
                <a:gd name="T36" fmla="*/ 768 w 1040"/>
                <a:gd name="T37" fmla="*/ 144 h 960"/>
                <a:gd name="T38" fmla="*/ 816 w 1040"/>
                <a:gd name="T39" fmla="*/ 96 h 960"/>
                <a:gd name="T40" fmla="*/ 768 w 1040"/>
                <a:gd name="T41" fmla="*/ 48 h 960"/>
                <a:gd name="T42" fmla="*/ 720 w 1040"/>
                <a:gd name="T43" fmla="*/ 48 h 960"/>
                <a:gd name="T44" fmla="*/ 624 w 1040"/>
                <a:gd name="T45" fmla="*/ 48 h 960"/>
                <a:gd name="T46" fmla="*/ 624 w 1040"/>
                <a:gd name="T47" fmla="*/ 0 h 960"/>
                <a:gd name="T48" fmla="*/ 624 w 1040"/>
                <a:gd name="T49" fmla="*/ 48 h 96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40"/>
                <a:gd name="T76" fmla="*/ 0 h 960"/>
                <a:gd name="T77" fmla="*/ 1040 w 1040"/>
                <a:gd name="T78" fmla="*/ 960 h 96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40" h="960">
                  <a:moveTo>
                    <a:pt x="0" y="912"/>
                  </a:moveTo>
                  <a:cubicBezTo>
                    <a:pt x="44" y="936"/>
                    <a:pt x="88" y="960"/>
                    <a:pt x="144" y="960"/>
                  </a:cubicBezTo>
                  <a:cubicBezTo>
                    <a:pt x="200" y="960"/>
                    <a:pt x="304" y="928"/>
                    <a:pt x="336" y="912"/>
                  </a:cubicBezTo>
                  <a:cubicBezTo>
                    <a:pt x="368" y="896"/>
                    <a:pt x="328" y="864"/>
                    <a:pt x="336" y="864"/>
                  </a:cubicBezTo>
                  <a:cubicBezTo>
                    <a:pt x="344" y="864"/>
                    <a:pt x="368" y="904"/>
                    <a:pt x="384" y="912"/>
                  </a:cubicBezTo>
                  <a:cubicBezTo>
                    <a:pt x="400" y="920"/>
                    <a:pt x="408" y="928"/>
                    <a:pt x="432" y="912"/>
                  </a:cubicBezTo>
                  <a:cubicBezTo>
                    <a:pt x="456" y="896"/>
                    <a:pt x="504" y="848"/>
                    <a:pt x="528" y="816"/>
                  </a:cubicBezTo>
                  <a:cubicBezTo>
                    <a:pt x="552" y="784"/>
                    <a:pt x="568" y="752"/>
                    <a:pt x="576" y="720"/>
                  </a:cubicBezTo>
                  <a:cubicBezTo>
                    <a:pt x="584" y="688"/>
                    <a:pt x="560" y="656"/>
                    <a:pt x="576" y="624"/>
                  </a:cubicBezTo>
                  <a:cubicBezTo>
                    <a:pt x="592" y="592"/>
                    <a:pt x="640" y="576"/>
                    <a:pt x="672" y="528"/>
                  </a:cubicBezTo>
                  <a:cubicBezTo>
                    <a:pt x="704" y="480"/>
                    <a:pt x="728" y="352"/>
                    <a:pt x="768" y="336"/>
                  </a:cubicBezTo>
                  <a:cubicBezTo>
                    <a:pt x="808" y="320"/>
                    <a:pt x="872" y="416"/>
                    <a:pt x="912" y="432"/>
                  </a:cubicBezTo>
                  <a:cubicBezTo>
                    <a:pt x="952" y="448"/>
                    <a:pt x="992" y="440"/>
                    <a:pt x="1008" y="432"/>
                  </a:cubicBezTo>
                  <a:cubicBezTo>
                    <a:pt x="1024" y="424"/>
                    <a:pt x="1008" y="400"/>
                    <a:pt x="1008" y="384"/>
                  </a:cubicBezTo>
                  <a:cubicBezTo>
                    <a:pt x="1008" y="368"/>
                    <a:pt x="1040" y="352"/>
                    <a:pt x="1008" y="336"/>
                  </a:cubicBezTo>
                  <a:cubicBezTo>
                    <a:pt x="976" y="320"/>
                    <a:pt x="856" y="296"/>
                    <a:pt x="816" y="288"/>
                  </a:cubicBezTo>
                  <a:cubicBezTo>
                    <a:pt x="776" y="280"/>
                    <a:pt x="768" y="296"/>
                    <a:pt x="768" y="288"/>
                  </a:cubicBezTo>
                  <a:cubicBezTo>
                    <a:pt x="768" y="280"/>
                    <a:pt x="816" y="264"/>
                    <a:pt x="816" y="240"/>
                  </a:cubicBezTo>
                  <a:cubicBezTo>
                    <a:pt x="816" y="216"/>
                    <a:pt x="768" y="168"/>
                    <a:pt x="768" y="144"/>
                  </a:cubicBezTo>
                  <a:cubicBezTo>
                    <a:pt x="768" y="120"/>
                    <a:pt x="816" y="112"/>
                    <a:pt x="816" y="96"/>
                  </a:cubicBezTo>
                  <a:cubicBezTo>
                    <a:pt x="816" y="80"/>
                    <a:pt x="784" y="56"/>
                    <a:pt x="768" y="48"/>
                  </a:cubicBezTo>
                  <a:cubicBezTo>
                    <a:pt x="752" y="40"/>
                    <a:pt x="744" y="48"/>
                    <a:pt x="720" y="48"/>
                  </a:cubicBezTo>
                  <a:cubicBezTo>
                    <a:pt x="696" y="48"/>
                    <a:pt x="640" y="56"/>
                    <a:pt x="624" y="48"/>
                  </a:cubicBezTo>
                  <a:cubicBezTo>
                    <a:pt x="608" y="40"/>
                    <a:pt x="624" y="0"/>
                    <a:pt x="624" y="0"/>
                  </a:cubicBezTo>
                  <a:cubicBezTo>
                    <a:pt x="624" y="0"/>
                    <a:pt x="624" y="24"/>
                    <a:pt x="624" y="4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198"/>
            <p:cNvSpPr>
              <a:spLocks/>
            </p:cNvSpPr>
            <p:nvPr/>
          </p:nvSpPr>
          <p:spPr bwMode="auto">
            <a:xfrm>
              <a:off x="2880" y="1776"/>
              <a:ext cx="1048" cy="1296"/>
            </a:xfrm>
            <a:custGeom>
              <a:avLst/>
              <a:gdLst>
                <a:gd name="T0" fmla="*/ 912 w 1048"/>
                <a:gd name="T1" fmla="*/ 1296 h 1296"/>
                <a:gd name="T2" fmla="*/ 960 w 1048"/>
                <a:gd name="T3" fmla="*/ 768 h 1296"/>
                <a:gd name="T4" fmla="*/ 1008 w 1048"/>
                <a:gd name="T5" fmla="*/ 528 h 1296"/>
                <a:gd name="T6" fmla="*/ 960 w 1048"/>
                <a:gd name="T7" fmla="*/ 480 h 1296"/>
                <a:gd name="T8" fmla="*/ 480 w 1048"/>
                <a:gd name="T9" fmla="*/ 384 h 1296"/>
                <a:gd name="T10" fmla="*/ 192 w 1048"/>
                <a:gd name="T11" fmla="*/ 336 h 1296"/>
                <a:gd name="T12" fmla="*/ 144 w 1048"/>
                <a:gd name="T13" fmla="*/ 336 h 1296"/>
                <a:gd name="T14" fmla="*/ 144 w 1048"/>
                <a:gd name="T15" fmla="*/ 288 h 1296"/>
                <a:gd name="T16" fmla="*/ 144 w 1048"/>
                <a:gd name="T17" fmla="*/ 192 h 1296"/>
                <a:gd name="T18" fmla="*/ 96 w 1048"/>
                <a:gd name="T19" fmla="*/ 96 h 1296"/>
                <a:gd name="T20" fmla="*/ 48 w 1048"/>
                <a:gd name="T21" fmla="*/ 48 h 1296"/>
                <a:gd name="T22" fmla="*/ 0 w 1048"/>
                <a:gd name="T23" fmla="*/ 0 h 12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8"/>
                <a:gd name="T37" fmla="*/ 0 h 1296"/>
                <a:gd name="T38" fmla="*/ 1048 w 1048"/>
                <a:gd name="T39" fmla="*/ 1296 h 129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8" h="1296">
                  <a:moveTo>
                    <a:pt x="912" y="1296"/>
                  </a:moveTo>
                  <a:cubicBezTo>
                    <a:pt x="928" y="1096"/>
                    <a:pt x="944" y="896"/>
                    <a:pt x="960" y="768"/>
                  </a:cubicBezTo>
                  <a:cubicBezTo>
                    <a:pt x="976" y="640"/>
                    <a:pt x="1008" y="576"/>
                    <a:pt x="1008" y="528"/>
                  </a:cubicBezTo>
                  <a:cubicBezTo>
                    <a:pt x="1008" y="480"/>
                    <a:pt x="1048" y="504"/>
                    <a:pt x="960" y="480"/>
                  </a:cubicBezTo>
                  <a:cubicBezTo>
                    <a:pt x="872" y="456"/>
                    <a:pt x="608" y="408"/>
                    <a:pt x="480" y="384"/>
                  </a:cubicBezTo>
                  <a:cubicBezTo>
                    <a:pt x="352" y="360"/>
                    <a:pt x="248" y="344"/>
                    <a:pt x="192" y="336"/>
                  </a:cubicBezTo>
                  <a:cubicBezTo>
                    <a:pt x="136" y="328"/>
                    <a:pt x="152" y="344"/>
                    <a:pt x="144" y="336"/>
                  </a:cubicBezTo>
                  <a:cubicBezTo>
                    <a:pt x="136" y="328"/>
                    <a:pt x="144" y="312"/>
                    <a:pt x="144" y="288"/>
                  </a:cubicBezTo>
                  <a:cubicBezTo>
                    <a:pt x="144" y="264"/>
                    <a:pt x="152" y="224"/>
                    <a:pt x="144" y="192"/>
                  </a:cubicBezTo>
                  <a:cubicBezTo>
                    <a:pt x="136" y="160"/>
                    <a:pt x="112" y="120"/>
                    <a:pt x="96" y="96"/>
                  </a:cubicBezTo>
                  <a:cubicBezTo>
                    <a:pt x="80" y="72"/>
                    <a:pt x="64" y="64"/>
                    <a:pt x="48" y="48"/>
                  </a:cubicBezTo>
                  <a:cubicBezTo>
                    <a:pt x="32" y="32"/>
                    <a:pt x="8" y="8"/>
                    <a:pt x="0" y="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Line 199"/>
            <p:cNvSpPr>
              <a:spLocks noChangeShapeType="1"/>
            </p:cNvSpPr>
            <p:nvPr/>
          </p:nvSpPr>
          <p:spPr bwMode="auto">
            <a:xfrm>
              <a:off x="4656" y="3456"/>
              <a:ext cx="336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Line 200"/>
            <p:cNvSpPr>
              <a:spLocks noChangeShapeType="1"/>
            </p:cNvSpPr>
            <p:nvPr/>
          </p:nvSpPr>
          <p:spPr bwMode="auto">
            <a:xfrm>
              <a:off x="4656" y="3552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Text Box 201"/>
            <p:cNvSpPr txBox="1">
              <a:spLocks noChangeArrowheads="1"/>
            </p:cNvSpPr>
            <p:nvPr/>
          </p:nvSpPr>
          <p:spPr bwMode="auto">
            <a:xfrm>
              <a:off x="4982" y="3357"/>
              <a:ext cx="68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8" tIns="45710" rIns="91418" bIns="45710">
              <a:spAutoFit/>
            </a:bodyPr>
            <a:lstStyle/>
            <a:p>
              <a:r>
                <a:rPr lang="ru-RU" sz="900" b="1"/>
                <a:t>Граница района</a:t>
              </a:r>
            </a:p>
          </p:txBody>
        </p:sp>
        <p:sp>
          <p:nvSpPr>
            <p:cNvPr id="48" name="Text Box 202"/>
            <p:cNvSpPr txBox="1">
              <a:spLocks noChangeArrowheads="1"/>
            </p:cNvSpPr>
            <p:nvPr/>
          </p:nvSpPr>
          <p:spPr bwMode="auto">
            <a:xfrm>
              <a:off x="4982" y="3453"/>
              <a:ext cx="81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8" tIns="45710" rIns="91418" bIns="45710">
              <a:spAutoFit/>
            </a:bodyPr>
            <a:lstStyle/>
            <a:p>
              <a:r>
                <a:rPr lang="ru-RU" sz="900" b="1"/>
                <a:t>Граница поселений</a:t>
              </a:r>
            </a:p>
          </p:txBody>
        </p:sp>
      </p:grp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7800" y="0"/>
            <a:ext cx="7239000" cy="1219200"/>
          </a:xfrm>
        </p:spPr>
        <p:txBody>
          <a:bodyPr>
            <a:noAutofit/>
          </a:bodyPr>
          <a:lstStyle/>
          <a:p>
            <a:pPr>
              <a:lnSpc>
                <a:spcPts val="3300"/>
              </a:lnSpc>
            </a:pPr>
            <a:r>
              <a:rPr lang="ru-RU" sz="2800" b="1" dirty="0" smtClean="0">
                <a:latin typeface="Verdana" pitchFamily="34" charset="0"/>
                <a:cs typeface="Times New Roman" pitchFamily="18" charset="0"/>
              </a:rPr>
              <a:t>Схема Губахинского муниципального района</a:t>
            </a:r>
            <a:endParaRPr lang="ru-RU" sz="2800" b="1" dirty="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36" name="Содержимое 35" descr="gubaha3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1" y="0"/>
            <a:ext cx="914399" cy="1524000"/>
          </a:xfrm>
          <a:prstGeom prst="rect">
            <a:avLst/>
          </a:prstGeom>
        </p:spPr>
      </p:pic>
      <p:sp>
        <p:nvSpPr>
          <p:cNvPr id="67" name="Прямоугольник 66"/>
          <p:cNvSpPr/>
          <p:nvPr/>
        </p:nvSpPr>
        <p:spPr>
          <a:xfrm>
            <a:off x="6096000" y="2895600"/>
            <a:ext cx="1828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 smtClean="0">
                <a:latin typeface="Verdana" pitchFamily="34" charset="0"/>
                <a:cs typeface="Times New Roman" pitchFamily="18" charset="0"/>
              </a:rPr>
              <a:t>Широковское сельское поселение – численность населения 4595 чел.</a:t>
            </a:r>
            <a:endParaRPr lang="ru-RU" sz="16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962400" y="3657600"/>
            <a:ext cx="2057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 smtClean="0">
                <a:latin typeface="Verdana" pitchFamily="34" charset="0"/>
                <a:cs typeface="Times New Roman" pitchFamily="18" charset="0"/>
              </a:rPr>
              <a:t>Губахинское городское поселение – численность населения 22582 чел.</a:t>
            </a:r>
            <a:endParaRPr lang="ru-RU" sz="16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209800" y="1981200"/>
            <a:ext cx="2057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 smtClean="0">
                <a:latin typeface="Verdana" pitchFamily="34" charset="0"/>
                <a:cs typeface="Times New Roman" pitchFamily="18" charset="0"/>
              </a:rPr>
              <a:t>Северо-Углеуральское городское поселение – численность населения 10778 чел.</a:t>
            </a:r>
            <a:endParaRPr lang="ru-RU" sz="1600" b="1" dirty="0">
              <a:latin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5" descr="gubaha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0"/>
            <a:ext cx="914399" cy="1524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8229600" cy="990599"/>
          </a:xfrm>
        </p:spPr>
        <p:txBody>
          <a:bodyPr>
            <a:normAutofit/>
          </a:bodyPr>
          <a:lstStyle/>
          <a:p>
            <a:pPr>
              <a:lnSpc>
                <a:spcPts val="3300"/>
              </a:lnSpc>
            </a:pPr>
            <a:r>
              <a:rPr lang="ru-RU" sz="2800" b="1" dirty="0" smtClean="0">
                <a:latin typeface="Verdana" pitchFamily="34" charset="0"/>
              </a:rPr>
              <a:t>    Плюсы двухуровневой системы ОМС:</a:t>
            </a:r>
            <a:endParaRPr lang="ru-RU" sz="2800" b="1" dirty="0">
              <a:latin typeface="Verdana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8153400" cy="46482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800" dirty="0" smtClean="0">
                <a:solidFill>
                  <a:schemeClr val="tx1"/>
                </a:solidFill>
                <a:latin typeface="Verdana" pitchFamily="34" charset="0"/>
              </a:rPr>
              <a:t>• детализация полномочий по уровням и, как следствие, качество их исполнения; 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Verdana" pitchFamily="34" charset="0"/>
              </a:rPr>
              <a:t>• «Близость людей к власти» посредством обеспечения территориального присутствия органов местного самоуправления вне зависимости от значимости территории; 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Verdana" pitchFamily="34" charset="0"/>
              </a:rPr>
              <a:t>• доступность участия населения в организации местного самоуправления (выборы, референдумы, сходы граждан); 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Verdana" pitchFamily="34" charset="0"/>
              </a:rPr>
              <a:t>• выгодные условия финансирования;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Verdana" pitchFamily="34" charset="0"/>
              </a:rPr>
              <a:t>• размытость ответственности.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304801"/>
            <a:ext cx="7848600" cy="106679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</a:rPr>
              <a:t>Минусы двухуровневой системы ОМС: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1524000"/>
            <a:ext cx="8610600" cy="4724400"/>
          </a:xfrm>
        </p:spPr>
        <p:txBody>
          <a:bodyPr>
            <a:noAutofit/>
          </a:bodyPr>
          <a:lstStyle/>
          <a:p>
            <a:pPr algn="just"/>
            <a:r>
              <a:rPr lang="ru-RU" sz="2600" dirty="0" smtClean="0">
                <a:solidFill>
                  <a:schemeClr val="tx1"/>
                </a:solidFill>
                <a:latin typeface="Verdana" pitchFamily="34" charset="0"/>
              </a:rPr>
              <a:t>• сложность межуровневых отношений ОМС; </a:t>
            </a:r>
          </a:p>
          <a:p>
            <a:pPr algn="just"/>
            <a:r>
              <a:rPr lang="ru-RU" sz="2600" dirty="0" smtClean="0">
                <a:solidFill>
                  <a:schemeClr val="tx1"/>
                </a:solidFill>
                <a:latin typeface="Verdana" pitchFamily="34" charset="0"/>
              </a:rPr>
              <a:t>• дисбаланс финансовой обеспеченности; </a:t>
            </a:r>
          </a:p>
          <a:p>
            <a:pPr algn="just"/>
            <a:r>
              <a:rPr lang="ru-RU" sz="2600" dirty="0" smtClean="0">
                <a:solidFill>
                  <a:schemeClr val="tx1"/>
                </a:solidFill>
                <a:latin typeface="Verdana" pitchFamily="34" charset="0"/>
              </a:rPr>
              <a:t>• нестабильность местной власти и как следствие экономические и инфраструктурные проблемы на территории; </a:t>
            </a:r>
          </a:p>
          <a:p>
            <a:pPr algn="just"/>
            <a:r>
              <a:rPr lang="ru-RU" sz="2600" dirty="0" smtClean="0">
                <a:solidFill>
                  <a:schemeClr val="tx1"/>
                </a:solidFill>
                <a:latin typeface="Verdana" pitchFamily="34" charset="0"/>
              </a:rPr>
              <a:t>• отсутствие возможности централизованного управления в том числе определения приоритетных для муниципалитета направлений деятельности; </a:t>
            </a:r>
          </a:p>
          <a:p>
            <a:pPr algn="just"/>
            <a:r>
              <a:rPr lang="ru-RU" sz="2600" dirty="0" smtClean="0">
                <a:solidFill>
                  <a:schemeClr val="tx1"/>
                </a:solidFill>
                <a:latin typeface="Verdana" pitchFamily="34" charset="0"/>
              </a:rPr>
              <a:t>• более высокие затраты на содержание управленческих аппаратов.</a:t>
            </a:r>
            <a:endParaRPr lang="ru-RU" sz="2600" dirty="0">
              <a:solidFill>
                <a:schemeClr val="tx1"/>
              </a:solidFill>
              <a:latin typeface="Verdana" pitchFamily="34" charset="0"/>
            </a:endParaRPr>
          </a:p>
        </p:txBody>
      </p:sp>
      <p:pic>
        <p:nvPicPr>
          <p:cNvPr id="4" name="Содержимое 35" descr="gubaha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0"/>
            <a:ext cx="914399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76400" y="304801"/>
            <a:ext cx="7162800" cy="99059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</a:rPr>
              <a:t>Основные принципы преобразования</a:t>
            </a:r>
            <a:endParaRPr lang="ru-RU" sz="2800" b="1" dirty="0">
              <a:latin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600200"/>
            <a:ext cx="6400800" cy="2667000"/>
          </a:xfrm>
        </p:spPr>
        <p:txBody>
          <a:bodyPr>
            <a:normAutofit/>
          </a:bodyPr>
          <a:lstStyle/>
          <a:p>
            <a:pPr algn="l"/>
            <a:endParaRPr lang="ru-RU" dirty="0" smtClean="0">
              <a:solidFill>
                <a:schemeClr val="tx1"/>
              </a:solidFill>
              <a:latin typeface="Verdana" pitchFamily="34" charset="0"/>
            </a:endParaRPr>
          </a:p>
          <a:p>
            <a:pPr algn="l">
              <a:lnSpc>
                <a:spcPts val="3200"/>
              </a:lnSpc>
            </a:pPr>
            <a:r>
              <a:rPr lang="ru-RU" dirty="0" smtClean="0">
                <a:solidFill>
                  <a:schemeClr val="tx1"/>
                </a:solidFill>
                <a:latin typeface="Verdana" pitchFamily="34" charset="0"/>
              </a:rPr>
              <a:t>• Целесообразность</a:t>
            </a:r>
          </a:p>
          <a:p>
            <a:pPr algn="l">
              <a:lnSpc>
                <a:spcPts val="3200"/>
              </a:lnSpc>
            </a:pPr>
            <a:r>
              <a:rPr lang="ru-RU" dirty="0" smtClean="0">
                <a:solidFill>
                  <a:schemeClr val="tx1"/>
                </a:solidFill>
                <a:latin typeface="Verdana" pitchFamily="34" charset="0"/>
              </a:rPr>
              <a:t>• Законность</a:t>
            </a:r>
          </a:p>
          <a:p>
            <a:pPr algn="l">
              <a:lnSpc>
                <a:spcPts val="3200"/>
              </a:lnSpc>
            </a:pPr>
            <a:r>
              <a:rPr lang="ru-RU" dirty="0" smtClean="0">
                <a:solidFill>
                  <a:schemeClr val="tx1"/>
                </a:solidFill>
                <a:latin typeface="Verdana" pitchFamily="34" charset="0"/>
              </a:rPr>
              <a:t>• Поддержка населения</a:t>
            </a:r>
            <a:endParaRPr lang="ru-RU" dirty="0">
              <a:solidFill>
                <a:schemeClr val="tx1"/>
              </a:solidFill>
              <a:latin typeface="Verdana" pitchFamily="34" charset="0"/>
            </a:endParaRPr>
          </a:p>
        </p:txBody>
      </p:sp>
      <p:pic>
        <p:nvPicPr>
          <p:cNvPr id="4" name="Содержимое 35" descr="gubaha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0"/>
            <a:ext cx="914399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304801"/>
            <a:ext cx="7086600" cy="106679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Verdana" pitchFamily="34" charset="0"/>
              </a:rPr>
              <a:t>Порядок реализации проекта</a:t>
            </a:r>
            <a:endParaRPr lang="ru-RU" sz="2800" b="1" dirty="0">
              <a:latin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" y="1143000"/>
            <a:ext cx="8610600" cy="5562600"/>
          </a:xfrm>
        </p:spPr>
        <p:txBody>
          <a:bodyPr>
            <a:noAutofit/>
          </a:bodyPr>
          <a:lstStyle/>
          <a:p>
            <a:pPr indent="457200" algn="just">
              <a:lnSpc>
                <a:spcPct val="80000"/>
              </a:lnSpc>
            </a:pPr>
            <a:endParaRPr lang="ru-RU" sz="2200" dirty="0" smtClean="0">
              <a:solidFill>
                <a:schemeClr val="tx1"/>
              </a:solidFill>
              <a:latin typeface="Verdana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• Анализ общественного мнения по вопросу реализации проекта.</a:t>
            </a:r>
          </a:p>
          <a:p>
            <a:pPr algn="just">
              <a:lnSpc>
                <a:spcPct val="80000"/>
              </a:lnSpc>
            </a:pPr>
            <a:endParaRPr lang="ru-RU" sz="2200" dirty="0" smtClean="0">
              <a:solidFill>
                <a:schemeClr val="tx1"/>
              </a:solidFill>
              <a:latin typeface="Verdana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• Решение представительного органа одного из поселений о голосовании населения по вопросу преобразования в округ и выхода из состава района.</a:t>
            </a:r>
          </a:p>
          <a:p>
            <a:pPr algn="just">
              <a:lnSpc>
                <a:spcPct val="80000"/>
              </a:lnSpc>
            </a:pPr>
            <a:endParaRPr lang="ru-RU" sz="2200" dirty="0" smtClean="0">
              <a:solidFill>
                <a:schemeClr val="tx1"/>
              </a:solidFill>
              <a:latin typeface="Verdana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• Проведение голосования по вопросу преобразования в округ и выхода из состава района(условие: 50% + 1 голос – явка; 50% + 1 голос – принятие решения «за»).</a:t>
            </a:r>
          </a:p>
          <a:p>
            <a:pPr algn="just">
              <a:lnSpc>
                <a:spcPct val="80000"/>
              </a:lnSpc>
            </a:pPr>
            <a:endParaRPr lang="ru-RU" sz="2200" dirty="0" smtClean="0">
              <a:solidFill>
                <a:schemeClr val="tx1"/>
              </a:solidFill>
              <a:latin typeface="Verdana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• Решение представительного органа субъекта РФ о создании городского округа и выхода из состава района.</a:t>
            </a:r>
          </a:p>
        </p:txBody>
      </p:sp>
      <p:pic>
        <p:nvPicPr>
          <p:cNvPr id="4" name="Содержимое 35" descr="gubaha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0"/>
            <a:ext cx="914399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endParaRPr lang="ru-RU" dirty="0" smtClean="0">
              <a:latin typeface="Verdana" pitchFamily="34" charset="0"/>
            </a:endParaRPr>
          </a:p>
          <a:p>
            <a:pPr indent="0" algn="just">
              <a:buNone/>
            </a:pPr>
            <a:r>
              <a:rPr lang="ru-RU" dirty="0" smtClean="0">
                <a:latin typeface="Verdana" pitchFamily="34" charset="0"/>
              </a:rPr>
              <a:t>• Решение представительного органа округа об инициативе присоединения поселений.</a:t>
            </a:r>
          </a:p>
          <a:p>
            <a:pPr indent="0" algn="just">
              <a:buNone/>
            </a:pPr>
            <a:r>
              <a:rPr lang="ru-RU" dirty="0" smtClean="0">
                <a:latin typeface="Verdana" pitchFamily="34" charset="0"/>
              </a:rPr>
              <a:t> </a:t>
            </a:r>
          </a:p>
          <a:p>
            <a:pPr indent="0" algn="just">
              <a:buNone/>
            </a:pPr>
            <a:r>
              <a:rPr lang="ru-RU" dirty="0" smtClean="0">
                <a:latin typeface="Verdana" pitchFamily="34" charset="0"/>
              </a:rPr>
              <a:t>• Решение представительных органов поселений о присоединении к округу.</a:t>
            </a:r>
          </a:p>
          <a:p>
            <a:pPr indent="0" algn="just">
              <a:buNone/>
            </a:pPr>
            <a:r>
              <a:rPr lang="ru-RU" dirty="0" smtClean="0">
                <a:latin typeface="Verdana" pitchFamily="34" charset="0"/>
              </a:rPr>
              <a:t> </a:t>
            </a:r>
          </a:p>
          <a:p>
            <a:pPr indent="0" algn="just">
              <a:buNone/>
            </a:pPr>
            <a:r>
              <a:rPr lang="ru-RU" dirty="0" smtClean="0">
                <a:latin typeface="Verdana" pitchFamily="34" charset="0"/>
              </a:rPr>
              <a:t>• Решение представительного органа субъекта РФ о присоединении поселений к округу.</a:t>
            </a:r>
          </a:p>
          <a:p>
            <a:pPr indent="0" algn="just">
              <a:buNone/>
            </a:pPr>
            <a:r>
              <a:rPr lang="ru-RU" dirty="0" smtClean="0">
                <a:latin typeface="Verdana" pitchFamily="34" charset="0"/>
              </a:rPr>
              <a:t> </a:t>
            </a:r>
          </a:p>
          <a:p>
            <a:pPr indent="0" algn="just">
              <a:buNone/>
            </a:pPr>
            <a:r>
              <a:rPr lang="ru-RU" dirty="0" smtClean="0">
                <a:latin typeface="Verdana" pitchFamily="34" charset="0"/>
              </a:rPr>
              <a:t>• Назначение ТИК выборов в новый представительный орган.</a:t>
            </a:r>
          </a:p>
          <a:p>
            <a:pPr indent="0" algn="just">
              <a:buNone/>
            </a:pPr>
            <a:r>
              <a:rPr lang="ru-RU" dirty="0" smtClean="0">
                <a:latin typeface="Verdana" pitchFamily="34" charset="0"/>
              </a:rPr>
              <a:t>• Проведение выборов, утверждение структуры органа исполнительной власти.</a:t>
            </a:r>
          </a:p>
          <a:p>
            <a:endParaRPr lang="ru-RU" dirty="0"/>
          </a:p>
        </p:txBody>
      </p:sp>
      <p:pic>
        <p:nvPicPr>
          <p:cNvPr id="4" name="Содержимое 35" descr="gubaha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0"/>
            <a:ext cx="914399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72390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Verdana" pitchFamily="34" charset="0"/>
              </a:rPr>
              <a:t>Законы и подзаконные акты, регламентирующие порядок объединения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47800"/>
            <a:ext cx="8915400" cy="4953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80000"/>
              </a:lnSpc>
            </a:pPr>
            <a:endParaRPr lang="ru-RU" dirty="0" smtClean="0">
              <a:latin typeface="Verdana" pitchFamily="34" charset="0"/>
            </a:endParaRPr>
          </a:p>
          <a:p>
            <a:pPr indent="0" algn="just"/>
            <a:r>
              <a:rPr lang="ru-RU" sz="7200" dirty="0" smtClean="0">
                <a:latin typeface="Verdana" pitchFamily="34" charset="0"/>
              </a:rPr>
              <a:t> Конституция Российской Федерации</a:t>
            </a:r>
          </a:p>
          <a:p>
            <a:pPr indent="0" algn="just"/>
            <a:endParaRPr lang="ru-RU" sz="7200" dirty="0" smtClean="0">
              <a:latin typeface="Verdana" pitchFamily="34" charset="0"/>
            </a:endParaRPr>
          </a:p>
          <a:p>
            <a:pPr indent="0" algn="just"/>
            <a:r>
              <a:rPr lang="ru-RU" sz="7200" dirty="0" smtClean="0">
                <a:latin typeface="Verdana" pitchFamily="34" charset="0"/>
              </a:rPr>
              <a:t> Федеральный Закон от 06.10.2003 №131-ФЗ «Об общих принципах организации местного самоуправления в Российской Федерации»</a:t>
            </a:r>
          </a:p>
          <a:p>
            <a:pPr indent="0" algn="just"/>
            <a:endParaRPr lang="ru-RU" sz="7200" dirty="0" smtClean="0">
              <a:latin typeface="Verdana" pitchFamily="34" charset="0"/>
            </a:endParaRPr>
          </a:p>
          <a:p>
            <a:pPr indent="0" algn="just">
              <a:spcBef>
                <a:spcPts val="0"/>
              </a:spcBef>
            </a:pPr>
            <a:r>
              <a:rPr lang="ru-RU" sz="7200" dirty="0" smtClean="0">
                <a:latin typeface="Verdana" pitchFamily="34" charset="0"/>
              </a:rPr>
              <a:t> Закон Пермского края от 09.10.2009 №493-ПК «О голосовании по вопросам изменения границ муниципального образования, преобразования муниципального образования в пермском крае»</a:t>
            </a:r>
          </a:p>
          <a:p>
            <a:pPr indent="0" algn="just"/>
            <a:endParaRPr lang="ru-RU" sz="7200" dirty="0" smtClean="0">
              <a:latin typeface="Verdana" pitchFamily="34" charset="0"/>
            </a:endParaRPr>
          </a:p>
          <a:p>
            <a:pPr indent="0" algn="just"/>
            <a:r>
              <a:rPr lang="ru-RU" sz="7200" dirty="0" smtClean="0">
                <a:latin typeface="Verdana" pitchFamily="34" charset="0"/>
              </a:rPr>
              <a:t> Закон Пермского края от 06.06.2012 №41-ПК «О преобразовании Губахинского городского поселения в городской округ «Город Губаха»</a:t>
            </a:r>
          </a:p>
          <a:p>
            <a:pPr indent="0" algn="just">
              <a:buNone/>
            </a:pPr>
            <a:endParaRPr lang="ru-RU" sz="7200" dirty="0" smtClean="0">
              <a:latin typeface="Verdana" pitchFamily="34" charset="0"/>
            </a:endParaRPr>
          </a:p>
          <a:p>
            <a:pPr indent="0" algn="just"/>
            <a:r>
              <a:rPr lang="ru-RU" sz="7200" dirty="0" smtClean="0">
                <a:latin typeface="Verdana" pitchFamily="34" charset="0"/>
              </a:rPr>
              <a:t> Закон Пермского края от 28.08.2012 №87-ПК « О преобразовании Северо-Углеуральского городского поселения и Широковского сельского поселения путем объединения с городским округом «город Губаха»</a:t>
            </a:r>
          </a:p>
          <a:p>
            <a:pPr indent="0"/>
            <a:endParaRPr lang="ru-RU" sz="8000" dirty="0" smtClean="0">
              <a:latin typeface="Verdana" pitchFamily="34" charset="0"/>
            </a:endParaRPr>
          </a:p>
        </p:txBody>
      </p:sp>
      <p:pic>
        <p:nvPicPr>
          <p:cNvPr id="4" name="Содержимое 35" descr="gubaha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0"/>
            <a:ext cx="914399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381000"/>
            <a:ext cx="8763000" cy="6248400"/>
          </a:xfrm>
        </p:spPr>
        <p:txBody>
          <a:bodyPr>
            <a:normAutofit/>
          </a:bodyPr>
          <a:lstStyle/>
          <a:p>
            <a:pPr indent="0" algn="just">
              <a:spcBef>
                <a:spcPts val="0"/>
              </a:spcBef>
            </a:pPr>
            <a:r>
              <a:rPr lang="ru-RU" sz="2900" dirty="0" smtClean="0">
                <a:latin typeface="Verdana" pitchFamily="34" charset="0"/>
              </a:rPr>
              <a:t> 	 </a:t>
            </a:r>
            <a:r>
              <a:rPr lang="ru-RU" sz="1900" dirty="0" smtClean="0">
                <a:latin typeface="Verdana" pitchFamily="34" charset="0"/>
              </a:rPr>
              <a:t>Решение Думы Губахинского городского    	 	поселения 	второго созыва от 09.03.2011 №376 «О 	выдвижении 	инициативы об изменении статуса 	Губахинского городского            	поселения 	в связи с 	наделением его статусом 	городского округа и 	назначении голосования»</a:t>
            </a:r>
          </a:p>
          <a:p>
            <a:pPr indent="0" algn="just">
              <a:spcBef>
                <a:spcPts val="0"/>
              </a:spcBef>
              <a:buNone/>
            </a:pPr>
            <a:endParaRPr lang="ru-RU" sz="1900" dirty="0" smtClean="0">
              <a:latin typeface="Verdana" pitchFamily="34" charset="0"/>
            </a:endParaRPr>
          </a:p>
          <a:p>
            <a:pPr indent="0" algn="just">
              <a:spcBef>
                <a:spcPts val="0"/>
              </a:spcBef>
            </a:pPr>
            <a:r>
              <a:rPr lang="ru-RU" sz="1900" dirty="0" smtClean="0">
                <a:latin typeface="Verdana" pitchFamily="34" charset="0"/>
              </a:rPr>
              <a:t> Решение Думы Губахинского городского поселения второго созыва от 21.09.2011 №436 «О вопросе на голосование на территории Губахинского городского поселения по изменению статуса Губахинского городского поселения в связи с преобразованием его в новое муниципальное образование – «Губахинский городской округ»</a:t>
            </a:r>
          </a:p>
          <a:p>
            <a:pPr indent="0" algn="just">
              <a:spcBef>
                <a:spcPts val="0"/>
              </a:spcBef>
              <a:buNone/>
            </a:pPr>
            <a:r>
              <a:rPr lang="ru-RU" sz="1900" dirty="0" smtClean="0">
                <a:latin typeface="Verdana" pitchFamily="34" charset="0"/>
              </a:rPr>
              <a:t> </a:t>
            </a:r>
          </a:p>
          <a:p>
            <a:pPr indent="0" algn="just">
              <a:spcBef>
                <a:spcPts val="0"/>
              </a:spcBef>
            </a:pPr>
            <a:r>
              <a:rPr lang="ru-RU" sz="1900" dirty="0" smtClean="0">
                <a:latin typeface="Verdana" pitchFamily="34" charset="0"/>
              </a:rPr>
              <a:t> Решение Думы Губахинского городского поселения второго созыва от 13.07.2012 №542 «О выдвижении инициативы о преобразовании муниципального образования городской округ «Город Губаха» путем объединения с муниципальными образованиями «Северо-Углеуральское городское поселение» и «Широковское сельское поселение»</a:t>
            </a:r>
          </a:p>
          <a:p>
            <a:pPr>
              <a:lnSpc>
                <a:spcPct val="80000"/>
              </a:lnSpc>
            </a:pPr>
            <a:endParaRPr lang="ru-RU" sz="1900" dirty="0" smtClean="0">
              <a:latin typeface="Verdana" pitchFamily="34" charset="0"/>
            </a:endParaRPr>
          </a:p>
          <a:p>
            <a:pPr>
              <a:lnSpc>
                <a:spcPct val="80000"/>
              </a:lnSpc>
            </a:pPr>
            <a:endParaRPr lang="ru-RU" sz="1900" dirty="0" smtClean="0">
              <a:latin typeface="Verdana" pitchFamily="34" charset="0"/>
            </a:endParaRPr>
          </a:p>
          <a:p>
            <a:pPr indent="0"/>
            <a:endParaRPr lang="ru-RU" dirty="0" smtClean="0"/>
          </a:p>
          <a:p>
            <a:endParaRPr lang="ru-RU" dirty="0"/>
          </a:p>
        </p:txBody>
      </p:sp>
      <p:pic>
        <p:nvPicPr>
          <p:cNvPr id="4" name="Содержимое 35" descr="gubaha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914399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10600" cy="5943600"/>
          </a:xfrm>
        </p:spPr>
        <p:txBody>
          <a:bodyPr>
            <a:normAutofit fontScale="25000" lnSpcReduction="20000"/>
          </a:bodyPr>
          <a:lstStyle/>
          <a:p>
            <a:pPr indent="0" algn="just">
              <a:buNone/>
            </a:pPr>
            <a:r>
              <a:rPr lang="ru-RU" sz="8000" dirty="0" smtClean="0">
                <a:latin typeface="Verdana" pitchFamily="34" charset="0"/>
              </a:rPr>
              <a:t>	 </a:t>
            </a:r>
            <a:r>
              <a:rPr lang="ru-RU" sz="7200" dirty="0" smtClean="0">
                <a:latin typeface="Verdana" pitchFamily="34" charset="0"/>
              </a:rPr>
              <a:t>Решение Земского Собрания Губахинского       	муниципального района Пермского края от 29.09.2011 	№486 «О голосовании на территории Губахинского 	муниципального района по вопросу преобразования 	муниципального образования на 4 декабря 2011 года»</a:t>
            </a:r>
          </a:p>
          <a:p>
            <a:pPr indent="0" algn="just"/>
            <a:endParaRPr lang="ru-RU" sz="7200" dirty="0" smtClean="0">
              <a:latin typeface="Verdana" pitchFamily="34" charset="0"/>
            </a:endParaRPr>
          </a:p>
          <a:p>
            <a:pPr indent="0" algn="just"/>
            <a:r>
              <a:rPr lang="ru-RU" sz="7200" dirty="0" smtClean="0">
                <a:latin typeface="Verdana" pitchFamily="34" charset="0"/>
              </a:rPr>
              <a:t> Решение Земского Собрания Губахинского муниципального района Пермского края от 16.07.2012 №643 «О назначении публичных слушаний по проекту решения Земского Собрания Губахинского муниципального района «О поддержании инициативы о преобразовании муниципального образования городской округ «Город Губаха» путем объединения с муниципальными образованиями «Северо-Углеуральское городское поселение» и «Широковское сельское поселение»</a:t>
            </a:r>
          </a:p>
          <a:p>
            <a:pPr indent="0" algn="just"/>
            <a:endParaRPr lang="ru-RU" sz="7200" dirty="0" smtClean="0">
              <a:latin typeface="Verdana" pitchFamily="34" charset="0"/>
            </a:endParaRPr>
          </a:p>
          <a:p>
            <a:pPr indent="0" algn="just"/>
            <a:r>
              <a:rPr lang="ru-RU" sz="7200" dirty="0" smtClean="0">
                <a:latin typeface="Verdana" pitchFamily="34" charset="0"/>
              </a:rPr>
              <a:t>Решение Земского Собрания Губахинского муниципального района Пермского края от 07.08.2012 №662 «О поддержании инициативы о преобразовании муниципального образования городской округ «Город Губаха» путем объединения с муниципальными образованиями «Северо-Углеуральское городское поселение» и «Широковское сельское поселение»</a:t>
            </a:r>
          </a:p>
          <a:p>
            <a:pPr indent="0" algn="just"/>
            <a:endParaRPr lang="ru-RU" sz="8000" dirty="0" smtClean="0">
              <a:latin typeface="Verdana" pitchFamily="34" charset="0"/>
            </a:endParaRPr>
          </a:p>
          <a:p>
            <a:pPr indent="0" algn="just">
              <a:buNone/>
            </a:pPr>
            <a:endParaRPr lang="ru-RU" sz="8000" dirty="0" smtClean="0">
              <a:latin typeface="Verdana" pitchFamily="34" charset="0"/>
            </a:endParaRPr>
          </a:p>
          <a:p>
            <a:pPr indent="0" algn="just"/>
            <a:endParaRPr lang="ru-RU" sz="8000" dirty="0" smtClean="0">
              <a:latin typeface="Verdana" pitchFamily="34" charset="0"/>
            </a:endParaRPr>
          </a:p>
        </p:txBody>
      </p:sp>
      <p:pic>
        <p:nvPicPr>
          <p:cNvPr id="4" name="Содержимое 35" descr="gubaha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914399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6477000"/>
          </a:xfrm>
        </p:spPr>
        <p:txBody>
          <a:bodyPr>
            <a:normAutofit fontScale="25000" lnSpcReduction="20000"/>
          </a:bodyPr>
          <a:lstStyle/>
          <a:p>
            <a:pPr indent="0" algn="just">
              <a:buNone/>
            </a:pPr>
            <a:endParaRPr lang="ru-RU" sz="8000" dirty="0" smtClean="0">
              <a:latin typeface="Verdana" pitchFamily="34" charset="0"/>
            </a:endParaRPr>
          </a:p>
          <a:p>
            <a:pPr lvl="2" indent="0" algn="just">
              <a:spcBef>
                <a:spcPts val="0"/>
              </a:spcBef>
            </a:pPr>
            <a:r>
              <a:rPr lang="ru-RU" sz="7200" dirty="0" smtClean="0">
                <a:latin typeface="Verdana" pitchFamily="34" charset="0"/>
              </a:rPr>
              <a:t>Решение Совета депутатов Широковского сельского поселения третьего созыва 2011-2014 от 16.07.2012 №51 «О назначении публичных слушаний по проекту решения Совета депутатов Широковского сельского поселения «О поддержании инициативы о преобразовании муниципального образования городской округ «Город Губаха» путем объединения с муниципальными образованиями «Северо-Углеуральское городское поселение» и «Широковское сельское поселение»</a:t>
            </a:r>
          </a:p>
          <a:p>
            <a:pPr indent="0" algn="just">
              <a:spcBef>
                <a:spcPts val="0"/>
              </a:spcBef>
              <a:buNone/>
            </a:pPr>
            <a:endParaRPr lang="ru-RU" sz="7200" dirty="0" smtClean="0">
              <a:latin typeface="Verdana" pitchFamily="34" charset="0"/>
            </a:endParaRPr>
          </a:p>
          <a:p>
            <a:pPr indent="0" algn="just">
              <a:spcBef>
                <a:spcPts val="0"/>
              </a:spcBef>
            </a:pPr>
            <a:r>
              <a:rPr lang="ru-RU" sz="7200" dirty="0" smtClean="0">
                <a:latin typeface="Verdana" pitchFamily="34" charset="0"/>
              </a:rPr>
              <a:t>Решение Совета депутатов Широковского сельского поселения третьего созыва 2011-2014 от 07.08.2012 №59 «О поддержании инициативы о преобразовании муниципального образования городской округ «Город Губаха» путем объединения городского округа «Город Губаха» с муниципальными образованиями «Северо-Углеуральское городское поселение» и «Широковское сельское поселение»</a:t>
            </a:r>
          </a:p>
          <a:p>
            <a:pPr indent="0" algn="just">
              <a:spcBef>
                <a:spcPts val="0"/>
              </a:spcBef>
            </a:pPr>
            <a:endParaRPr lang="ru-RU" sz="7200" dirty="0" smtClean="0">
              <a:latin typeface="Verdana" pitchFamily="34" charset="0"/>
            </a:endParaRPr>
          </a:p>
          <a:p>
            <a:pPr indent="0" algn="just"/>
            <a:r>
              <a:rPr lang="ru-RU" sz="7200" dirty="0" smtClean="0">
                <a:latin typeface="Verdana" pitchFamily="34" charset="0"/>
              </a:rPr>
              <a:t>Решение Думы Северо-Углеуральского городского поселения Губахинского муниципального района Пермского края второго созыва от 07.08.2012 №387 «О поддержании инициативы о поддержании инициативы о преобразовании муниципального образования городской округ «Город Губаха» путем объединения городского округа «Город Губаха» с муниципальными образованиями «Северо-Углеуральское городское поселение» и «Широковское сельское поселение»</a:t>
            </a:r>
          </a:p>
          <a:p>
            <a:pPr indent="0"/>
            <a:endParaRPr lang="ru-RU" sz="6200" dirty="0" smtClean="0">
              <a:latin typeface="Verdana" pitchFamily="34" charset="0"/>
            </a:endParaRPr>
          </a:p>
          <a:p>
            <a:endParaRPr lang="ru-RU" sz="6200" dirty="0" smtClean="0">
              <a:latin typeface="Verdana" pitchFamily="34" charset="0"/>
            </a:endParaRPr>
          </a:p>
          <a:p>
            <a:pPr indent="0">
              <a:buNone/>
            </a:pPr>
            <a:endParaRPr lang="ru-RU" sz="6200" dirty="0" smtClean="0">
              <a:latin typeface="Verdana" pitchFamily="34" charset="0"/>
            </a:endParaRPr>
          </a:p>
          <a:p>
            <a:pPr indent="0"/>
            <a:endParaRPr lang="ru-RU" sz="6200" dirty="0" smtClean="0">
              <a:latin typeface="Verdana" pitchFamily="34" charset="0"/>
            </a:endParaRPr>
          </a:p>
          <a:p>
            <a:pPr indent="0"/>
            <a:endParaRPr lang="ru-RU" sz="6200" dirty="0" smtClean="0">
              <a:latin typeface="Verdana" pitchFamily="34" charset="0"/>
            </a:endParaRPr>
          </a:p>
          <a:p>
            <a:pPr indent="0"/>
            <a:endParaRPr lang="ru-RU" sz="6200" dirty="0">
              <a:latin typeface="Verdana" pitchFamily="34" charset="0"/>
            </a:endParaRPr>
          </a:p>
        </p:txBody>
      </p:sp>
      <p:pic>
        <p:nvPicPr>
          <p:cNvPr id="4" name="Содержимое 35" descr="gubaha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04800"/>
            <a:ext cx="914399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1905000"/>
            <a:ext cx="8610600" cy="259080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Verdana" pitchFamily="34" charset="0"/>
              </a:rPr>
              <a:t>Спасибо за внимание!</a:t>
            </a:r>
            <a:endParaRPr lang="ru-RU" b="1" dirty="0">
              <a:latin typeface="Verdana" pitchFamily="34" charset="0"/>
            </a:endParaRPr>
          </a:p>
        </p:txBody>
      </p:sp>
      <p:pic>
        <p:nvPicPr>
          <p:cNvPr id="3" name="Содержимое 35" descr="gubaha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0"/>
            <a:ext cx="914399" cy="152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</TotalTime>
  <Words>598</Words>
  <PresentationFormat>Экран (4:3)</PresentationFormat>
  <Paragraphs>80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 практике преобразования муниципалитетов на примере Губахинского муниципального района путём объединения городских и сельских поселений</vt:lpstr>
      <vt:lpstr>Схема Губахинского муниципального района</vt:lpstr>
      <vt:lpstr>    Плюсы двухуровневой системы ОМС:</vt:lpstr>
      <vt:lpstr>Минусы двухуровневой системы ОМС:</vt:lpstr>
      <vt:lpstr>Основные принципы преобразования</vt:lpstr>
      <vt:lpstr>Порядок реализации проекта</vt:lpstr>
      <vt:lpstr>Слайд 7</vt:lpstr>
      <vt:lpstr>Законы и подзаконные акты, регламентирующие порядок объединения</vt:lpstr>
      <vt:lpstr>Слайд 9</vt:lpstr>
      <vt:lpstr>Слайд 10</vt:lpstr>
      <vt:lpstr>Слайд 11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Ветошкин Сергей Александрович</dc:creator>
  <cp:lastModifiedBy>VetoshkinSA</cp:lastModifiedBy>
  <cp:revision>117</cp:revision>
  <dcterms:modified xsi:type="dcterms:W3CDTF">2012-11-22T04:41:03Z</dcterms:modified>
</cp:coreProperties>
</file>