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0066"/>
    <a:srgbClr val="00FFFF"/>
    <a:srgbClr val="66FFCC"/>
    <a:srgbClr val="FFFFCC"/>
    <a:srgbClr val="33CC33"/>
    <a:srgbClr val="990033"/>
    <a:srgbClr val="FF00FF"/>
    <a:srgbClr val="FF66FF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326-104\&#1052;&#1086;&#1080;%20&#1076;&#1086;&#1082;&#1091;&#1084;&#1077;&#1085;&#1090;&#1099;\&#1055;&#1091;&#1073;&#1083;&#1080;&#1095;&#1085;&#1099;&#1077;%20&#1089;&#1083;&#1091;&#1096;&#1072;&#1085;&#1080;&#1103;\&#1055;&#1057;%20&#1086;&#1090;&#1095;&#1077;&#1090;%202011\&#1044;&#1080;&#1072;&#1075;&#1088;&#1072;&#1084;&#1084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326-104\&#1052;&#1086;&#1080;%20&#1076;&#1086;&#1082;&#1091;&#1084;&#1077;&#1085;&#1090;&#1099;\&#1055;&#1091;&#1073;&#1083;&#1080;&#1095;&#1085;&#1099;&#1077;%20&#1089;&#1083;&#1091;&#1096;&#1072;&#1085;&#1080;&#1103;\&#1055;&#1057;%20&#1086;&#1090;&#1095;&#1077;&#1090;%202011\&#1044;&#1080;&#1072;&#1075;&#1088;&#1072;&#1084;&#1084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ln w="19050"/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Привлечено из Федерального бюджета (тыс.руб)</c:v>
                </c:pt>
              </c:strCache>
            </c:strRef>
          </c:tx>
          <c:spPr>
            <a:solidFill>
              <a:srgbClr val="CC0066"/>
            </a:solidFill>
            <a:ln>
              <a:noFill/>
            </a:ln>
          </c:spPr>
          <c:dLbls>
            <c:dLbl>
              <c:idx val="0"/>
              <c:layout>
                <c:manualLayout>
                  <c:x val="1.1856759146276003E-2"/>
                  <c:y val="-2.552713441196593E-2"/>
                </c:manualLayout>
              </c:layout>
              <c:showVal val="1"/>
            </c:dLbl>
            <c:dLbl>
              <c:idx val="1"/>
              <c:layout>
                <c:manualLayout>
                  <c:x val="7.4104744664224981E-3"/>
                  <c:y val="-2.320648582905993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1 006 </a:t>
                    </a:r>
                    <a:r>
                      <a:rPr lang="en-US" dirty="0" smtClean="0"/>
                      <a:t>715,6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Лист1!$B$2:$B$3</c:f>
              <c:numCache>
                <c:formatCode>#\ ##,000</c:formatCode>
                <c:ptCount val="2"/>
                <c:pt idx="0" formatCode="#\ ##0">
                  <c:v>1910976</c:v>
                </c:pt>
                <c:pt idx="1">
                  <c:v>1006715.6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Привлечено из краевого бюджета (тыс.руб)</c:v>
                </c:pt>
              </c:strCache>
            </c:strRef>
          </c:tx>
          <c:spPr>
            <a:solidFill>
              <a:srgbClr val="66FFFF"/>
            </a:solidFill>
          </c:spPr>
          <c:dLbls>
            <c:dLbl>
              <c:idx val="0"/>
              <c:layout>
                <c:manualLayout>
                  <c:x val="3.1123992758974501E-2"/>
                  <c:y val="-1.392389149743596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991 </a:t>
                    </a:r>
                    <a:r>
                      <a:rPr lang="en-US" dirty="0" smtClean="0"/>
                      <a:t>193,2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4.1498657011965992E-2"/>
                  <c:y val="-1.392389149743596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894 </a:t>
                    </a:r>
                    <a:r>
                      <a:rPr lang="en-US" dirty="0" smtClean="0"/>
                      <a:t>884,8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Лист1!$C$2:$C$3</c:f>
              <c:numCache>
                <c:formatCode>#\ ##,000</c:formatCode>
                <c:ptCount val="2"/>
                <c:pt idx="0">
                  <c:v>991193.2</c:v>
                </c:pt>
                <c:pt idx="1">
                  <c:v>894884.8</c:v>
                </c:pt>
              </c:numCache>
            </c:numRef>
          </c:val>
          <c:shape val="box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средства - "ЛУКОЙЛ" (капитальные ремонты муниципальных учреждений) (тыс.руб)</c:v>
                </c:pt>
              </c:strCache>
            </c:strRef>
          </c:tx>
          <c:spPr>
            <a:solidFill>
              <a:srgbClr val="33CC33"/>
            </a:solidFill>
          </c:spPr>
          <c:dLbls>
            <c:dLbl>
              <c:idx val="0"/>
              <c:layout>
                <c:manualLayout>
                  <c:x val="7.4104744664224981E-3"/>
                  <c:y val="-1.624454008034195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Лист1!$D$2:$D$3</c:f>
              <c:numCache>
                <c:formatCode>#\ ##0</c:formatCode>
                <c:ptCount val="2"/>
                <c:pt idx="0">
                  <c:v>116300</c:v>
                </c:pt>
                <c:pt idx="1">
                  <c:v>120300</c:v>
                </c:pt>
              </c:numCache>
            </c:numRef>
          </c:val>
          <c:shape val="box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Всего привлечено (тыс.руб)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1.4820948932844994E-2"/>
                  <c:y val="-2.32064858290599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3 018 </a:t>
                    </a:r>
                    <a:r>
                      <a:rPr lang="en-US" dirty="0" smtClean="0"/>
                      <a:t>469,2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1.6303043826129498E-2"/>
                  <c:y val="-2.088583724615394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2 021 </a:t>
                    </a:r>
                    <a:r>
                      <a:rPr lang="en-US" dirty="0" smtClean="0"/>
                      <a:t>900,4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Лист1!$E$2:$E$3</c:f>
              <c:numCache>
                <c:formatCode>#\ ##,000</c:formatCode>
                <c:ptCount val="2"/>
                <c:pt idx="0">
                  <c:v>3018469.2</c:v>
                </c:pt>
                <c:pt idx="1">
                  <c:v>2021900.4</c:v>
                </c:pt>
              </c:numCache>
            </c:numRef>
          </c:val>
          <c:shape val="box"/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Численность населения (чел.)</c:v>
                </c:pt>
              </c:strCache>
            </c:strRef>
          </c:tx>
          <c:spPr>
            <a:solidFill>
              <a:srgbClr val="0000FF"/>
            </a:solidFill>
          </c:spPr>
          <c:dLbls>
            <c:dLbl>
              <c:idx val="0"/>
              <c:layout>
                <c:manualLayout>
                  <c:x val="3.2606087652258996E-2"/>
                  <c:y val="-2.552713441196593E-2"/>
                </c:manualLayout>
              </c:layout>
              <c:showVal val="1"/>
            </c:dLbl>
            <c:dLbl>
              <c:idx val="1"/>
              <c:layout>
                <c:manualLayout>
                  <c:x val="2.8159802972405602E-2"/>
                  <c:y val="-9.2825943316239765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Лист1!$F$2:$F$3</c:f>
              <c:numCache>
                <c:formatCode>#\ ##0</c:formatCode>
                <c:ptCount val="2"/>
                <c:pt idx="0">
                  <c:v>986497</c:v>
                </c:pt>
                <c:pt idx="1">
                  <c:v>1000679</c:v>
                </c:pt>
              </c:numCache>
            </c:numRef>
          </c:val>
          <c:shape val="box"/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Объем привлеченных средств на душу населения (тыс.руб)</c:v>
                </c:pt>
              </c:strCache>
            </c:strRef>
          </c:tx>
          <c:spPr>
            <a:solidFill>
              <a:srgbClr val="FF00FF"/>
            </a:solidFill>
          </c:spPr>
          <c:dLbls>
            <c:dLbl>
              <c:idx val="0"/>
              <c:layout>
                <c:manualLayout>
                  <c:x val="1.6303043826129498E-2"/>
                  <c:y val="-2.0885837246153945E-2"/>
                </c:manualLayout>
              </c:layout>
              <c:showVal val="1"/>
            </c:dLbl>
            <c:dLbl>
              <c:idx val="1"/>
              <c:layout>
                <c:manualLayout>
                  <c:x val="1.9267233612698498E-2"/>
                  <c:y val="-2.0885837246153945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Лист1!$G$2:$G$3</c:f>
              <c:numCache>
                <c:formatCode>\О\с\н\о\в\н\о\й</c:formatCode>
                <c:ptCount val="2"/>
                <c:pt idx="0">
                  <c:v>3.1</c:v>
                </c:pt>
                <c:pt idx="1">
                  <c:v>2</c:v>
                </c:pt>
              </c:numCache>
            </c:numRef>
          </c:val>
          <c:shape val="box"/>
        </c:ser>
        <c:dLbls/>
        <c:gapWidth val="75"/>
        <c:shape val="cylinder"/>
        <c:axId val="82000512"/>
        <c:axId val="82043264"/>
        <c:axId val="0"/>
      </c:bar3DChart>
      <c:catAx>
        <c:axId val="82000512"/>
        <c:scaling>
          <c:orientation val="minMax"/>
        </c:scaling>
        <c:axPos val="b"/>
        <c:numFmt formatCode="\О\с\н\о\в\н\о\й" sourceLinked="1"/>
        <c:maj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2043264"/>
        <c:crosses val="autoZero"/>
        <c:auto val="1"/>
        <c:lblAlgn val="ctr"/>
        <c:lblOffset val="100"/>
      </c:catAx>
      <c:valAx>
        <c:axId val="82043264"/>
        <c:scaling>
          <c:orientation val="minMax"/>
        </c:scaling>
        <c:axPos val="l"/>
        <c:majorGridlines/>
        <c:numFmt formatCode="#\ ##0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200051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lnSpc>
              <a:spcPts val="1200"/>
            </a:lnSpc>
            <a:defRPr sz="1200" b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Общий объем расходов (тыс.руб)</c:v>
                </c:pt>
              </c:strCache>
            </c:strRef>
          </c:tx>
          <c:spPr>
            <a:solidFill>
              <a:srgbClr val="CC0066"/>
            </a:solidFill>
          </c:spPr>
          <c:dLbls>
            <c:dLbl>
              <c:idx val="0"/>
              <c:layout>
                <c:manualLayout>
                  <c:x val="1.749917097103405E-2"/>
                  <c:y val="-1.658130743888930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21 462 </a:t>
                    </a:r>
                    <a:r>
                      <a:rPr lang="en-US" smtClean="0"/>
                      <a:t>342,6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1.749917097103405E-2"/>
                  <c:y val="-2.368758205555613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21 903 </a:t>
                    </a:r>
                    <a:r>
                      <a:rPr lang="en-US" smtClean="0"/>
                      <a:t>317,9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Лист1!$B$2:$B$3</c:f>
              <c:numCache>
                <c:formatCode>#\ ##,000</c:formatCode>
                <c:ptCount val="2"/>
                <c:pt idx="0">
                  <c:v>21462342.600000001</c:v>
                </c:pt>
                <c:pt idx="1">
                  <c:v>21903317.899999999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Объем инвестиционных расходов, всего (тыс.руб)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3.9373134684826616E-2"/>
                  <c:y val="-2.131882385000052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</a:t>
                    </a:r>
                    <a:r>
                      <a:rPr lang="en-US"/>
                      <a:t>885 </a:t>
                    </a:r>
                    <a:r>
                      <a:rPr lang="en-US" smtClean="0"/>
                      <a:t>628,9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3.9373134684826616E-2"/>
                  <c:y val="-2.368758205555614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3 123 </a:t>
                    </a:r>
                    <a:r>
                      <a:rPr lang="en-US" smtClean="0"/>
                      <a:t>341,2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Лист1!$C$2:$C$3</c:f>
              <c:numCache>
                <c:formatCode>#\ ##,000</c:formatCode>
                <c:ptCount val="2"/>
                <c:pt idx="0">
                  <c:v>3885628.9</c:v>
                </c:pt>
                <c:pt idx="1">
                  <c:v>3123341.2</c:v>
                </c:pt>
              </c:numCache>
            </c:numRef>
          </c:val>
          <c:shape val="box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Доля инвестиционных расходов в общем объеме  расходов (%)</c:v>
                </c:pt>
              </c:strCache>
            </c:strRef>
          </c:tx>
          <c:spPr>
            <a:solidFill>
              <a:srgbClr val="33CC33"/>
            </a:solidFill>
          </c:spPr>
          <c:dLbls>
            <c:dLbl>
              <c:idx val="0"/>
              <c:layout>
                <c:manualLayout>
                  <c:x val="2.1873963713792573E-2"/>
                  <c:y val="-2.368758205555614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18,1(%)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2.6248756456551076E-2"/>
                  <c:y val="-2.368758205555614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14,3(%)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Лист1!$D$2:$D$3</c:f>
              <c:numCache>
                <c:formatCode>#,000%</c:formatCode>
                <c:ptCount val="2"/>
                <c:pt idx="0">
                  <c:v>0.18100000000000002</c:v>
                </c:pt>
                <c:pt idx="1">
                  <c:v>0.14300000000000002</c:v>
                </c:pt>
              </c:numCache>
            </c:numRef>
          </c:val>
          <c:shape val="box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Численность населения города Перми (чел.)</c:v>
                </c:pt>
              </c:strCache>
            </c:strRef>
          </c:tx>
          <c:spPr>
            <a:solidFill>
              <a:srgbClr val="0000FF"/>
            </a:solidFill>
          </c:spPr>
          <c:dLbls>
            <c:dLbl>
              <c:idx val="0"/>
              <c:layout>
                <c:manualLayout>
                  <c:x val="2.9165284951723412E-2"/>
                  <c:y val="-1.6581307438889307E-2"/>
                </c:manualLayout>
              </c:layout>
              <c:showVal val="1"/>
            </c:dLbl>
            <c:dLbl>
              <c:idx val="1"/>
              <c:layout>
                <c:manualLayout>
                  <c:x val="2.9165284951723412E-2"/>
                  <c:y val="-2.8425098466667381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Лист1!$E$2:$E$3</c:f>
              <c:numCache>
                <c:formatCode>#\ ##0</c:formatCode>
                <c:ptCount val="2"/>
                <c:pt idx="0">
                  <c:v>986497</c:v>
                </c:pt>
                <c:pt idx="1">
                  <c:v>1000679</c:v>
                </c:pt>
              </c:numCache>
            </c:numRef>
          </c:val>
          <c:shape val="box"/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Объем инвестиционных расходов на душу населения (тыс.руб)</c:v>
                </c:pt>
              </c:strCache>
            </c:strRef>
          </c:tx>
          <c:spPr>
            <a:solidFill>
              <a:srgbClr val="FF00FF"/>
            </a:solidFill>
          </c:spPr>
          <c:dLbls>
            <c:dLbl>
              <c:idx val="0"/>
              <c:layout>
                <c:manualLayout>
                  <c:x val="2.0415699466206395E-2"/>
                  <c:y val="-2.3687582055556149E-2"/>
                </c:manualLayout>
              </c:layout>
              <c:showVal val="1"/>
            </c:dLbl>
            <c:dLbl>
              <c:idx val="1"/>
              <c:layout>
                <c:manualLayout>
                  <c:x val="1.7499170971033942E-2"/>
                  <c:y val="-2.3687582055556149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Лист1!$F$2:$F$3</c:f>
              <c:numCache>
                <c:formatCode>\О\с\н\о\в\н\о\й</c:formatCode>
                <c:ptCount val="2"/>
                <c:pt idx="0">
                  <c:v>3.9</c:v>
                </c:pt>
                <c:pt idx="1">
                  <c:v>3.1</c:v>
                </c:pt>
              </c:numCache>
            </c:numRef>
          </c:val>
          <c:shape val="box"/>
        </c:ser>
        <c:dLbls/>
        <c:gapWidth val="75"/>
        <c:shape val="cylinder"/>
        <c:axId val="89397120"/>
        <c:axId val="89398656"/>
        <c:axId val="0"/>
      </c:bar3DChart>
      <c:catAx>
        <c:axId val="8939712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9398656"/>
        <c:crosses val="autoZero"/>
        <c:auto val="1"/>
        <c:lblAlgn val="ctr"/>
        <c:lblOffset val="100"/>
      </c:catAx>
      <c:valAx>
        <c:axId val="89398656"/>
        <c:scaling>
          <c:orientation val="minMax"/>
        </c:scaling>
        <c:axPos val="l"/>
        <c:majorGridlines/>
        <c:numFmt formatCode="#\ ##,000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939712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Плановый объем РФСР (с учетом переходящих остатков) (тыс.руб)</c:v>
                </c:pt>
              </c:strCache>
            </c:strRef>
          </c:tx>
          <c:spPr>
            <a:solidFill>
              <a:srgbClr val="CC0066"/>
            </a:solidFill>
          </c:spPr>
          <c:dLbls>
            <c:dLbl>
              <c:idx val="0"/>
              <c:layout>
                <c:manualLayout>
                  <c:x val="3.4695598485414203E-2"/>
                  <c:y val="-2.470255786233788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1 171 </a:t>
                    </a:r>
                    <a:r>
                      <a:rPr lang="en-US" smtClean="0"/>
                      <a:t>721,3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3.3249948548521938E-2"/>
                  <c:y val="-2.964326394313510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1 041 </a:t>
                    </a:r>
                    <a:r>
                      <a:rPr lang="en-US" smtClean="0"/>
                      <a:t>584,4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Лист1!$B$2:$B$3</c:f>
              <c:numCache>
                <c:formatCode>#\ ##,000</c:formatCode>
                <c:ptCount val="2"/>
                <c:pt idx="0">
                  <c:v>1171721.3</c:v>
                </c:pt>
                <c:pt idx="1">
                  <c:v>1041584.4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Перечислено из краевого бюджета ( с учетом остатков средств на счете) (тыс.руб)</c:v>
                </c:pt>
              </c:strCache>
            </c:strRef>
          </c:tx>
          <c:spPr>
            <a:solidFill>
              <a:srgbClr val="00FFFF"/>
            </a:solidFill>
          </c:spPr>
          <c:dLbls>
            <c:dLbl>
              <c:idx val="0"/>
              <c:layout>
                <c:manualLayout>
                  <c:x val="2.7467348800952907E-2"/>
                  <c:y val="-2.964306943480548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661 </a:t>
                    </a:r>
                    <a:r>
                      <a:rPr lang="en-US" dirty="0" smtClean="0"/>
                      <a:t>862,7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7467348800952907E-2"/>
                  <c:y val="-3.211332522103927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832 </a:t>
                    </a:r>
                    <a:r>
                      <a:rPr lang="en-US" smtClean="0"/>
                      <a:t>617,9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Лист1!$C$2:$C$3</c:f>
              <c:numCache>
                <c:formatCode>#\ ##,000</c:formatCode>
                <c:ptCount val="2"/>
                <c:pt idx="0">
                  <c:v>661862.69999999972</c:v>
                </c:pt>
                <c:pt idx="1">
                  <c:v>832617.9</c:v>
                </c:pt>
              </c:numCache>
            </c:numRef>
          </c:val>
          <c:shape val="box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Кассовый расход (тыс.руб)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2.7467348800952956E-2"/>
                  <c:y val="-2.717281364857164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529 </a:t>
                    </a:r>
                    <a:r>
                      <a:rPr lang="en-US" smtClean="0"/>
                      <a:t>854,2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2.74673488009528E-2"/>
                  <c:y val="-2.71728136485716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490 </a:t>
                    </a:r>
                    <a:r>
                      <a:rPr lang="en-US" smtClean="0"/>
                      <a:t>142,4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Лист1!$D$2:$D$3</c:f>
              <c:numCache>
                <c:formatCode>#\ ##,000</c:formatCode>
                <c:ptCount val="2"/>
                <c:pt idx="0">
                  <c:v>529854.19999999972</c:v>
                </c:pt>
                <c:pt idx="1">
                  <c:v>490142.4</c:v>
                </c:pt>
              </c:numCache>
            </c:numRef>
          </c:val>
          <c:shape val="box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Процент кассового расхода от перечисленных средств (%)</c:v>
                </c:pt>
              </c:strCache>
            </c:strRef>
          </c:tx>
          <c:spPr>
            <a:solidFill>
              <a:srgbClr val="00FF00"/>
            </a:solidFill>
          </c:spPr>
          <c:dLbls>
            <c:dLbl>
              <c:idx val="0"/>
              <c:layout>
                <c:manualLayout>
                  <c:x val="2.1684749053383818E-2"/>
                  <c:y val="-2.470255786233788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80,1(%)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3.1804298611629679E-2"/>
                  <c:y val="-2.71728136485716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58,9(%)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2010 г.</c:v>
                </c:pt>
                <c:pt idx="1">
                  <c:v>2011 г.</c:v>
                </c:pt>
              </c:strCache>
            </c:strRef>
          </c:cat>
          <c:val>
            <c:numRef>
              <c:f>Лист1!$E$2:$E$3</c:f>
              <c:numCache>
                <c:formatCode>#,000%</c:formatCode>
                <c:ptCount val="2"/>
                <c:pt idx="0">
                  <c:v>0.80100000000000005</c:v>
                </c:pt>
                <c:pt idx="1">
                  <c:v>0.58899999999999997</c:v>
                </c:pt>
              </c:numCache>
            </c:numRef>
          </c:val>
          <c:shape val="box"/>
        </c:ser>
        <c:dLbls/>
        <c:gapWidth val="75"/>
        <c:shape val="cylinder"/>
        <c:axId val="93957120"/>
        <c:axId val="89551616"/>
        <c:axId val="0"/>
      </c:bar3DChart>
      <c:catAx>
        <c:axId val="9395712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9551616"/>
        <c:crosses val="autoZero"/>
        <c:auto val="1"/>
        <c:lblAlgn val="ctr"/>
        <c:lblOffset val="100"/>
      </c:catAx>
      <c:valAx>
        <c:axId val="89551616"/>
        <c:scaling>
          <c:orientation val="minMax"/>
        </c:scaling>
        <c:axPos val="l"/>
        <c:majorGridlines/>
        <c:numFmt formatCode="#\ ##,000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395712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1450213078394564"/>
          <c:y val="5.1304996271439231E-2"/>
          <c:w val="0.86128689110343271"/>
          <c:h val="0.72829866065399751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FF0000"/>
            </a:solidFill>
          </c:spPr>
          <c:dPt>
            <c:idx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rgbClr val="00FFFF"/>
              </a:solidFill>
              <a:ln>
                <a:solidFill>
                  <a:prstClr val="black"/>
                </a:solidFill>
              </a:ln>
            </c:spPr>
          </c:dPt>
          <c:dPt>
            <c:idx val="2"/>
            <c:spPr>
              <a:solidFill>
                <a:srgbClr val="33CC33"/>
              </a:solidFill>
              <a:ln>
                <a:solidFill>
                  <a:prstClr val="black"/>
                </a:solidFill>
              </a:ln>
            </c:spPr>
          </c:dPt>
          <c:dPt>
            <c:idx val="3"/>
            <c:spPr>
              <a:solidFill>
                <a:srgbClr val="CC0066"/>
              </a:solidFill>
              <a:ln>
                <a:solidFill>
                  <a:prstClr val="black"/>
                </a:solidFill>
              </a:ln>
            </c:spPr>
          </c:dPt>
          <c:dPt>
            <c:idx val="4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prstClr val="black"/>
                </a:solidFill>
              </a:ln>
            </c:spPr>
          </c:dPt>
          <c:dPt>
            <c:idx val="5"/>
            <c:spPr>
              <a:solidFill>
                <a:schemeClr val="accent4">
                  <a:lumMod val="75000"/>
                </a:schemeClr>
              </a:solidFill>
              <a:ln>
                <a:solidFill>
                  <a:prstClr val="black"/>
                </a:solidFill>
              </a:ln>
            </c:spPr>
          </c:dPt>
          <c:dLbls>
            <c:dLbl>
              <c:idx val="0"/>
              <c:layout>
                <c:manualLayout>
                  <c:x val="1.944444444444442E-2"/>
                  <c:y val="-2.484074539448668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834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1.2500000000000002E-2"/>
                  <c:y val="-1.738852177614068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603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1.666666666666667E-2"/>
                  <c:y val="-1.738852177614068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487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2.0833333333333339E-2"/>
                  <c:y val="-1.73887173725611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650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9.7222222222222241E-3"/>
                  <c:y val="-1.987259631558935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558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>
                <c:manualLayout>
                  <c:x val="1.8055555555555665E-2"/>
                  <c:y val="-9.936298157794627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876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ГАД!$A$3:$A$8</c:f>
              <c:strCache>
                <c:ptCount val="6"/>
                <c:pt idx="0">
                  <c:v>Пермь </c:v>
                </c:pt>
                <c:pt idx="1">
                  <c:v>Екатеринбург</c:v>
                </c:pt>
                <c:pt idx="2">
                  <c:v>Самара</c:v>
                </c:pt>
                <c:pt idx="3">
                  <c:v>Нижний 
Новгород</c:v>
                </c:pt>
                <c:pt idx="4">
                  <c:v>Челябинск</c:v>
                </c:pt>
                <c:pt idx="5">
                  <c:v>Казань</c:v>
                </c:pt>
              </c:strCache>
            </c:strRef>
          </c:cat>
          <c:val>
            <c:numRef>
              <c:f>ГАД!$B$3:$B$8</c:f>
              <c:numCache>
                <c:formatCode>#,##0</c:formatCode>
                <c:ptCount val="6"/>
                <c:pt idx="0">
                  <c:v>16834.739212074972</c:v>
                </c:pt>
                <c:pt idx="1">
                  <c:v>13603.195963238282</c:v>
                </c:pt>
                <c:pt idx="2">
                  <c:v>11487.179487179497</c:v>
                </c:pt>
                <c:pt idx="3">
                  <c:v>10650.077002196536</c:v>
                </c:pt>
                <c:pt idx="4">
                  <c:v>10558.560087034242</c:v>
                </c:pt>
                <c:pt idx="5">
                  <c:v>9876.1052192871994</c:v>
                </c:pt>
              </c:numCache>
            </c:numRef>
          </c:val>
        </c:ser>
        <c:dLbls/>
        <c:shape val="box"/>
        <c:axId val="62507648"/>
        <c:axId val="69476736"/>
        <c:axId val="0"/>
      </c:bar3DChart>
      <c:catAx>
        <c:axId val="6250764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9476736"/>
        <c:crosses val="autoZero"/>
        <c:auto val="1"/>
        <c:lblAlgn val="ctr"/>
        <c:lblOffset val="100"/>
      </c:catAx>
      <c:valAx>
        <c:axId val="69476736"/>
        <c:scaling>
          <c:orientation val="minMax"/>
          <c:max val="20000"/>
          <c:min val="0"/>
        </c:scaling>
        <c:axPos val="l"/>
        <c:majorGridlines>
          <c:spPr>
            <a:ln w="6350">
              <a:solidFill>
                <a:schemeClr val="bg1">
                  <a:lumMod val="75000"/>
                </a:schemeClr>
              </a:solidFill>
            </a:ln>
          </c:spPr>
        </c:majorGridlines>
        <c:numFmt formatCode="#,##0" sourceLinked="1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2507648"/>
        <c:crosses val="autoZero"/>
        <c:crossBetween val="between"/>
        <c:majorUnit val="5000"/>
      </c:valAx>
    </c:plotArea>
    <c:plotVisOnly val="1"/>
    <c:dispBlanksAs val="gap"/>
  </c:chart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1450213078394562"/>
          <c:y val="5.1304996271439224E-2"/>
          <c:w val="0.86128689110343271"/>
          <c:h val="0.72829866065399729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prstClr val="black"/>
                </a:solidFill>
              </a:ln>
            </c:spPr>
          </c:dPt>
          <c:dPt>
            <c:idx val="2"/>
            <c:spPr>
              <a:solidFill>
                <a:srgbClr val="00FFFF"/>
              </a:solidFill>
              <a:ln>
                <a:solidFill>
                  <a:prstClr val="black"/>
                </a:solidFill>
              </a:ln>
            </c:spPr>
          </c:dPt>
          <c:dPt>
            <c:idx val="3"/>
            <c:spPr>
              <a:solidFill>
                <a:srgbClr val="FF0000"/>
              </a:solidFill>
              <a:ln>
                <a:solidFill>
                  <a:prstClr val="black"/>
                </a:solidFill>
              </a:ln>
            </c:spPr>
          </c:dPt>
          <c:dPt>
            <c:idx val="4"/>
            <c:spPr>
              <a:solidFill>
                <a:srgbClr val="CC0066"/>
              </a:solidFill>
              <a:ln>
                <a:solidFill>
                  <a:prstClr val="black"/>
                </a:solidFill>
              </a:ln>
            </c:spPr>
          </c:dPt>
          <c:dPt>
            <c:idx val="5"/>
            <c:spPr>
              <a:solidFill>
                <a:srgbClr val="00FF00"/>
              </a:solidFill>
              <a:ln>
                <a:solidFill>
                  <a:prstClr val="black"/>
                </a:solidFill>
              </a:ln>
            </c:spPr>
          </c:dPt>
          <c:dLbls>
            <c:dLbl>
              <c:idx val="0"/>
              <c:layout>
                <c:manualLayout>
                  <c:x val="1.5277777777777779E-2"/>
                  <c:y val="-1.249713156389694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26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641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0833333333333336E-2"/>
                  <c:y val="-2.49942631277938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25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500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1.666666666666667E-2"/>
                  <c:y val="-1.249713156389696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143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5.5555555555555558E-3"/>
                  <c:y val="-1.749598418945572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888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9.7222222222222224E-3"/>
                  <c:y val="-1.99954105022351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489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>
                <c:manualLayout>
                  <c:x val="1.2500000000000001E-2"/>
                  <c:y val="-1.49965578766763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181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Лист3!$A$3:$A$8</c:f>
              <c:strCache>
                <c:ptCount val="6"/>
                <c:pt idx="0">
                  <c:v>Казань</c:v>
                </c:pt>
                <c:pt idx="1">
                  <c:v>Челябинск</c:v>
                </c:pt>
                <c:pt idx="2">
                  <c:v>Екатеринбург</c:v>
                </c:pt>
                <c:pt idx="3">
                  <c:v>Пермь </c:v>
                </c:pt>
                <c:pt idx="4">
                  <c:v>Нижний 
Новгород</c:v>
                </c:pt>
                <c:pt idx="5">
                  <c:v>Самара</c:v>
                </c:pt>
              </c:strCache>
            </c:strRef>
          </c:cat>
          <c:val>
            <c:numRef>
              <c:f>Лист3!$B$3:$B$8</c:f>
              <c:numCache>
                <c:formatCode>#,##0</c:formatCode>
                <c:ptCount val="6"/>
                <c:pt idx="0">
                  <c:v>26641.597233464334</c:v>
                </c:pt>
                <c:pt idx="1">
                  <c:v>25500.668263285552</c:v>
                </c:pt>
                <c:pt idx="2">
                  <c:v>22143.202118254721</c:v>
                </c:pt>
                <c:pt idx="3">
                  <c:v>21888.455638621377</c:v>
                </c:pt>
                <c:pt idx="4">
                  <c:v>20489.663062608004</c:v>
                </c:pt>
                <c:pt idx="5">
                  <c:v>16181.196581196598</c:v>
                </c:pt>
              </c:numCache>
            </c:numRef>
          </c:val>
        </c:ser>
        <c:dLbls/>
        <c:shape val="box"/>
        <c:axId val="72758400"/>
        <c:axId val="72759936"/>
        <c:axId val="0"/>
      </c:bar3DChart>
      <c:catAx>
        <c:axId val="7275840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2759936"/>
        <c:crosses val="autoZero"/>
        <c:auto val="1"/>
        <c:lblAlgn val="ctr"/>
        <c:lblOffset val="100"/>
      </c:catAx>
      <c:valAx>
        <c:axId val="72759936"/>
        <c:scaling>
          <c:orientation val="minMax"/>
          <c:max val="30000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#,##0" sourceLinked="1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275840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01A87-1B4C-4315-AC6F-44F17C46D57B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7844D-14C6-4FC9-B188-4105241053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7219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7844D-14C6-4FC9-B188-41052410530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4697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По сравнению с городами-аналогами по уровню бюджетной обеспеченности за счет собственных доходов на 1 жителя по итогам 2011 года город Пермь занимает лидирующее 1 место из 6.</a:t>
            </a:r>
          </a:p>
          <a:p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На 1 жителя города Перми приходится 16 835 руб. Второе и третье место занимают Екатеринбург и Самара, доходы на 1 жителя соответственно – 13 603 руб. и 11 487 руб.</a:t>
            </a:r>
            <a:endParaRPr lang="ru-RU" sz="14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D4C1-0670-4194-A285-10A9BE3E8FE1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4063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По уровню бюджетных расходов на одного жителя по итогам 2011 года Пермь занимает 4 место в шестерке городов-аналогов.</a:t>
            </a:r>
          </a:p>
          <a:p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На 1 жителя Перми приходится 21 888 руб. бюджетных расходов. По данному показателю Пермь уступает Казани, Челябинску и Екатеринбургу,</a:t>
            </a:r>
            <a:r>
              <a:rPr lang="ru-RU" sz="14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 в </a:t>
            </a:r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объеме бюджетов</a:t>
            </a:r>
            <a:r>
              <a:rPr lang="ru-RU" sz="14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 которых </a:t>
            </a:r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примерно половина </a:t>
            </a:r>
            <a:r>
              <a:rPr lang="ru-RU" sz="14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приходится на долю привлеченных кредитов и средств бюджетов других уровней.</a:t>
            </a:r>
            <a:endParaRPr lang="ru-RU" sz="14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Таким образом, городу Перми, имея максимум собственных доходов по сравнению с городами-конкурентами, необходимо усилить работу по привлечению межбюджетных трансфертов из вышестоящих бюджетов бюджетной системы и осуществлять расходы за счет привлеченных средств. </a:t>
            </a:r>
            <a:endParaRPr lang="ru-RU" sz="14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D4C1-0670-4194-A285-10A9BE3E8FE1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4063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484784"/>
            <a:ext cx="8721626" cy="5112568"/>
          </a:xfrm>
        </p:spPr>
        <p:txBody>
          <a:bodyPr/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8212733" y="116632"/>
            <a:ext cx="760413" cy="861951"/>
            <a:chOff x="136" y="131"/>
            <a:chExt cx="479" cy="543"/>
          </a:xfrm>
          <a:noFill/>
        </p:grpSpPr>
        <p:sp>
          <p:nvSpPr>
            <p:cNvPr id="5" name="Rectangle 6"/>
            <p:cNvSpPr>
              <a:spLocks noChangeArrowheads="1"/>
            </p:cNvSpPr>
            <p:nvPr/>
          </p:nvSpPr>
          <p:spPr bwMode="gray">
            <a:xfrm>
              <a:off x="136" y="131"/>
              <a:ext cx="479" cy="543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0" y="187"/>
              <a:ext cx="358" cy="4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ctangle 8"/>
            <p:cNvSpPr>
              <a:spLocks noChangeArrowheads="1"/>
            </p:cNvSpPr>
            <p:nvPr/>
          </p:nvSpPr>
          <p:spPr bwMode="gray">
            <a:xfrm>
              <a:off x="173" y="156"/>
              <a:ext cx="403" cy="461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251520" y="240029"/>
            <a:ext cx="7776864" cy="73855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МЕЖМУНИЦИПАЛЬНЫЙ СЕМИНАР ДЕПУТАТОВ ПРЕДСТАВИТЕЛЬНЫХ ОРГАНОВ ПЕРМСКОГО, БЕРЕЗНИКОВСКОГО, КУНГУРСКОГО, КУДЫМКАРСКОГО, СОЛИКАМСКОГО ГОРОДСКИХ ОКРУГОВ  </a:t>
            </a:r>
            <a:r>
              <a:rPr lang="ru-RU" sz="1200" b="1" dirty="0" smtClean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ЗАТО «ЗВЕЗДНЫЙ»</a:t>
            </a:r>
            <a:endParaRPr lang="ru-RU" sz="1200" b="1" dirty="0"/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395536" y="1340768"/>
            <a:ext cx="8515698" cy="525658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ОПЫТ СОЗДАНИЯ ПРАВОВЫХ УСЛОВИЙ ОБЕСПЕЧИВАЮЩИХ ИСПОЛНЕНИЕ ОРГАНАМИ МЕСТНОГО САМОУПРАВЛЕНИЯ ПОЛНОМОЧИЙ ПО РЕШЕНИЮ ВОПРОСОВ 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МЕСТНОГО</a:t>
            </a:r>
            <a:r>
              <a:rPr lang="ru-RU" sz="2800" dirty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ЗНАЧЕНИЯ И ПРИВЛЕЧЕНИЮ ИНВЕСТИЦИЙ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В </a:t>
            </a:r>
            <a:r>
              <a:rPr lang="ru-RU" sz="2800" dirty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 МУНИЦИПАЛЬНОГО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ОБРАЗОВАНИЯ</a:t>
            </a:r>
          </a:p>
          <a:p>
            <a:endParaRPr lang="ru-RU" sz="2800" dirty="0">
              <a:solidFill>
                <a:srgbClr val="2F5897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82563" lvl="0"/>
            <a:r>
              <a:rPr lang="ru-RU" sz="2200" dirty="0" smtClean="0">
                <a:solidFill>
                  <a:srgbClr val="6076B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Заместитель </a:t>
            </a:r>
            <a:r>
              <a:rPr lang="ru-RU" sz="2200" dirty="0">
                <a:solidFill>
                  <a:srgbClr val="6076B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председателя Пермской городской Думы 	            </a:t>
            </a:r>
            <a:r>
              <a:rPr lang="ru-RU" sz="2200" dirty="0" smtClean="0">
                <a:solidFill>
                  <a:srgbClr val="6076B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Уткин </a:t>
            </a:r>
            <a:r>
              <a:rPr lang="ru-RU" sz="2200" dirty="0">
                <a:solidFill>
                  <a:srgbClr val="6076B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Юрий Аркадьевич</a:t>
            </a:r>
          </a:p>
          <a:p>
            <a:endParaRPr lang="ru-RU" sz="2800" dirty="0" smtClean="0">
              <a:solidFill>
                <a:srgbClr val="2F5897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sz="2000" dirty="0" smtClean="0">
              <a:solidFill>
                <a:srgbClr val="2F5897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июнь 2012 г.</a:t>
            </a:r>
          </a:p>
          <a:p>
            <a:endParaRPr lang="ru-RU" sz="2800" dirty="0">
              <a:solidFill>
                <a:srgbClr val="2F5897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7513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641" y="978583"/>
            <a:ext cx="8229600" cy="107803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Нормативно правовая база</a:t>
            </a:r>
            <a:b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привлечения инвестиций в бюджет                            муниципального образования город Пермь</a:t>
            </a:r>
            <a:endParaRPr lang="ru-RU" sz="24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132856"/>
            <a:ext cx="8640960" cy="4320480"/>
          </a:xfrm>
          <a:ln>
            <a:solidFill>
              <a:schemeClr val="tx2"/>
            </a:solidFill>
            <a:prstDash val="sysDot"/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Закон Пермского края от 24.12.2007 № 165–ПК                      «О региональном фонде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расходов на территории города Перми»</a:t>
            </a:r>
          </a:p>
          <a:p>
            <a:pPr marL="0" indent="0" algn="just">
              <a:buNone/>
            </a:pPr>
            <a:endParaRPr lang="ru-RU" sz="2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-447675" algn="just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Решение Пермской городской Думы от 29.01.2008 № 2             «Об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утверждении Положения о распределении компетенции органов городского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самоуправления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реализации Закона Пермского края от 24.12.2007 №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165-ПК «О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региональном фонде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расходов» на территории города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Перми»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8212733" y="116632"/>
            <a:ext cx="760413" cy="861951"/>
            <a:chOff x="136" y="131"/>
            <a:chExt cx="479" cy="543"/>
          </a:xfrm>
          <a:noFill/>
        </p:grpSpPr>
        <p:sp>
          <p:nvSpPr>
            <p:cNvPr id="10" name="Rectangle 6"/>
            <p:cNvSpPr>
              <a:spLocks noChangeArrowheads="1"/>
            </p:cNvSpPr>
            <p:nvPr/>
          </p:nvSpPr>
          <p:spPr bwMode="gray">
            <a:xfrm>
              <a:off x="136" y="131"/>
              <a:ext cx="479" cy="543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0" y="187"/>
              <a:ext cx="358" cy="4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8"/>
            <p:cNvSpPr>
              <a:spLocks noChangeArrowheads="1"/>
            </p:cNvSpPr>
            <p:nvPr/>
          </p:nvSpPr>
          <p:spPr bwMode="gray">
            <a:xfrm>
              <a:off x="173" y="156"/>
              <a:ext cx="403" cy="461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79512" y="116632"/>
            <a:ext cx="7776864" cy="73855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МЕЖМУНИЦИПАЛЬНЫЙ СЕМИНАР ДЕПУТАТОВ ПРЕДСТАВИТЕЛЬНЫХ ОРГАНОВ ПЕРМСКОГО, БЕРЕЗНИКОВСКОГО, КУНГУРСКОГО, КУДЫМКАРСКОГО, СОЛИКАМСКОГО ГОРОДСКИХ ОКРУГОВ  </a:t>
            </a:r>
            <a:r>
              <a:rPr lang="ru-RU" sz="1200" b="1" dirty="0" smtClean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ЗАТО «ЗВЕЗДНЫЙ»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xmlns="" val="346925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72008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Компетенция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органов местного самоуправления города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Перми          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 реализации приоритетных муниципальных проектов (программ), инвестиционных проектов (целевых программ) 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2492896"/>
            <a:ext cx="8640960" cy="4032448"/>
          </a:xfrm>
          <a:ln>
            <a:solidFill>
              <a:schemeClr val="tx2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marL="93663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93663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Компетенция Пермской городской Думы:</a:t>
            </a:r>
          </a:p>
          <a:p>
            <a:pPr marL="93663"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1.1. в части реализации приоритетных муниципальных проектов (программ):</a:t>
            </a:r>
          </a:p>
          <a:p>
            <a:pPr marL="93663"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1.1.1 утверждает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решением Пермской городской Думы о бюджете города Перми перечень приоритетных муниципальных проектов (программ), предложенных администрацией города Перми к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софинансированию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за счет субсидий из бюджета Пермского края, и объемы расходов в разрезе указанных приоритетных муниципальных проектов (программ);</a:t>
            </a:r>
          </a:p>
          <a:p>
            <a:pPr marL="93663"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1.2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в части реализации инвестиционных проектов (целевых программ):</a:t>
            </a:r>
          </a:p>
          <a:p>
            <a:pPr marL="93663"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1.2.1. утверждает решениями Пермской городской Думы инвестиционные проекты (целевые программы), предлагаемые администрацией города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Перми к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софинансированию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за счет субсидий из бюджета Пермского края;</a:t>
            </a:r>
          </a:p>
          <a:p>
            <a:pPr marL="93663"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1.2.2. утверждает решением Пермской городской Думы о бюджете города Перми объемы расходов на реализацию инвестиционных проектов (целевых программ) раздельно по каждому инвестиционному проекту (целевой программе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).</a:t>
            </a:r>
            <a:endParaRPr lang="ru-RU" sz="1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8373071" y="65834"/>
            <a:ext cx="760413" cy="861951"/>
            <a:chOff x="136" y="131"/>
            <a:chExt cx="479" cy="543"/>
          </a:xfrm>
          <a:noFill/>
        </p:grpSpPr>
        <p:sp>
          <p:nvSpPr>
            <p:cNvPr id="11" name="Rectangle 6"/>
            <p:cNvSpPr>
              <a:spLocks noChangeArrowheads="1"/>
            </p:cNvSpPr>
            <p:nvPr/>
          </p:nvSpPr>
          <p:spPr bwMode="gray">
            <a:xfrm>
              <a:off x="136" y="131"/>
              <a:ext cx="479" cy="543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0" y="187"/>
              <a:ext cx="358" cy="4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Rectangle 8"/>
            <p:cNvSpPr>
              <a:spLocks noChangeArrowheads="1"/>
            </p:cNvSpPr>
            <p:nvPr/>
          </p:nvSpPr>
          <p:spPr bwMode="gray">
            <a:xfrm>
              <a:off x="173" y="156"/>
              <a:ext cx="403" cy="461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51520" y="240029"/>
            <a:ext cx="7776864" cy="73855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МЕЖМУНИЦИПАЛЬНЫЙ СЕМИНАР ДЕПУТАТОВ ПРЕДСТАВИТЕЛЬНЫХ ОРГАНОВ ПЕРМСКОГО, БЕРЕЗНИКОВСКОГО, КУНГУРСКОГО, КУДЫМКАРСКОГО, СОЛИКАМСКОГО ГОРОДСКИХ ОКРУГОВ  </a:t>
            </a:r>
            <a:r>
              <a:rPr lang="ru-RU" sz="1200" b="1" dirty="0" smtClean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ЗАТО «ЗВЕЗДНЫЙ»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xmlns="" val="28984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3233" y="1124744"/>
            <a:ext cx="8229600" cy="98334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Компетенция </a:t>
            </a:r>
            <a:r>
              <a:rPr lang="ru-RU" sz="2000" b="1" dirty="0">
                <a:solidFill>
                  <a:srgbClr val="FF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органов местного самоуправления города </a:t>
            </a:r>
            <a:r>
              <a:rPr lang="ru-RU" sz="20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Перми                                    </a:t>
            </a:r>
            <a:r>
              <a:rPr lang="ru-RU" sz="2000" b="1" dirty="0">
                <a:solidFill>
                  <a:srgbClr val="FF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по реализации приоритетных муниципальных проектов (программ), инвестиционных проектов (целевых программ) </a:t>
            </a:r>
            <a:endParaRPr lang="ru-RU" sz="20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2276872"/>
            <a:ext cx="8954591" cy="4320480"/>
          </a:xfrm>
          <a:ln>
            <a:solidFill>
              <a:schemeClr val="accent1"/>
            </a:solidFill>
            <a:prstDash val="sysDot"/>
          </a:ln>
        </p:spPr>
        <p:txBody>
          <a:bodyPr>
            <a:noAutofit/>
          </a:bodyPr>
          <a:lstStyle/>
          <a:p>
            <a:pPr marL="4763" lvl="0" indent="0" algn="just">
              <a:buNone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 Компетенция администрации города Перми:</a:t>
            </a:r>
          </a:p>
          <a:p>
            <a:pPr marL="447675" indent="-442913" algn="just">
              <a:buNone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2.1.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в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части реализации приоритетных муниципальных проектов (программ):</a:t>
            </a:r>
          </a:p>
          <a:p>
            <a:pPr marL="447675" indent="-442913" algn="just">
              <a:buNone/>
            </a:pP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2.1.1. формирует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приоритетные муниципальные проекты (программы) в соответствии с приоритетными региональными проектами, указанными в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статьей 1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Закона Пермского края от 24.12.2007 N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165-ПК "О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региональном фонде </a:t>
            </a:r>
            <a:r>
              <a:rPr lang="ru-RU" sz="11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софинансирования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расходов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",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также целями и направлениями реализации приоритетных региональных проектов, утвержденными нормативными правовыми актами правительства Пермского края;</a:t>
            </a:r>
          </a:p>
          <a:p>
            <a:pPr marL="447675" indent="-468000" algn="just">
              <a:buNone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2.1.2. формирует заявки на предоставление субсидий на реализацию приоритетных проектов (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программ и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направляет указанные заявки в исполнительные органы государственной власти Пермского края, уполномоченные Правительством Пермского края;</a:t>
            </a:r>
          </a:p>
          <a:p>
            <a:pPr marL="447675" indent="-442913" algn="just">
              <a:buNone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2.1.3. создает рабочие группы по осуществлению отбора мероприятий (объектов) в составе проектов, определению объема расходов в разрезе мероприятий (объектов), предлагаемых к </a:t>
            </a:r>
            <a:r>
              <a:rPr lang="ru-RU" sz="11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софинансированию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из средств фонда </a:t>
            </a:r>
            <a:r>
              <a:rPr lang="ru-RU" sz="11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софинансирования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расходов, по направлениям участия в региональных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проектах. В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состав рабочих групп входят представители Пермской городской Думы и администрации города Перми на паритетных началах не более 5 человек с каждой стороны;</a:t>
            </a:r>
          </a:p>
          <a:p>
            <a:pPr marL="447675" indent="-442913" algn="just">
              <a:buNone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2.1.4. утверждает объемы расходов в разрезе мероприятий (объектов) по приоритетным муниципальным проектам (программам) в соответствии с решениями вышеуказанных рабочих групп;</a:t>
            </a:r>
          </a:p>
          <a:p>
            <a:pPr marL="447675" indent="-442913" algn="just">
              <a:buNone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2.2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   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части реализации инвестиционных проектов (целевых программ):</a:t>
            </a:r>
          </a:p>
          <a:p>
            <a:pPr marL="447675" indent="-442913" algn="just">
              <a:buNone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2.2.1. формирует инвестиционные проекты (целевые программы) в соответствии со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статьей 1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Закона Пермского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края  от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24.12.2007 N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165-ПК                       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"О региональном фонде </a:t>
            </a:r>
            <a:r>
              <a:rPr lang="ru-RU" sz="11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софинансирования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расходов"</a:t>
            </a:r>
          </a:p>
          <a:p>
            <a:pPr marL="447675" indent="-442913" algn="just">
              <a:buNone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2.2.2. формирует заявки на предоставление субсидий на реализацию инвестиционных проектов (целевых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программ) и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направляет указанные заявки в исполнительные органы государственной власти Пермского края, уполномоченные Правительством Пермского края;</a:t>
            </a:r>
          </a:p>
          <a:p>
            <a:pPr marL="447675" indent="-442913" algn="just">
              <a:buNone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2.2.3. создает рабочие группы по осуществлению отбора инвестиционных проектов (целевых программ), определению объема расходов по проектам, предлагаемым к </a:t>
            </a:r>
            <a:r>
              <a:rPr lang="ru-RU" sz="11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софинансированию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из средств фонда </a:t>
            </a:r>
            <a:r>
              <a:rPr lang="ru-RU" sz="11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софинансирования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расходов. В состав рабочих групп входят представители Пермской городской Думы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и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администрации города Перми на паритетных началах не более 5 человек с каждой стороны.</a:t>
            </a:r>
          </a:p>
          <a:p>
            <a:endParaRPr lang="ru-RU" sz="125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8212733" y="116632"/>
            <a:ext cx="760413" cy="861951"/>
            <a:chOff x="136" y="131"/>
            <a:chExt cx="479" cy="543"/>
          </a:xfrm>
          <a:noFill/>
        </p:grpSpPr>
        <p:sp>
          <p:nvSpPr>
            <p:cNvPr id="12" name="Rectangle 6"/>
            <p:cNvSpPr>
              <a:spLocks noChangeArrowheads="1"/>
            </p:cNvSpPr>
            <p:nvPr/>
          </p:nvSpPr>
          <p:spPr bwMode="gray">
            <a:xfrm>
              <a:off x="136" y="131"/>
              <a:ext cx="479" cy="543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pic>
          <p:nvPicPr>
            <p:cNvPr id="13" name="Picture 7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0" y="187"/>
              <a:ext cx="358" cy="4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Rectangle 8"/>
            <p:cNvSpPr>
              <a:spLocks noChangeArrowheads="1"/>
            </p:cNvSpPr>
            <p:nvPr/>
          </p:nvSpPr>
          <p:spPr bwMode="gray">
            <a:xfrm>
              <a:off x="173" y="156"/>
              <a:ext cx="403" cy="461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79512" y="149549"/>
            <a:ext cx="7776864" cy="73855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МЕЖМУНИЦИПАЛЬНЫЙ СЕМИНАР ДЕПУТАТОВ ПРЕДСТАВИТЕЛЬНЫХ ОРГАНОВ ПЕРМСКОГО, БЕРЕЗНИКОВСКОГО, КУНГУРСКОГО, КУДЫМКАРСКОГО, СОЛИКАМСКОГО ГОРОДСКИХ ОКРУГОВ  </a:t>
            </a:r>
            <a:r>
              <a:rPr lang="ru-RU" sz="1200" b="1" dirty="0" smtClean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ЗАТО «ЗВЕЗДНЫЙ»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xmlns="" val="28984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729" y="1412776"/>
            <a:ext cx="8708984" cy="5205194"/>
          </a:xfrm>
          <a:ln>
            <a:solidFill>
              <a:schemeClr val="tx2"/>
            </a:solidFill>
            <a:prstDash val="sysDot"/>
          </a:ln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Порядок отбора и ранжирования </a:t>
            </a: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объектов: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	включаемых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состав приоритетных региональных проектов, утверждается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постановлением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администрации города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Перми,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включаемых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состав приоритетного регионального проекта  «Качественное здравоохранение», утвержден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постановлением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администрации города Перми от 26.05.2008 №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437,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включаемых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состав приоритетного регионального проекта  «Приведение в нормативное состояние объектов социальной сферы» ,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утвержден постановлением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администрации города Перми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                 от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18.06.2008 № 570.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Порядок </a:t>
            </a:r>
            <a:r>
              <a:rPr lang="ru-RU" b="1" u="sng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ранжирования образовательных учреждений города Перми,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включаемых 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пообъектный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перечень по ремонту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       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реконструкции,  утвержден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постановлением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администрации города Перми от 05.09.2011 №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466.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ru-RU" dirty="0">
              <a:latin typeface="Arial"/>
              <a:ea typeface="Calibri"/>
            </a:endParaRPr>
          </a:p>
          <a:p>
            <a:endParaRPr lang="ru-RU" dirty="0"/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8271471" y="68108"/>
            <a:ext cx="760413" cy="861951"/>
            <a:chOff x="136" y="131"/>
            <a:chExt cx="479" cy="543"/>
          </a:xfrm>
          <a:noFill/>
        </p:grpSpPr>
        <p:sp>
          <p:nvSpPr>
            <p:cNvPr id="10" name="Rectangle 6"/>
            <p:cNvSpPr>
              <a:spLocks noChangeArrowheads="1"/>
            </p:cNvSpPr>
            <p:nvPr/>
          </p:nvSpPr>
          <p:spPr bwMode="gray">
            <a:xfrm>
              <a:off x="136" y="131"/>
              <a:ext cx="479" cy="543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0" y="187"/>
              <a:ext cx="358" cy="4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8"/>
            <p:cNvSpPr>
              <a:spLocks noChangeArrowheads="1"/>
            </p:cNvSpPr>
            <p:nvPr/>
          </p:nvSpPr>
          <p:spPr bwMode="gray">
            <a:xfrm>
              <a:off x="173" y="156"/>
              <a:ext cx="403" cy="461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51520" y="240029"/>
            <a:ext cx="7776864" cy="73855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МЕЖМУНИЦИПАЛЬНЫЙ СЕМИНАР ДЕПУТАТОВ ПРЕДСТАВИТЕЛЬНЫХ ОРГАНОВ ПЕРМСКОГО, БЕРЕЗНИКОВСКОГО, КУНГУРСКОГО, КУДЫМКАРСКОГО, СОЛИКАМСКОГО ГОРОДСКИХ ОКРУГОВ  </a:t>
            </a:r>
            <a:r>
              <a:rPr lang="ru-RU" sz="1200" b="1" dirty="0" smtClean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ЗАТО «ЗВЕЗДНЫЙ»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xmlns="" val="1123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1752" y="1124744"/>
            <a:ext cx="8229600" cy="69831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Привлечение финансовых средств в бюджет 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на территорию города Перми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12298561"/>
              </p:ext>
            </p:extLst>
          </p:nvPr>
        </p:nvGraphicFramePr>
        <p:xfrm>
          <a:off x="323528" y="1916832"/>
          <a:ext cx="856895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8212733" y="116632"/>
            <a:ext cx="760413" cy="861951"/>
            <a:chOff x="136" y="131"/>
            <a:chExt cx="479" cy="543"/>
          </a:xfrm>
          <a:noFill/>
        </p:grpSpPr>
        <p:sp>
          <p:nvSpPr>
            <p:cNvPr id="10" name="Rectangle 6"/>
            <p:cNvSpPr>
              <a:spLocks noChangeArrowheads="1"/>
            </p:cNvSpPr>
            <p:nvPr/>
          </p:nvSpPr>
          <p:spPr bwMode="gray">
            <a:xfrm>
              <a:off x="136" y="131"/>
              <a:ext cx="479" cy="543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0" y="187"/>
              <a:ext cx="358" cy="4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8"/>
            <p:cNvSpPr>
              <a:spLocks noChangeArrowheads="1"/>
            </p:cNvSpPr>
            <p:nvPr/>
          </p:nvSpPr>
          <p:spPr bwMode="gray">
            <a:xfrm>
              <a:off x="173" y="156"/>
              <a:ext cx="403" cy="461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07504" y="143182"/>
            <a:ext cx="7776864" cy="73855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МЕЖМУНИЦИПАЛЬНЫЙ СЕМИНАР ДЕПУТАТОВ ПРЕДСТАВИТЕЛЬНЫХ ОРГАНОВ ПЕРМСКОГО, БЕРЕЗНИКОВСКОГО, КУНГУРСКОГО, КУДЫМКАРСКОГО, СОЛИКАМСКОГО ГОРОДСКИХ ОКРУГОВ  </a:t>
            </a:r>
            <a:r>
              <a:rPr lang="ru-RU" sz="1200" b="1" dirty="0" smtClean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ЗАТО «ЗВЕЗДНЫЙ»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xmlns="" val="130173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913" y="1124744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Инвестиционные расходы бюджета города Перми</a:t>
            </a:r>
            <a:endParaRPr lang="ru-RU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1386195"/>
              </p:ext>
            </p:extLst>
          </p:nvPr>
        </p:nvGraphicFramePr>
        <p:xfrm>
          <a:off x="295715" y="1772816"/>
          <a:ext cx="8708984" cy="471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8212733" y="116632"/>
            <a:ext cx="760413" cy="861951"/>
            <a:chOff x="136" y="131"/>
            <a:chExt cx="479" cy="543"/>
          </a:xfrm>
          <a:noFill/>
        </p:grpSpPr>
        <p:sp>
          <p:nvSpPr>
            <p:cNvPr id="10" name="Rectangle 6"/>
            <p:cNvSpPr>
              <a:spLocks noChangeArrowheads="1"/>
            </p:cNvSpPr>
            <p:nvPr/>
          </p:nvSpPr>
          <p:spPr bwMode="gray">
            <a:xfrm>
              <a:off x="136" y="131"/>
              <a:ext cx="479" cy="543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0" y="187"/>
              <a:ext cx="358" cy="4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8"/>
            <p:cNvSpPr>
              <a:spLocks noChangeArrowheads="1"/>
            </p:cNvSpPr>
            <p:nvPr/>
          </p:nvSpPr>
          <p:spPr bwMode="gray">
            <a:xfrm>
              <a:off x="173" y="156"/>
              <a:ext cx="403" cy="461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251520" y="118050"/>
            <a:ext cx="7776864" cy="73855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МЕЖМУНИЦИПАЛЬНЫЙ СЕМИНАР ДЕПУТАТОВ ПРЕДСТАВИТЕЛЬНЫХ ОРГАНОВ ПЕРМСКОГО, БЕРЕЗНИКОВСКОГО, КУНГУРСКОГО, КУДЫМКАРСКОГО, СОЛИКАМСКОГО ГОРОДСКИХ ОКРУГОВ  </a:t>
            </a:r>
            <a:r>
              <a:rPr lang="ru-RU" sz="1200" b="1" dirty="0" smtClean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ЗАТО «ЗВЕЗДНЫЙ»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xmlns="" val="268593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273" y="1124744"/>
            <a:ext cx="8229600" cy="77899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об освоении средств 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Регионального фонда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расходов (РФСР)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11137831"/>
              </p:ext>
            </p:extLst>
          </p:nvPr>
        </p:nvGraphicFramePr>
        <p:xfrm>
          <a:off x="179512" y="1988840"/>
          <a:ext cx="878497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8284111" y="91233"/>
            <a:ext cx="760413" cy="861951"/>
            <a:chOff x="136" y="131"/>
            <a:chExt cx="479" cy="543"/>
          </a:xfrm>
          <a:noFill/>
        </p:grpSpPr>
        <p:sp>
          <p:nvSpPr>
            <p:cNvPr id="10" name="Rectangle 6"/>
            <p:cNvSpPr>
              <a:spLocks noChangeArrowheads="1"/>
            </p:cNvSpPr>
            <p:nvPr/>
          </p:nvSpPr>
          <p:spPr bwMode="gray">
            <a:xfrm>
              <a:off x="136" y="131"/>
              <a:ext cx="479" cy="543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0" y="187"/>
              <a:ext cx="358" cy="4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8"/>
            <p:cNvSpPr>
              <a:spLocks noChangeArrowheads="1"/>
            </p:cNvSpPr>
            <p:nvPr/>
          </p:nvSpPr>
          <p:spPr bwMode="gray">
            <a:xfrm>
              <a:off x="173" y="156"/>
              <a:ext cx="403" cy="461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79512" y="130918"/>
            <a:ext cx="7776864" cy="73855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МЕЖМУНИЦИПАЛЬНЫЙ СЕМИНАР ДЕПУТАТОВ ПРЕДСТАВИТЕЛЬНЫХ ОРГАНОВ ПЕРМСКОГО, БЕРЕЗНИКОВСКОГО, КУНГУРСКОГО, КУДЫМКАРСКОГО, СОЛИКАМСКОГО ГОРОДСКИХ ОКРУГОВ  </a:t>
            </a:r>
            <a:r>
              <a:rPr lang="ru-RU" sz="1200" b="1" dirty="0" smtClean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ЗАТО «ЗВЕЗДНЫЙ»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xmlns="" val="421954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2005" y="1124744"/>
            <a:ext cx="7916490" cy="1007213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Объем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собственных доходов на одного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жителя</a:t>
            </a:r>
            <a:b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городов-аналогов Российской Федерации </a:t>
            </a:r>
            <a:b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34174-2542-4613-A482-E95D0851261F}" type="slidenum">
              <a:rPr lang="ru-RU"/>
              <a:pPr/>
              <a:t>9</a:t>
            </a:fld>
            <a:endParaRPr lang="ru-RU" dirty="0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896595371"/>
              </p:ext>
            </p:extLst>
          </p:nvPr>
        </p:nvGraphicFramePr>
        <p:xfrm>
          <a:off x="179512" y="2348880"/>
          <a:ext cx="896448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1447735" y="3068960"/>
            <a:ext cx="968499" cy="930404"/>
          </a:xfrm>
          <a:prstGeom prst="star5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8212733" y="116632"/>
            <a:ext cx="760413" cy="861951"/>
            <a:chOff x="136" y="131"/>
            <a:chExt cx="479" cy="543"/>
          </a:xfrm>
          <a:noFill/>
        </p:grpSpPr>
        <p:sp>
          <p:nvSpPr>
            <p:cNvPr id="17" name="Rectangle 6"/>
            <p:cNvSpPr>
              <a:spLocks noChangeArrowheads="1"/>
            </p:cNvSpPr>
            <p:nvPr/>
          </p:nvSpPr>
          <p:spPr bwMode="gray">
            <a:xfrm>
              <a:off x="136" y="131"/>
              <a:ext cx="479" cy="543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pic>
          <p:nvPicPr>
            <p:cNvPr id="18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0" y="187"/>
              <a:ext cx="358" cy="4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Rectangle 8"/>
            <p:cNvSpPr>
              <a:spLocks noChangeArrowheads="1"/>
            </p:cNvSpPr>
            <p:nvPr/>
          </p:nvSpPr>
          <p:spPr bwMode="gray">
            <a:xfrm>
              <a:off x="173" y="156"/>
              <a:ext cx="403" cy="461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230627" y="146375"/>
            <a:ext cx="7776864" cy="73855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МЕЖМУНИЦИПАЛЬНЫЙ СЕМИНАР ДЕПУТАТОВ ПРЕДСТАВИТЕЛЬНЫХ ОРГАНОВ ПЕРМСКОГО, БЕРЕЗНИКОВСКОГО, КУНГУРСКОГО, КУДЫМКАРСКОГО, СОЛИКАМСКОГО ГОРОДСКИХ ОКРУГОВ  </a:t>
            </a:r>
            <a:r>
              <a:rPr lang="ru-RU" sz="1200" b="1" dirty="0" smtClean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ЗАТО «ЗВЕЗДНЫЙ»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xmlns="" val="34673452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62749" y="1124744"/>
            <a:ext cx="8060506" cy="1007213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Объем бюджетных расходов 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одного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жителя</a:t>
            </a:r>
            <a:b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городов-аналогов Российской Федерации </a:t>
            </a:r>
            <a:b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34174-2542-4613-A482-E95D0851261F}" type="slidenum">
              <a:rPr lang="ru-RU"/>
              <a:pPr/>
              <a:t>10</a:t>
            </a:fld>
            <a:endParaRPr lang="ru-RU" dirty="0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xmlns="" val="431867902"/>
              </p:ext>
            </p:extLst>
          </p:nvPr>
        </p:nvGraphicFramePr>
        <p:xfrm>
          <a:off x="0" y="2276872"/>
          <a:ext cx="914400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5004048" y="3212976"/>
            <a:ext cx="968499" cy="930404"/>
          </a:xfrm>
          <a:prstGeom prst="star5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8212733" y="116632"/>
            <a:ext cx="760413" cy="861951"/>
            <a:chOff x="136" y="131"/>
            <a:chExt cx="479" cy="543"/>
          </a:xfrm>
          <a:noFill/>
        </p:grpSpPr>
        <p:sp>
          <p:nvSpPr>
            <p:cNvPr id="17" name="Rectangle 6"/>
            <p:cNvSpPr>
              <a:spLocks noChangeArrowheads="1"/>
            </p:cNvSpPr>
            <p:nvPr/>
          </p:nvSpPr>
          <p:spPr bwMode="gray">
            <a:xfrm>
              <a:off x="136" y="131"/>
              <a:ext cx="479" cy="543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pic>
          <p:nvPicPr>
            <p:cNvPr id="18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0" y="187"/>
              <a:ext cx="358" cy="4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Rectangle 8"/>
            <p:cNvSpPr>
              <a:spLocks noChangeArrowheads="1"/>
            </p:cNvSpPr>
            <p:nvPr/>
          </p:nvSpPr>
          <p:spPr bwMode="gray">
            <a:xfrm>
              <a:off x="173" y="156"/>
              <a:ext cx="403" cy="461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179512" y="122981"/>
            <a:ext cx="7776864" cy="73855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МЕЖМУНИЦИПАЛЬНЫЙ СЕМИНАР ДЕПУТАТОВ ПРЕДСТАВИТЕЛЬНЫХ ОРГАНОВ ПЕРМСКОГО, БЕРЕЗНИКОВСКОГО, КУНГУРСКОГО, КУДЫМКАРСКОГО, СОЛИКАМСКОГО ГОРОДСКИХ ОКРУГОВ  </a:t>
            </a:r>
            <a:r>
              <a:rPr lang="ru-RU" sz="1200" b="1" dirty="0" smtClean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b="1" dirty="0">
                <a:solidFill>
                  <a:prstClr val="whit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ЗАТО «ЗВЕЗДНЫЙ»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xmlns="" val="1262960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521</TotalTime>
  <Words>948</Words>
  <Application>Microsoft Office PowerPoint</Application>
  <PresentationFormat>Экран (4:3)</PresentationFormat>
  <Paragraphs>103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Исполнительная</vt:lpstr>
      <vt:lpstr>   </vt:lpstr>
      <vt:lpstr>Нормативно правовая база  привлечения инвестиций в бюджет                            муниципального образования город Пермь</vt:lpstr>
      <vt:lpstr>Компетенция органов местного самоуправления города Перми           по реализации приоритетных муниципальных проектов (программ), инвестиционных проектов (целевых программ) </vt:lpstr>
      <vt:lpstr>Компетенция органов местного самоуправления города Перми                                    по реализации приоритетных муниципальных проектов (программ), инвестиционных проектов (целевых программ) </vt:lpstr>
      <vt:lpstr>Слайд 5</vt:lpstr>
      <vt:lpstr>Привлечение финансовых средств в бюджет  и на территорию города Перми</vt:lpstr>
      <vt:lpstr>Инвестиционные расходы бюджета города Перми</vt:lpstr>
      <vt:lpstr>Информация об освоении средств  Регионального фонда софинансирования расходов (РФСР)</vt:lpstr>
      <vt:lpstr>Объем собственных доходов на одного жителя  городов-аналогов Российской Федерации  за 2011 год, (тыс.руб)</vt:lpstr>
      <vt:lpstr>Объем бюджетных расходов на одного жителя  городов-аналогов Российской Федерации  за 2011 год, (тыс.руб)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Хохлявин Дмитрий Сергеевич</dc:creator>
  <cp:lastModifiedBy>KhokhlyavinDS</cp:lastModifiedBy>
  <cp:revision>58</cp:revision>
  <cp:lastPrinted>2012-06-05T10:56:20Z</cp:lastPrinted>
  <dcterms:modified xsi:type="dcterms:W3CDTF">2012-06-08T03:40:42Z</dcterms:modified>
</cp:coreProperties>
</file>