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6"/>
  </p:notesMasterIdLst>
  <p:sldIdLst>
    <p:sldId id="256" r:id="rId2"/>
    <p:sldId id="325" r:id="rId3"/>
    <p:sldId id="313" r:id="rId4"/>
    <p:sldId id="257" r:id="rId5"/>
    <p:sldId id="258" r:id="rId6"/>
    <p:sldId id="259" r:id="rId7"/>
    <p:sldId id="323" r:id="rId8"/>
    <p:sldId id="300" r:id="rId9"/>
    <p:sldId id="279" r:id="rId10"/>
    <p:sldId id="324" r:id="rId11"/>
    <p:sldId id="314" r:id="rId12"/>
    <p:sldId id="261" r:id="rId13"/>
    <p:sldId id="285" r:id="rId14"/>
    <p:sldId id="282" r:id="rId15"/>
    <p:sldId id="264" r:id="rId16"/>
    <p:sldId id="270" r:id="rId17"/>
    <p:sldId id="271" r:id="rId18"/>
    <p:sldId id="294" r:id="rId19"/>
    <p:sldId id="268" r:id="rId20"/>
    <p:sldId id="329" r:id="rId21"/>
    <p:sldId id="290" r:id="rId22"/>
    <p:sldId id="260" r:id="rId23"/>
    <p:sldId id="262" r:id="rId24"/>
    <p:sldId id="301" r:id="rId25"/>
    <p:sldId id="331" r:id="rId26"/>
    <p:sldId id="332" r:id="rId27"/>
    <p:sldId id="272" r:id="rId28"/>
    <p:sldId id="333" r:id="rId29"/>
    <p:sldId id="330" r:id="rId30"/>
    <p:sldId id="303" r:id="rId31"/>
    <p:sldId id="291" r:id="rId32"/>
    <p:sldId id="292" r:id="rId33"/>
    <p:sldId id="293" r:id="rId34"/>
    <p:sldId id="312" r:id="rId35"/>
  </p:sldIdLst>
  <p:sldSz cx="9144000" cy="6858000" type="screen4x3"/>
  <p:notesSz cx="6815138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8CECA"/>
    <a:srgbClr val="EADADA"/>
    <a:srgbClr val="E9E9DB"/>
    <a:srgbClr val="FFFFFF"/>
    <a:srgbClr val="CC3300"/>
    <a:srgbClr val="C32413"/>
    <a:srgbClr val="F3F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299" autoAdjust="0"/>
    <p:restoredTop sz="80986" autoAdjust="0"/>
  </p:normalViewPr>
  <p:slideViewPr>
    <p:cSldViewPr>
      <p:cViewPr varScale="1">
        <p:scale>
          <a:sx n="60" d="100"/>
          <a:sy n="60" d="100"/>
        </p:scale>
        <p:origin x="-5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7;&#1083;&#1072;&#1081;&#1076;&#1099;\&#1052;&#1077;&#1078;&#1084;&#1091;&#1085;&#1080;&#1094;.&#1089;&#1077;&#1084;&#1080;&#1085;&#1072;&#1088;&#1099;%202012\&#1053;&#1080;&#1053;&#1053;2010.xlsx" TargetMode="External"/><Relationship Id="rId1" Type="http://schemas.openxmlformats.org/officeDocument/2006/relationships/themeOverride" Target="../theme/themeOverride3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exa\&#1057;&#1054;&#1042;&#1045;&#1058;%20&#1043;&#1051;&#1040;&#1042;%20&#1080;%20&#1052;&#1054;\&#1057;&#1086;&#1074;&#1077;&#1090;%20&#1052;&#1054;%202011\&#1089;&#1086;&#1074;&#1077;&#1090;%20&#1087;&#1088;&#1077;&#1076;&#1089;&#1090;&#1074;&#1080;&#1090;&#1077;&#1083;&#1100;&#1085;&#1099;&#1093;%20&#1086;&#1088;&#1075;&#1072;&#1085;&#1086;&#1074;\&#1092;&#1086;&#1088;&#1084;&#1080;&#1088;&#1086;&#1074;&#1072;&#1085;&#1080;&#1077;%20&#1073;&#1076;&#1078;&#1077;&#1090;&#1072;%20&#1087;&#1082;%20&#1085;&#1072;%202012-2014\&#1088;&#1072;&#1089;&#1095;&#1077;&#1090;&#1099;.xls" TargetMode="External"/><Relationship Id="rId1" Type="http://schemas.openxmlformats.org/officeDocument/2006/relationships/themeOverride" Target="../theme/themeOverride4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exa\&#1057;&#1054;&#1042;&#1045;&#1058;%20&#1043;&#1051;&#1040;&#1042;%20&#1080;%20&#1052;&#1054;\&#1057;&#1086;&#1074;&#1077;&#1090;%20&#1052;&#1054;%202011\&#1089;&#1086;&#1074;&#1077;&#1090;%20&#1087;&#1088;&#1077;&#1076;&#1089;&#1090;&#1074;&#1080;&#1090;&#1077;&#1083;&#1100;&#1085;&#1099;&#1093;%20&#1086;&#1088;&#1075;&#1072;&#1085;&#1086;&#1074;\&#1092;&#1086;&#1088;&#1084;&#1080;&#1088;&#1086;&#1074;&#1072;&#1085;&#1080;&#1077;%20&#1073;&#1076;&#1078;&#1077;&#1090;&#1072;%20&#1087;&#1082;%20&#1085;&#1072;%202012-2014\&#1088;&#1072;&#1089;&#1095;&#1077;&#1090;&#1099;.xls" TargetMode="External"/><Relationship Id="rId1" Type="http://schemas.openxmlformats.org/officeDocument/2006/relationships/themeOverride" Target="../theme/themeOverride5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1057;&#1083;&#1072;&#1081;&#1076;&#1099;\&#1052;&#1077;&#1078;&#1084;&#1091;&#1085;&#1080;&#1094;.&#1089;&#1077;&#1084;&#1080;&#1085;&#1072;&#1088;&#1099;%202012\&#1053;&#1080;&#1053;&#1053;2010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МО'!$C$3:$C$50</c:f>
            </c:numRef>
          </c:val>
        </c:ser>
        <c:ser>
          <c:idx val="1"/>
          <c:order val="1"/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МО'!$D$3:$D$50</c:f>
            </c:numRef>
          </c:val>
        </c:ser>
        <c:ser>
          <c:idx val="2"/>
          <c:order val="2"/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МО'!$E$3:$E$50</c:f>
            </c:numRef>
          </c:val>
        </c:ser>
        <c:ser>
          <c:idx val="3"/>
          <c:order val="3"/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МО'!$F$3:$F$50</c:f>
            </c:numRef>
          </c:val>
        </c:ser>
        <c:ser>
          <c:idx val="4"/>
          <c:order val="4"/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МО'!$G$3:$G$50</c:f>
            </c:numRef>
          </c:val>
        </c:ser>
        <c:ser>
          <c:idx val="5"/>
          <c:order val="5"/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МО'!$H$3:$H$50</c:f>
            </c:numRef>
          </c:val>
        </c:ser>
        <c:ser>
          <c:idx val="6"/>
          <c:order val="6"/>
          <c:tx>
            <c:v>Прирост/снижение доходов</c:v>
          </c:tx>
          <c:spPr>
            <a:ln w="31750">
              <a:solidFill>
                <a:srgbClr val="FF0000"/>
              </a:solidFill>
            </a:ln>
          </c:spPr>
          <c:marker>
            <c:symbol val="diamond"/>
            <c:size val="5"/>
            <c:spPr>
              <a:solidFill>
                <a:srgbClr val="FF0000"/>
              </a:solidFill>
              <a:ln w="28575">
                <a:solidFill>
                  <a:srgbClr val="FF0000"/>
                </a:solidFill>
              </a:ln>
            </c:spPr>
          </c:marker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МО'!$I$3:$I$50</c:f>
              <c:numCache>
                <c:formatCode>0.0%</c:formatCode>
                <c:ptCount val="48"/>
                <c:pt idx="0">
                  <c:v>-0.36286652968221528</c:v>
                </c:pt>
                <c:pt idx="1">
                  <c:v>-0.10843389052202601</c:v>
                </c:pt>
                <c:pt idx="2">
                  <c:v>-4.7653549515236593E-2</c:v>
                </c:pt>
                <c:pt idx="3">
                  <c:v>-3.5034631201286581E-2</c:v>
                </c:pt>
                <c:pt idx="4">
                  <c:v>-2.6011734697928456E-2</c:v>
                </c:pt>
                <c:pt idx="5">
                  <c:v>-1.9371210058206523E-2</c:v>
                </c:pt>
                <c:pt idx="6">
                  <c:v>-1.6957249108668623E-2</c:v>
                </c:pt>
                <c:pt idx="7">
                  <c:v>-7.252250056438884E-3</c:v>
                </c:pt>
                <c:pt idx="8">
                  <c:v>-2.2488800284666452E-3</c:v>
                </c:pt>
                <c:pt idx="9">
                  <c:v>-7.9237614646212923E-4</c:v>
                </c:pt>
                <c:pt idx="10">
                  <c:v>1.3299285815546735E-3</c:v>
                </c:pt>
                <c:pt idx="11">
                  <c:v>4.4834809789582319E-3</c:v>
                </c:pt>
                <c:pt idx="12">
                  <c:v>1.5713452291633807E-2</c:v>
                </c:pt>
                <c:pt idx="13">
                  <c:v>3.6735999660712122E-2</c:v>
                </c:pt>
                <c:pt idx="14">
                  <c:v>3.7468201584605183E-2</c:v>
                </c:pt>
                <c:pt idx="15">
                  <c:v>3.9013015948352492E-2</c:v>
                </c:pt>
                <c:pt idx="16">
                  <c:v>3.9585784917038673E-2</c:v>
                </c:pt>
                <c:pt idx="17">
                  <c:v>4.3625693614513884E-2</c:v>
                </c:pt>
                <c:pt idx="18">
                  <c:v>4.4282622915617534E-2</c:v>
                </c:pt>
                <c:pt idx="19">
                  <c:v>4.8618243433038832E-2</c:v>
                </c:pt>
                <c:pt idx="20">
                  <c:v>5.073861663307784E-2</c:v>
                </c:pt>
                <c:pt idx="21">
                  <c:v>5.1378320434426923E-2</c:v>
                </c:pt>
                <c:pt idx="22">
                  <c:v>5.2172518456898194E-2</c:v>
                </c:pt>
                <c:pt idx="23">
                  <c:v>6.0851353297205701E-2</c:v>
                </c:pt>
                <c:pt idx="24">
                  <c:v>6.116590749571249E-2</c:v>
                </c:pt>
                <c:pt idx="25">
                  <c:v>6.3716744418950533E-2</c:v>
                </c:pt>
                <c:pt idx="26">
                  <c:v>6.6243829457203196E-2</c:v>
                </c:pt>
                <c:pt idx="27">
                  <c:v>6.6828155865090277E-2</c:v>
                </c:pt>
                <c:pt idx="28">
                  <c:v>6.7400193248779133E-2</c:v>
                </c:pt>
                <c:pt idx="29">
                  <c:v>6.9972053945982535E-2</c:v>
                </c:pt>
                <c:pt idx="30">
                  <c:v>7.2866979603775903E-2</c:v>
                </c:pt>
                <c:pt idx="31">
                  <c:v>7.3813027713274124E-2</c:v>
                </c:pt>
                <c:pt idx="32">
                  <c:v>7.4295264850750248E-2</c:v>
                </c:pt>
                <c:pt idx="33">
                  <c:v>7.8392618688288077E-2</c:v>
                </c:pt>
                <c:pt idx="34">
                  <c:v>8.2579633675756964E-2</c:v>
                </c:pt>
                <c:pt idx="35">
                  <c:v>8.4551965681162744E-2</c:v>
                </c:pt>
                <c:pt idx="36">
                  <c:v>9.6540754628760633E-2</c:v>
                </c:pt>
                <c:pt idx="37">
                  <c:v>9.7967549995808728E-2</c:v>
                </c:pt>
                <c:pt idx="38">
                  <c:v>0.11992139772299309</c:v>
                </c:pt>
                <c:pt idx="39">
                  <c:v>0.12926672123044525</c:v>
                </c:pt>
                <c:pt idx="40">
                  <c:v>0.13056525941950001</c:v>
                </c:pt>
                <c:pt idx="41">
                  <c:v>0.16610764773932557</c:v>
                </c:pt>
                <c:pt idx="42">
                  <c:v>0.17445111874764621</c:v>
                </c:pt>
                <c:pt idx="43">
                  <c:v>0.18799963059124039</c:v>
                </c:pt>
                <c:pt idx="44">
                  <c:v>0.24020357376387258</c:v>
                </c:pt>
                <c:pt idx="45">
                  <c:v>0.27616044122340588</c:v>
                </c:pt>
                <c:pt idx="46">
                  <c:v>0.29446841471966989</c:v>
                </c:pt>
                <c:pt idx="47">
                  <c:v>0.30882060287136004</c:v>
                </c:pt>
              </c:numCache>
            </c:numRef>
          </c:val>
        </c:ser>
        <c:ser>
          <c:idx val="7"/>
          <c:order val="7"/>
          <c:tx>
            <c:v>Средний прирост доходов</c:v>
          </c:tx>
          <c:spPr>
            <a:ln w="34925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'по МО'!$B$3:$B$50</c:f>
              <c:strCache>
                <c:ptCount val="48"/>
                <c:pt idx="0">
                  <c:v>Оханский</c:v>
                </c:pt>
                <c:pt idx="1">
                  <c:v>Еловский</c:v>
                </c:pt>
                <c:pt idx="2">
                  <c:v>г.Гремячинск</c:v>
                </c:pt>
                <c:pt idx="3">
                  <c:v>п. Звездный</c:v>
                </c:pt>
                <c:pt idx="4">
                  <c:v>Юрлинский район</c:v>
                </c:pt>
                <c:pt idx="5">
                  <c:v>район Бардымский</c:v>
                </c:pt>
                <c:pt idx="6">
                  <c:v>Октябрьский</c:v>
                </c:pt>
                <c:pt idx="7">
                  <c:v>г.Губаха</c:v>
                </c:pt>
                <c:pt idx="8">
                  <c:v>Уинский</c:v>
                </c:pt>
                <c:pt idx="9">
                  <c:v>г.Чусовой</c:v>
                </c:pt>
                <c:pt idx="10">
                  <c:v>Чердынский</c:v>
                </c:pt>
                <c:pt idx="11">
                  <c:v>Осинский</c:v>
                </c:pt>
                <c:pt idx="12">
                  <c:v>Кишертский</c:v>
                </c:pt>
                <c:pt idx="13">
                  <c:v>г.Краснокамск</c:v>
                </c:pt>
                <c:pt idx="14">
                  <c:v>г.Чайковский</c:v>
                </c:pt>
                <c:pt idx="15">
                  <c:v>г.Добрянка</c:v>
                </c:pt>
                <c:pt idx="16">
                  <c:v>Юсьвинский район</c:v>
                </c:pt>
                <c:pt idx="17">
                  <c:v>г.Соликамск</c:v>
                </c:pt>
                <c:pt idx="18">
                  <c:v>Кочевский район</c:v>
                </c:pt>
                <c:pt idx="19">
                  <c:v>г.Кунгур</c:v>
                </c:pt>
                <c:pt idx="20">
                  <c:v>Сивинский</c:v>
                </c:pt>
                <c:pt idx="21">
                  <c:v>Соликамский</c:v>
                </c:pt>
                <c:pt idx="22">
                  <c:v>Ильинский</c:v>
                </c:pt>
                <c:pt idx="23">
                  <c:v>Ординский</c:v>
                </c:pt>
                <c:pt idx="24">
                  <c:v>Косинский район</c:v>
                </c:pt>
                <c:pt idx="25">
                  <c:v>г.Кизел</c:v>
                </c:pt>
                <c:pt idx="26">
                  <c:v>Пермский</c:v>
                </c:pt>
                <c:pt idx="27">
                  <c:v>Горнозаводский</c:v>
                </c:pt>
                <c:pt idx="28">
                  <c:v>Кудымкарский район</c:v>
                </c:pt>
                <c:pt idx="29">
                  <c:v>Куединский</c:v>
                </c:pt>
                <c:pt idx="30">
                  <c:v>Очерский</c:v>
                </c:pt>
                <c:pt idx="31">
                  <c:v>Верещагинский</c:v>
                </c:pt>
                <c:pt idx="32">
                  <c:v>Гайнский район</c:v>
                </c:pt>
                <c:pt idx="33">
                  <c:v>г.Кудымкар</c:v>
                </c:pt>
                <c:pt idx="34">
                  <c:v>г.Пермь</c:v>
                </c:pt>
                <c:pt idx="35">
                  <c:v>г.Лысьва</c:v>
                </c:pt>
                <c:pt idx="36">
                  <c:v>Березовский</c:v>
                </c:pt>
                <c:pt idx="37">
                  <c:v>Чернушинский</c:v>
                </c:pt>
                <c:pt idx="38">
                  <c:v>Суксунский</c:v>
                </c:pt>
                <c:pt idx="39">
                  <c:v>г.Березники</c:v>
                </c:pt>
                <c:pt idx="40">
                  <c:v>Кунгурский</c:v>
                </c:pt>
                <c:pt idx="41">
                  <c:v>Усольский</c:v>
                </c:pt>
                <c:pt idx="42">
                  <c:v>Карагайский</c:v>
                </c:pt>
                <c:pt idx="43">
                  <c:v>Красновишерский</c:v>
                </c:pt>
                <c:pt idx="44">
                  <c:v>Б-Сосновский</c:v>
                </c:pt>
                <c:pt idx="45">
                  <c:v>г.Александровск</c:v>
                </c:pt>
                <c:pt idx="46">
                  <c:v>Нытвенский</c:v>
                </c:pt>
                <c:pt idx="47">
                  <c:v>Частинский</c:v>
                </c:pt>
              </c:strCache>
            </c:strRef>
          </c:cat>
          <c:val>
            <c:numRef>
              <c:f>'по МО'!$J$2:$J$50</c:f>
              <c:numCache>
                <c:formatCode>0.0%</c:formatCode>
                <c:ptCount val="49"/>
                <c:pt idx="0">
                  <c:v>7.700000000000097E-2</c:v>
                </c:pt>
                <c:pt idx="1">
                  <c:v>7.700000000000097E-2</c:v>
                </c:pt>
                <c:pt idx="2">
                  <c:v>7.700000000000097E-2</c:v>
                </c:pt>
                <c:pt idx="3">
                  <c:v>7.700000000000097E-2</c:v>
                </c:pt>
                <c:pt idx="4">
                  <c:v>7.700000000000097E-2</c:v>
                </c:pt>
                <c:pt idx="5">
                  <c:v>7.700000000000097E-2</c:v>
                </c:pt>
                <c:pt idx="6">
                  <c:v>7.700000000000097E-2</c:v>
                </c:pt>
                <c:pt idx="7">
                  <c:v>7.700000000000097E-2</c:v>
                </c:pt>
                <c:pt idx="8">
                  <c:v>7.700000000000097E-2</c:v>
                </c:pt>
                <c:pt idx="9">
                  <c:v>7.700000000000097E-2</c:v>
                </c:pt>
                <c:pt idx="10">
                  <c:v>7.700000000000097E-2</c:v>
                </c:pt>
                <c:pt idx="11">
                  <c:v>7.700000000000097E-2</c:v>
                </c:pt>
                <c:pt idx="12">
                  <c:v>7.700000000000097E-2</c:v>
                </c:pt>
                <c:pt idx="13">
                  <c:v>7.700000000000097E-2</c:v>
                </c:pt>
                <c:pt idx="14">
                  <c:v>7.700000000000097E-2</c:v>
                </c:pt>
                <c:pt idx="15">
                  <c:v>7.700000000000097E-2</c:v>
                </c:pt>
                <c:pt idx="16">
                  <c:v>7.700000000000097E-2</c:v>
                </c:pt>
                <c:pt idx="17">
                  <c:v>7.700000000000097E-2</c:v>
                </c:pt>
                <c:pt idx="18">
                  <c:v>7.700000000000097E-2</c:v>
                </c:pt>
                <c:pt idx="19">
                  <c:v>7.700000000000097E-2</c:v>
                </c:pt>
                <c:pt idx="20">
                  <c:v>7.700000000000097E-2</c:v>
                </c:pt>
                <c:pt idx="21">
                  <c:v>7.700000000000097E-2</c:v>
                </c:pt>
                <c:pt idx="22">
                  <c:v>7.700000000000097E-2</c:v>
                </c:pt>
                <c:pt idx="23">
                  <c:v>7.700000000000097E-2</c:v>
                </c:pt>
                <c:pt idx="24">
                  <c:v>7.700000000000097E-2</c:v>
                </c:pt>
                <c:pt idx="25">
                  <c:v>7.700000000000097E-2</c:v>
                </c:pt>
                <c:pt idx="26">
                  <c:v>7.700000000000097E-2</c:v>
                </c:pt>
                <c:pt idx="27">
                  <c:v>7.700000000000097E-2</c:v>
                </c:pt>
                <c:pt idx="28">
                  <c:v>7.700000000000097E-2</c:v>
                </c:pt>
                <c:pt idx="29">
                  <c:v>7.700000000000097E-2</c:v>
                </c:pt>
                <c:pt idx="30">
                  <c:v>7.700000000000097E-2</c:v>
                </c:pt>
                <c:pt idx="31">
                  <c:v>7.700000000000097E-2</c:v>
                </c:pt>
                <c:pt idx="32">
                  <c:v>7.700000000000097E-2</c:v>
                </c:pt>
                <c:pt idx="33">
                  <c:v>7.700000000000097E-2</c:v>
                </c:pt>
                <c:pt idx="34">
                  <c:v>7.700000000000097E-2</c:v>
                </c:pt>
                <c:pt idx="35">
                  <c:v>7.700000000000097E-2</c:v>
                </c:pt>
                <c:pt idx="36">
                  <c:v>7.700000000000097E-2</c:v>
                </c:pt>
                <c:pt idx="37">
                  <c:v>7.700000000000097E-2</c:v>
                </c:pt>
                <c:pt idx="38">
                  <c:v>7.700000000000097E-2</c:v>
                </c:pt>
                <c:pt idx="39">
                  <c:v>7.700000000000097E-2</c:v>
                </c:pt>
                <c:pt idx="40">
                  <c:v>7.700000000000097E-2</c:v>
                </c:pt>
                <c:pt idx="41">
                  <c:v>7.700000000000097E-2</c:v>
                </c:pt>
                <c:pt idx="42">
                  <c:v>7.700000000000097E-2</c:v>
                </c:pt>
                <c:pt idx="43">
                  <c:v>7.700000000000097E-2</c:v>
                </c:pt>
                <c:pt idx="44">
                  <c:v>7.700000000000097E-2</c:v>
                </c:pt>
                <c:pt idx="45">
                  <c:v>7.700000000000097E-2</c:v>
                </c:pt>
                <c:pt idx="46">
                  <c:v>7.700000000000097E-2</c:v>
                </c:pt>
                <c:pt idx="47">
                  <c:v>7.700000000000097E-2</c:v>
                </c:pt>
                <c:pt idx="48">
                  <c:v>7.700000000000097E-2</c:v>
                </c:pt>
              </c:numCache>
            </c:numRef>
          </c:val>
        </c:ser>
        <c:marker val="1"/>
        <c:axId val="52536832"/>
        <c:axId val="52538368"/>
      </c:lineChart>
      <c:catAx>
        <c:axId val="52536832"/>
        <c:scaling>
          <c:orientation val="minMax"/>
        </c:scaling>
        <c:axPos val="b"/>
        <c:numFmt formatCode="0.0%" sourceLinked="1"/>
        <c:tickLblPos val="nextTo"/>
        <c:spPr>
          <a:ln w="15875">
            <a:solidFill>
              <a:schemeClr val="tx1"/>
            </a:solidFill>
          </a:ln>
        </c:spPr>
        <c:crossAx val="52538368"/>
        <c:crosses val="autoZero"/>
        <c:auto val="1"/>
        <c:lblAlgn val="ctr"/>
        <c:lblOffset val="100"/>
      </c:catAx>
      <c:valAx>
        <c:axId val="52538368"/>
        <c:scaling>
          <c:orientation val="minMax"/>
        </c:scaling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0.0%" sourceLinked="1"/>
        <c:tickLblPos val="nextTo"/>
        <c:spPr>
          <a:ln w="12700">
            <a:solidFill>
              <a:schemeClr val="tx1"/>
            </a:solidFill>
          </a:ln>
        </c:spPr>
        <c:crossAx val="52536832"/>
        <c:crosses val="autoZero"/>
        <c:crossBetween val="between"/>
      </c:valAx>
    </c:plotArea>
    <c:legend>
      <c:legendPos val="b"/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6.2815214396544194E-2"/>
          <c:y val="3.1956036745406834E-2"/>
          <c:w val="0.91615051985905049"/>
          <c:h val="0.64806211723534568"/>
        </c:manualLayout>
      </c:layout>
      <c:lineChart>
        <c:grouping val="standard"/>
        <c:ser>
          <c:idx val="0"/>
          <c:order val="0"/>
          <c:tx>
            <c:strRef>
              <c:f>Лист5!$B$1</c:f>
              <c:strCache>
                <c:ptCount val="1"/>
                <c:pt idx="0">
                  <c:v>Темпы роста (снижения) бюджета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cat>
            <c:strRef>
              <c:f>Лист5!$A$6:$A$53</c:f>
              <c:strCache>
                <c:ptCount val="48"/>
                <c:pt idx="0">
                  <c:v>г.Пермь</c:v>
                </c:pt>
                <c:pt idx="1">
                  <c:v>г.Березники</c:v>
                </c:pt>
                <c:pt idx="2">
                  <c:v>р-н Чердынский</c:v>
                </c:pt>
                <c:pt idx="3">
                  <c:v>г.Чайковский</c:v>
                </c:pt>
                <c:pt idx="4">
                  <c:v>г.Соликамск</c:v>
                </c:pt>
                <c:pt idx="5">
                  <c:v>г.Кизел</c:v>
                </c:pt>
                <c:pt idx="6">
                  <c:v>р-н Красновишерский</c:v>
                </c:pt>
                <c:pt idx="7">
                  <c:v>г.Лысьва</c:v>
                </c:pt>
                <c:pt idx="8">
                  <c:v>г.Краснокамск</c:v>
                </c:pt>
                <c:pt idx="9">
                  <c:v>г.Добрянка</c:v>
                </c:pt>
                <c:pt idx="10">
                  <c:v>р-н Кишертский</c:v>
                </c:pt>
                <c:pt idx="11">
                  <c:v>р-н Чернушинский</c:v>
                </c:pt>
                <c:pt idx="12">
                  <c:v>г.Чусовой</c:v>
                </c:pt>
                <c:pt idx="13">
                  <c:v>г.Александровск</c:v>
                </c:pt>
                <c:pt idx="14">
                  <c:v>Кудымкар ГО</c:v>
                </c:pt>
                <c:pt idx="15">
                  <c:v>р-н Очерский</c:v>
                </c:pt>
                <c:pt idx="16">
                  <c:v>р-н Березовский</c:v>
                </c:pt>
                <c:pt idx="17">
                  <c:v>г.Губаха</c:v>
                </c:pt>
                <c:pt idx="18">
                  <c:v>р-н Нытвенский</c:v>
                </c:pt>
                <c:pt idx="19">
                  <c:v>р-н Ильинский</c:v>
                </c:pt>
                <c:pt idx="20">
                  <c:v>р-н Соликамский</c:v>
                </c:pt>
                <c:pt idx="21">
                  <c:v>р-н Осинский</c:v>
                </c:pt>
                <c:pt idx="22">
                  <c:v>г.Кунгур</c:v>
                </c:pt>
                <c:pt idx="23">
                  <c:v>р-н Горнозаводский</c:v>
                </c:pt>
                <c:pt idx="24">
                  <c:v>р-н Частинский</c:v>
                </c:pt>
                <c:pt idx="25">
                  <c:v>р-н Еловский</c:v>
                </c:pt>
                <c:pt idx="26">
                  <c:v>р-н Ординский</c:v>
                </c:pt>
                <c:pt idx="27">
                  <c:v>г.Гремячинск</c:v>
                </c:pt>
                <c:pt idx="28">
                  <c:v>р-н Пермский</c:v>
                </c:pt>
                <c:pt idx="29">
                  <c:v>р-н Усольский</c:v>
                </c:pt>
                <c:pt idx="30">
                  <c:v>р-н Куединский</c:v>
                </c:pt>
                <c:pt idx="31">
                  <c:v>ЗАТО Звездный</c:v>
                </c:pt>
                <c:pt idx="32">
                  <c:v>р-н Октябрьский</c:v>
                </c:pt>
                <c:pt idx="33">
                  <c:v>р-н Б-Сосновский</c:v>
                </c:pt>
                <c:pt idx="34">
                  <c:v>р-н Суксунский</c:v>
                </c:pt>
                <c:pt idx="35">
                  <c:v>р-н Верещагинский</c:v>
                </c:pt>
                <c:pt idx="36">
                  <c:v>р-н Карагайский</c:v>
                </c:pt>
                <c:pt idx="37">
                  <c:v>р-н Сивинский</c:v>
                </c:pt>
                <c:pt idx="38">
                  <c:v>Юрлинский</c:v>
                </c:pt>
                <c:pt idx="39">
                  <c:v>р-н Оханский</c:v>
                </c:pt>
                <c:pt idx="40">
                  <c:v>Гаинский </c:v>
                </c:pt>
                <c:pt idx="41">
                  <c:v>р-н Кунгурский</c:v>
                </c:pt>
                <c:pt idx="42">
                  <c:v>Кочевский</c:v>
                </c:pt>
                <c:pt idx="43">
                  <c:v>Кудымкарский</c:v>
                </c:pt>
                <c:pt idx="44">
                  <c:v>Косинский</c:v>
                </c:pt>
                <c:pt idx="45">
                  <c:v>р-н Уинский</c:v>
                </c:pt>
                <c:pt idx="46">
                  <c:v>Юсьвинский</c:v>
                </c:pt>
                <c:pt idx="47">
                  <c:v>р-н Бардымский</c:v>
                </c:pt>
              </c:strCache>
            </c:strRef>
          </c:cat>
          <c:val>
            <c:numRef>
              <c:f>Лист5!$B$6:$B$53</c:f>
              <c:numCache>
                <c:formatCode>0%</c:formatCode>
                <c:ptCount val="48"/>
                <c:pt idx="0">
                  <c:v>1.1495385619931464</c:v>
                </c:pt>
                <c:pt idx="1">
                  <c:v>1.1700434169608211</c:v>
                </c:pt>
                <c:pt idx="2">
                  <c:v>1.1775639492280701</c:v>
                </c:pt>
                <c:pt idx="3">
                  <c:v>1.1968917238573171</c:v>
                </c:pt>
                <c:pt idx="4">
                  <c:v>1.2027669014651738</c:v>
                </c:pt>
                <c:pt idx="5">
                  <c:v>1.2106828623479586</c:v>
                </c:pt>
                <c:pt idx="6">
                  <c:v>1.2152384621660486</c:v>
                </c:pt>
                <c:pt idx="7">
                  <c:v>1.2183189783349728</c:v>
                </c:pt>
                <c:pt idx="8">
                  <c:v>1.2239414907609472</c:v>
                </c:pt>
                <c:pt idx="9">
                  <c:v>1.2312732386302758</c:v>
                </c:pt>
                <c:pt idx="10">
                  <c:v>1.2393081144567413</c:v>
                </c:pt>
                <c:pt idx="11">
                  <c:v>1.2403353125306738</c:v>
                </c:pt>
                <c:pt idx="12">
                  <c:v>1.2412530110335533</c:v>
                </c:pt>
                <c:pt idx="13">
                  <c:v>1.2415444394523198</c:v>
                </c:pt>
                <c:pt idx="14">
                  <c:v>1.2424454834965661</c:v>
                </c:pt>
                <c:pt idx="15">
                  <c:v>1.2424573980748079</c:v>
                </c:pt>
                <c:pt idx="16">
                  <c:v>1.2474163231316577</c:v>
                </c:pt>
                <c:pt idx="17">
                  <c:v>1.2477526247415811</c:v>
                </c:pt>
                <c:pt idx="18">
                  <c:v>1.2495808166512525</c:v>
                </c:pt>
                <c:pt idx="19">
                  <c:v>1.2542422807284479</c:v>
                </c:pt>
                <c:pt idx="20">
                  <c:v>1.2545314496070659</c:v>
                </c:pt>
                <c:pt idx="21">
                  <c:v>1.2580129363524903</c:v>
                </c:pt>
                <c:pt idx="22">
                  <c:v>1.2583313391345019</c:v>
                </c:pt>
                <c:pt idx="23">
                  <c:v>1.258891241686712</c:v>
                </c:pt>
                <c:pt idx="24">
                  <c:v>1.262879006780222</c:v>
                </c:pt>
                <c:pt idx="25">
                  <c:v>1.2645581464473961</c:v>
                </c:pt>
                <c:pt idx="26">
                  <c:v>1.2678911344557893</c:v>
                </c:pt>
                <c:pt idx="27">
                  <c:v>1.2689076842323299</c:v>
                </c:pt>
                <c:pt idx="28">
                  <c:v>1.2697429613339359</c:v>
                </c:pt>
                <c:pt idx="29">
                  <c:v>1.2732459784282861</c:v>
                </c:pt>
                <c:pt idx="30">
                  <c:v>1.2734750983198795</c:v>
                </c:pt>
                <c:pt idx="31">
                  <c:v>1.2753457940068729</c:v>
                </c:pt>
                <c:pt idx="32">
                  <c:v>1.275660251408105</c:v>
                </c:pt>
                <c:pt idx="33">
                  <c:v>1.2787915091538955</c:v>
                </c:pt>
                <c:pt idx="34">
                  <c:v>1.2839866497715526</c:v>
                </c:pt>
                <c:pt idx="35">
                  <c:v>1.2916600898210333</c:v>
                </c:pt>
                <c:pt idx="36">
                  <c:v>1.2930080299508644</c:v>
                </c:pt>
                <c:pt idx="37">
                  <c:v>1.295969725510397</c:v>
                </c:pt>
                <c:pt idx="38">
                  <c:v>1.2974562062270678</c:v>
                </c:pt>
                <c:pt idx="39">
                  <c:v>1.2982799773008242</c:v>
                </c:pt>
                <c:pt idx="40">
                  <c:v>1.2991859743889862</c:v>
                </c:pt>
                <c:pt idx="41">
                  <c:v>1.3184627523327479</c:v>
                </c:pt>
                <c:pt idx="42">
                  <c:v>1.3199614315061898</c:v>
                </c:pt>
                <c:pt idx="43">
                  <c:v>1.3251864232114821</c:v>
                </c:pt>
                <c:pt idx="44">
                  <c:v>1.3290492645099492</c:v>
                </c:pt>
                <c:pt idx="45">
                  <c:v>1.3301510542511801</c:v>
                </c:pt>
                <c:pt idx="46">
                  <c:v>1.3436219783035339</c:v>
                </c:pt>
                <c:pt idx="47">
                  <c:v>1.3478143844938117</c:v>
                </c:pt>
              </c:numCache>
            </c:numRef>
          </c:val>
        </c:ser>
        <c:ser>
          <c:idx val="1"/>
          <c:order val="1"/>
          <c:tx>
            <c:strRef>
              <c:f>Лист5!$C$1</c:f>
              <c:strCache>
                <c:ptCount val="1"/>
                <c:pt idx="0">
                  <c:v>Среднее значение по МО (121%)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Лист5!$A$6:$A$53</c:f>
              <c:strCache>
                <c:ptCount val="48"/>
                <c:pt idx="0">
                  <c:v>г.Пермь</c:v>
                </c:pt>
                <c:pt idx="1">
                  <c:v>г.Березники</c:v>
                </c:pt>
                <c:pt idx="2">
                  <c:v>р-н Чердынский</c:v>
                </c:pt>
                <c:pt idx="3">
                  <c:v>г.Чайковский</c:v>
                </c:pt>
                <c:pt idx="4">
                  <c:v>г.Соликамск</c:v>
                </c:pt>
                <c:pt idx="5">
                  <c:v>г.Кизел</c:v>
                </c:pt>
                <c:pt idx="6">
                  <c:v>р-н Красновишерский</c:v>
                </c:pt>
                <c:pt idx="7">
                  <c:v>г.Лысьва</c:v>
                </c:pt>
                <c:pt idx="8">
                  <c:v>г.Краснокамск</c:v>
                </c:pt>
                <c:pt idx="9">
                  <c:v>г.Добрянка</c:v>
                </c:pt>
                <c:pt idx="10">
                  <c:v>р-н Кишертский</c:v>
                </c:pt>
                <c:pt idx="11">
                  <c:v>р-н Чернушинский</c:v>
                </c:pt>
                <c:pt idx="12">
                  <c:v>г.Чусовой</c:v>
                </c:pt>
                <c:pt idx="13">
                  <c:v>г.Александровск</c:v>
                </c:pt>
                <c:pt idx="14">
                  <c:v>Кудымкар ГО</c:v>
                </c:pt>
                <c:pt idx="15">
                  <c:v>р-н Очерский</c:v>
                </c:pt>
                <c:pt idx="16">
                  <c:v>р-н Березовский</c:v>
                </c:pt>
                <c:pt idx="17">
                  <c:v>г.Губаха</c:v>
                </c:pt>
                <c:pt idx="18">
                  <c:v>р-н Нытвенский</c:v>
                </c:pt>
                <c:pt idx="19">
                  <c:v>р-н Ильинский</c:v>
                </c:pt>
                <c:pt idx="20">
                  <c:v>р-н Соликамский</c:v>
                </c:pt>
                <c:pt idx="21">
                  <c:v>р-н Осинский</c:v>
                </c:pt>
                <c:pt idx="22">
                  <c:v>г.Кунгур</c:v>
                </c:pt>
                <c:pt idx="23">
                  <c:v>р-н Горнозаводский</c:v>
                </c:pt>
                <c:pt idx="24">
                  <c:v>р-н Частинский</c:v>
                </c:pt>
                <c:pt idx="25">
                  <c:v>р-н Еловский</c:v>
                </c:pt>
                <c:pt idx="26">
                  <c:v>р-н Ординский</c:v>
                </c:pt>
                <c:pt idx="27">
                  <c:v>г.Гремячинск</c:v>
                </c:pt>
                <c:pt idx="28">
                  <c:v>р-н Пермский</c:v>
                </c:pt>
                <c:pt idx="29">
                  <c:v>р-н Усольский</c:v>
                </c:pt>
                <c:pt idx="30">
                  <c:v>р-н Куединский</c:v>
                </c:pt>
                <c:pt idx="31">
                  <c:v>ЗАТО Звездный</c:v>
                </c:pt>
                <c:pt idx="32">
                  <c:v>р-н Октябрьский</c:v>
                </c:pt>
                <c:pt idx="33">
                  <c:v>р-н Б-Сосновский</c:v>
                </c:pt>
                <c:pt idx="34">
                  <c:v>р-н Суксунский</c:v>
                </c:pt>
                <c:pt idx="35">
                  <c:v>р-н Верещагинский</c:v>
                </c:pt>
                <c:pt idx="36">
                  <c:v>р-н Карагайский</c:v>
                </c:pt>
                <c:pt idx="37">
                  <c:v>р-н Сивинский</c:v>
                </c:pt>
                <c:pt idx="38">
                  <c:v>Юрлинский</c:v>
                </c:pt>
                <c:pt idx="39">
                  <c:v>р-н Оханский</c:v>
                </c:pt>
                <c:pt idx="40">
                  <c:v>Гаинский </c:v>
                </c:pt>
                <c:pt idx="41">
                  <c:v>р-н Кунгурский</c:v>
                </c:pt>
                <c:pt idx="42">
                  <c:v>Кочевский</c:v>
                </c:pt>
                <c:pt idx="43">
                  <c:v>Кудымкарский</c:v>
                </c:pt>
                <c:pt idx="44">
                  <c:v>Косинский</c:v>
                </c:pt>
                <c:pt idx="45">
                  <c:v>р-н Уинский</c:v>
                </c:pt>
                <c:pt idx="46">
                  <c:v>Юсьвинский</c:v>
                </c:pt>
                <c:pt idx="47">
                  <c:v>р-н Бардымский</c:v>
                </c:pt>
              </c:strCache>
            </c:strRef>
          </c:cat>
          <c:val>
            <c:numRef>
              <c:f>Лист5!$C$6:$C$53</c:f>
              <c:numCache>
                <c:formatCode>0%</c:formatCode>
                <c:ptCount val="48"/>
                <c:pt idx="0">
                  <c:v>1.21</c:v>
                </c:pt>
                <c:pt idx="1">
                  <c:v>1.21</c:v>
                </c:pt>
                <c:pt idx="2">
                  <c:v>1.21</c:v>
                </c:pt>
                <c:pt idx="3">
                  <c:v>1.21</c:v>
                </c:pt>
                <c:pt idx="4">
                  <c:v>1.21</c:v>
                </c:pt>
                <c:pt idx="5">
                  <c:v>1.21</c:v>
                </c:pt>
                <c:pt idx="6">
                  <c:v>1.21</c:v>
                </c:pt>
                <c:pt idx="7">
                  <c:v>1.21</c:v>
                </c:pt>
                <c:pt idx="8">
                  <c:v>1.21</c:v>
                </c:pt>
                <c:pt idx="9">
                  <c:v>1.21</c:v>
                </c:pt>
                <c:pt idx="10">
                  <c:v>1.21</c:v>
                </c:pt>
                <c:pt idx="11">
                  <c:v>1.21</c:v>
                </c:pt>
                <c:pt idx="12">
                  <c:v>1.21</c:v>
                </c:pt>
                <c:pt idx="13">
                  <c:v>1.21</c:v>
                </c:pt>
                <c:pt idx="14">
                  <c:v>1.21</c:v>
                </c:pt>
                <c:pt idx="15">
                  <c:v>1.21</c:v>
                </c:pt>
                <c:pt idx="16">
                  <c:v>1.21</c:v>
                </c:pt>
                <c:pt idx="17">
                  <c:v>1.21</c:v>
                </c:pt>
                <c:pt idx="18">
                  <c:v>1.21</c:v>
                </c:pt>
                <c:pt idx="19">
                  <c:v>1.21</c:v>
                </c:pt>
                <c:pt idx="20">
                  <c:v>1.21</c:v>
                </c:pt>
                <c:pt idx="21">
                  <c:v>1.21</c:v>
                </c:pt>
                <c:pt idx="22">
                  <c:v>1.21</c:v>
                </c:pt>
                <c:pt idx="23">
                  <c:v>1.21</c:v>
                </c:pt>
                <c:pt idx="24">
                  <c:v>1.21</c:v>
                </c:pt>
                <c:pt idx="25">
                  <c:v>1.21</c:v>
                </c:pt>
                <c:pt idx="26">
                  <c:v>1.21</c:v>
                </c:pt>
                <c:pt idx="27">
                  <c:v>1.21</c:v>
                </c:pt>
                <c:pt idx="28">
                  <c:v>1.21</c:v>
                </c:pt>
                <c:pt idx="29">
                  <c:v>1.21</c:v>
                </c:pt>
                <c:pt idx="30">
                  <c:v>1.21</c:v>
                </c:pt>
                <c:pt idx="31">
                  <c:v>1.21</c:v>
                </c:pt>
                <c:pt idx="32">
                  <c:v>1.21</c:v>
                </c:pt>
                <c:pt idx="33">
                  <c:v>1.21</c:v>
                </c:pt>
                <c:pt idx="34">
                  <c:v>1.21</c:v>
                </c:pt>
                <c:pt idx="35">
                  <c:v>1.21</c:v>
                </c:pt>
                <c:pt idx="36">
                  <c:v>1.21</c:v>
                </c:pt>
                <c:pt idx="37">
                  <c:v>1.21</c:v>
                </c:pt>
                <c:pt idx="38">
                  <c:v>1.21</c:v>
                </c:pt>
                <c:pt idx="39">
                  <c:v>1.21</c:v>
                </c:pt>
                <c:pt idx="40">
                  <c:v>1.21</c:v>
                </c:pt>
                <c:pt idx="41">
                  <c:v>1.21</c:v>
                </c:pt>
                <c:pt idx="42">
                  <c:v>1.21</c:v>
                </c:pt>
                <c:pt idx="43">
                  <c:v>1.21</c:v>
                </c:pt>
                <c:pt idx="44">
                  <c:v>1.21</c:v>
                </c:pt>
                <c:pt idx="45">
                  <c:v>1.21</c:v>
                </c:pt>
                <c:pt idx="46">
                  <c:v>1.21</c:v>
                </c:pt>
                <c:pt idx="47">
                  <c:v>1.21</c:v>
                </c:pt>
              </c:numCache>
            </c:numRef>
          </c:val>
        </c:ser>
        <c:marker val="1"/>
        <c:axId val="52920320"/>
        <c:axId val="52921856"/>
      </c:lineChart>
      <c:catAx>
        <c:axId val="52920320"/>
        <c:scaling>
          <c:orientation val="minMax"/>
        </c:scaling>
        <c:axPos val="b"/>
        <c:majorGridlines>
          <c:spPr>
            <a:ln>
              <a:prstDash val="sysDot"/>
            </a:ln>
          </c:spPr>
        </c:majorGridlines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52921856"/>
        <c:crosses val="autoZero"/>
        <c:auto val="1"/>
        <c:lblAlgn val="ctr"/>
        <c:lblOffset val="100"/>
      </c:catAx>
      <c:valAx>
        <c:axId val="52921856"/>
        <c:scaling>
          <c:orientation val="minMax"/>
          <c:max val="1.4"/>
          <c:min val="1"/>
        </c:scaling>
        <c:axPos val="l"/>
        <c:majorGridlines/>
        <c:numFmt formatCode="0%" sourceLinked="1"/>
        <c:tickLblPos val="nextTo"/>
        <c:spPr>
          <a:ln>
            <a:prstDash val="sysDash"/>
          </a:ln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52920320"/>
        <c:crosses val="autoZero"/>
        <c:crossBetween val="midCat"/>
        <c:majorUnit val="5.0000000000000024E-2"/>
      </c:valAx>
      <c:spPr>
        <a:solidFill>
          <a:schemeClr val="bg1"/>
        </a:solidFill>
      </c:spPr>
    </c:plotArea>
    <c:legend>
      <c:legendPos val="r"/>
      <c:layout>
        <c:manualLayout>
          <c:xMode val="edge"/>
          <c:yMode val="edge"/>
          <c:x val="0.16661111111111121"/>
          <c:y val="0.90536097987749842"/>
          <c:w val="0.66967211277875416"/>
          <c:h val="9.4639009676030228E-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5.2372412131432212E-2"/>
          <c:y val="2.2942603872630002E-2"/>
          <c:w val="0.92226809845615498"/>
          <c:h val="0.65913952579826851"/>
        </c:manualLayout>
      </c:layout>
      <c:barChart>
        <c:barDir val="col"/>
        <c:grouping val="stacked"/>
        <c:ser>
          <c:idx val="0"/>
          <c:order val="0"/>
          <c:tx>
            <c:strRef>
              <c:f>бо!$G$2</c:f>
              <c:strCache>
                <c:ptCount val="1"/>
                <c:pt idx="0">
                  <c:v>БО до выравнивания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бо!$F$3:$F$50</c:f>
              <c:strCache>
                <c:ptCount val="48"/>
                <c:pt idx="0">
                  <c:v>Кудымкарский</c:v>
                </c:pt>
                <c:pt idx="1">
                  <c:v>Юрлинский</c:v>
                </c:pt>
                <c:pt idx="2">
                  <c:v>Косинский</c:v>
                </c:pt>
                <c:pt idx="3">
                  <c:v>Гаинский </c:v>
                </c:pt>
                <c:pt idx="4">
                  <c:v>Кочевский</c:v>
                </c:pt>
                <c:pt idx="5">
                  <c:v>Юсьвинский</c:v>
                </c:pt>
                <c:pt idx="6">
                  <c:v>Сивинский</c:v>
                </c:pt>
                <c:pt idx="7">
                  <c:v>Ильинский</c:v>
                </c:pt>
                <c:pt idx="8">
                  <c:v>Б-Сосновский</c:v>
                </c:pt>
                <c:pt idx="9">
                  <c:v>Еловский</c:v>
                </c:pt>
                <c:pt idx="10">
                  <c:v>Чердынский</c:v>
                </c:pt>
                <c:pt idx="11">
                  <c:v>Уинский</c:v>
                </c:pt>
                <c:pt idx="12">
                  <c:v>Карагайский</c:v>
                </c:pt>
                <c:pt idx="13">
                  <c:v>Суксунский</c:v>
                </c:pt>
                <c:pt idx="14">
                  <c:v>Кишертский</c:v>
                </c:pt>
                <c:pt idx="15">
                  <c:v>Кунгурский</c:v>
                </c:pt>
                <c:pt idx="16">
                  <c:v>Частинский</c:v>
                </c:pt>
                <c:pt idx="17">
                  <c:v>Куединский</c:v>
                </c:pt>
                <c:pt idx="18">
                  <c:v>Ординский</c:v>
                </c:pt>
                <c:pt idx="19">
                  <c:v>Бардымский</c:v>
                </c:pt>
                <c:pt idx="20">
                  <c:v>Октябрьский</c:v>
                </c:pt>
                <c:pt idx="21">
                  <c:v>Березовский</c:v>
                </c:pt>
                <c:pt idx="22">
                  <c:v>Красновишерский</c:v>
                </c:pt>
                <c:pt idx="23">
                  <c:v>Усольский</c:v>
                </c:pt>
                <c:pt idx="24">
                  <c:v>г.Кизел</c:v>
                </c:pt>
                <c:pt idx="25">
                  <c:v>Оханский</c:v>
                </c:pt>
                <c:pt idx="26">
                  <c:v>г.Гремячинск</c:v>
                </c:pt>
                <c:pt idx="27">
                  <c:v>Верещагинский</c:v>
                </c:pt>
                <c:pt idx="28">
                  <c:v>Очерский</c:v>
                </c:pt>
                <c:pt idx="29">
                  <c:v>г.Александровск</c:v>
                </c:pt>
                <c:pt idx="30">
                  <c:v>Нытвенский</c:v>
                </c:pt>
                <c:pt idx="31">
                  <c:v>ЗАТО Звездный</c:v>
                </c:pt>
                <c:pt idx="32">
                  <c:v>Горнозаводский</c:v>
                </c:pt>
                <c:pt idx="33">
                  <c:v>Соликамский</c:v>
                </c:pt>
                <c:pt idx="34">
                  <c:v>Чернушинский</c:v>
                </c:pt>
                <c:pt idx="35">
                  <c:v>г.Лысьва</c:v>
                </c:pt>
                <c:pt idx="36">
                  <c:v>Пермский</c:v>
                </c:pt>
                <c:pt idx="37">
                  <c:v>Осинский</c:v>
                </c:pt>
                <c:pt idx="38">
                  <c:v>Кудымкар ГО</c:v>
                </c:pt>
                <c:pt idx="39">
                  <c:v>г.Чусовой</c:v>
                </c:pt>
                <c:pt idx="40">
                  <c:v>г.Краснокамск</c:v>
                </c:pt>
                <c:pt idx="41">
                  <c:v>г.Губаха</c:v>
                </c:pt>
                <c:pt idx="42">
                  <c:v>г.Добрянка</c:v>
                </c:pt>
                <c:pt idx="43">
                  <c:v>г.Чайковский</c:v>
                </c:pt>
                <c:pt idx="44">
                  <c:v>г.Кунгур</c:v>
                </c:pt>
                <c:pt idx="45">
                  <c:v>г.Соликамск</c:v>
                </c:pt>
                <c:pt idx="46">
                  <c:v>г.Березники</c:v>
                </c:pt>
                <c:pt idx="47">
                  <c:v>г.Пермь</c:v>
                </c:pt>
              </c:strCache>
            </c:strRef>
          </c:cat>
          <c:val>
            <c:numRef>
              <c:f>бо!$G$3:$G$50</c:f>
              <c:numCache>
                <c:formatCode>0.000</c:formatCode>
                <c:ptCount val="48"/>
                <c:pt idx="0">
                  <c:v>9.8054985158663593E-2</c:v>
                </c:pt>
                <c:pt idx="1">
                  <c:v>0.11813203432637889</c:v>
                </c:pt>
                <c:pt idx="2">
                  <c:v>0.13836576583908539</c:v>
                </c:pt>
                <c:pt idx="3">
                  <c:v>0.14771485283361943</c:v>
                </c:pt>
                <c:pt idx="4">
                  <c:v>0.15471287152393057</c:v>
                </c:pt>
                <c:pt idx="5">
                  <c:v>0.16595995596449944</c:v>
                </c:pt>
                <c:pt idx="6">
                  <c:v>0.1912512572228284</c:v>
                </c:pt>
                <c:pt idx="7">
                  <c:v>0.22412055664443237</c:v>
                </c:pt>
                <c:pt idx="8">
                  <c:v>0.22464896826458317</c:v>
                </c:pt>
                <c:pt idx="9">
                  <c:v>0.23030948227056874</c:v>
                </c:pt>
                <c:pt idx="10">
                  <c:v>0.23282759216429791</c:v>
                </c:pt>
                <c:pt idx="11">
                  <c:v>0.23433331115922526</c:v>
                </c:pt>
                <c:pt idx="12">
                  <c:v>0.23449041193000394</c:v>
                </c:pt>
                <c:pt idx="13">
                  <c:v>0.25635591942457181</c:v>
                </c:pt>
                <c:pt idx="14">
                  <c:v>0.26760557160771381</c:v>
                </c:pt>
                <c:pt idx="15">
                  <c:v>0.26887580443709086</c:v>
                </c:pt>
                <c:pt idx="16">
                  <c:v>0.27753626109077667</c:v>
                </c:pt>
                <c:pt idx="17">
                  <c:v>0.27912699191534956</c:v>
                </c:pt>
                <c:pt idx="18">
                  <c:v>0.2954089949046308</c:v>
                </c:pt>
                <c:pt idx="19">
                  <c:v>0.29846940124759275</c:v>
                </c:pt>
                <c:pt idx="20">
                  <c:v>0.30346184127763548</c:v>
                </c:pt>
                <c:pt idx="21">
                  <c:v>0.30844243841022795</c:v>
                </c:pt>
                <c:pt idx="22">
                  <c:v>0.33434431492830646</c:v>
                </c:pt>
                <c:pt idx="23">
                  <c:v>0.34647151020186934</c:v>
                </c:pt>
                <c:pt idx="24">
                  <c:v>0.36721521161637627</c:v>
                </c:pt>
                <c:pt idx="25">
                  <c:v>0.37342433799818137</c:v>
                </c:pt>
                <c:pt idx="26">
                  <c:v>0.38848486630210233</c:v>
                </c:pt>
                <c:pt idx="27">
                  <c:v>0.40506831159358447</c:v>
                </c:pt>
                <c:pt idx="28">
                  <c:v>0.43255676431457213</c:v>
                </c:pt>
                <c:pt idx="29">
                  <c:v>0.45114957696847136</c:v>
                </c:pt>
                <c:pt idx="30">
                  <c:v>0.49728580722708066</c:v>
                </c:pt>
                <c:pt idx="31">
                  <c:v>0.59518064592801456</c:v>
                </c:pt>
                <c:pt idx="32">
                  <c:v>0.62372294722462462</c:v>
                </c:pt>
                <c:pt idx="33">
                  <c:v>0.62760272294480779</c:v>
                </c:pt>
                <c:pt idx="34">
                  <c:v>0.6431994462845454</c:v>
                </c:pt>
                <c:pt idx="35">
                  <c:v>0.64912246731076595</c:v>
                </c:pt>
                <c:pt idx="36">
                  <c:v>0.70062814948031904</c:v>
                </c:pt>
                <c:pt idx="37">
                  <c:v>0.72155493616990063</c:v>
                </c:pt>
                <c:pt idx="38">
                  <c:v>0.75832720551753163</c:v>
                </c:pt>
                <c:pt idx="39">
                  <c:v>0.75860600600063965</c:v>
                </c:pt>
                <c:pt idx="40">
                  <c:v>0.81029318421194463</c:v>
                </c:pt>
                <c:pt idx="41">
                  <c:v>0.85765578330305559</c:v>
                </c:pt>
                <c:pt idx="42">
                  <c:v>0.86774349076310986</c:v>
                </c:pt>
                <c:pt idx="43">
                  <c:v>1.0319235081519398</c:v>
                </c:pt>
                <c:pt idx="44">
                  <c:v>1.0403840062587641</c:v>
                </c:pt>
                <c:pt idx="45">
                  <c:v>1.5355053775304555</c:v>
                </c:pt>
                <c:pt idx="46">
                  <c:v>1.6630581432835561</c:v>
                </c:pt>
                <c:pt idx="47">
                  <c:v>2.3297334428208902</c:v>
                </c:pt>
              </c:numCache>
            </c:numRef>
          </c:val>
        </c:ser>
        <c:ser>
          <c:idx val="1"/>
          <c:order val="1"/>
          <c:tx>
            <c:strRef>
              <c:f>бо!$H$2</c:f>
              <c:strCache>
                <c:ptCount val="1"/>
                <c:pt idx="0">
                  <c:v>БО после выравнивания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бо!$F$3:$F$50</c:f>
              <c:strCache>
                <c:ptCount val="48"/>
                <c:pt idx="0">
                  <c:v>Кудымкарский</c:v>
                </c:pt>
                <c:pt idx="1">
                  <c:v>Юрлинский</c:v>
                </c:pt>
                <c:pt idx="2">
                  <c:v>Косинский</c:v>
                </c:pt>
                <c:pt idx="3">
                  <c:v>Гаинский </c:v>
                </c:pt>
                <c:pt idx="4">
                  <c:v>Кочевский</c:v>
                </c:pt>
                <c:pt idx="5">
                  <c:v>Юсьвинский</c:v>
                </c:pt>
                <c:pt idx="6">
                  <c:v>Сивинский</c:v>
                </c:pt>
                <c:pt idx="7">
                  <c:v>Ильинский</c:v>
                </c:pt>
                <c:pt idx="8">
                  <c:v>Б-Сосновский</c:v>
                </c:pt>
                <c:pt idx="9">
                  <c:v>Еловский</c:v>
                </c:pt>
                <c:pt idx="10">
                  <c:v>Чердынский</c:v>
                </c:pt>
                <c:pt idx="11">
                  <c:v>Уинский</c:v>
                </c:pt>
                <c:pt idx="12">
                  <c:v>Карагайский</c:v>
                </c:pt>
                <c:pt idx="13">
                  <c:v>Суксунский</c:v>
                </c:pt>
                <c:pt idx="14">
                  <c:v>Кишертский</c:v>
                </c:pt>
                <c:pt idx="15">
                  <c:v>Кунгурский</c:v>
                </c:pt>
                <c:pt idx="16">
                  <c:v>Частинский</c:v>
                </c:pt>
                <c:pt idx="17">
                  <c:v>Куединский</c:v>
                </c:pt>
                <c:pt idx="18">
                  <c:v>Ординский</c:v>
                </c:pt>
                <c:pt idx="19">
                  <c:v>Бардымский</c:v>
                </c:pt>
                <c:pt idx="20">
                  <c:v>Октябрьский</c:v>
                </c:pt>
                <c:pt idx="21">
                  <c:v>Березовский</c:v>
                </c:pt>
                <c:pt idx="22">
                  <c:v>Красновишерский</c:v>
                </c:pt>
                <c:pt idx="23">
                  <c:v>Усольский</c:v>
                </c:pt>
                <c:pt idx="24">
                  <c:v>г.Кизел</c:v>
                </c:pt>
                <c:pt idx="25">
                  <c:v>Оханский</c:v>
                </c:pt>
                <c:pt idx="26">
                  <c:v>г.Гремячинск</c:v>
                </c:pt>
                <c:pt idx="27">
                  <c:v>Верещагинский</c:v>
                </c:pt>
                <c:pt idx="28">
                  <c:v>Очерский</c:v>
                </c:pt>
                <c:pt idx="29">
                  <c:v>г.Александровск</c:v>
                </c:pt>
                <c:pt idx="30">
                  <c:v>Нытвенский</c:v>
                </c:pt>
                <c:pt idx="31">
                  <c:v>ЗАТО Звездный</c:v>
                </c:pt>
                <c:pt idx="32">
                  <c:v>Горнозаводский</c:v>
                </c:pt>
                <c:pt idx="33">
                  <c:v>Соликамский</c:v>
                </c:pt>
                <c:pt idx="34">
                  <c:v>Чернушинский</c:v>
                </c:pt>
                <c:pt idx="35">
                  <c:v>г.Лысьва</c:v>
                </c:pt>
                <c:pt idx="36">
                  <c:v>Пермский</c:v>
                </c:pt>
                <c:pt idx="37">
                  <c:v>Осинский</c:v>
                </c:pt>
                <c:pt idx="38">
                  <c:v>Кудымкар ГО</c:v>
                </c:pt>
                <c:pt idx="39">
                  <c:v>г.Чусовой</c:v>
                </c:pt>
                <c:pt idx="40">
                  <c:v>г.Краснокамск</c:v>
                </c:pt>
                <c:pt idx="41">
                  <c:v>г.Губаха</c:v>
                </c:pt>
                <c:pt idx="42">
                  <c:v>г.Добрянка</c:v>
                </c:pt>
                <c:pt idx="43">
                  <c:v>г.Чайковский</c:v>
                </c:pt>
                <c:pt idx="44">
                  <c:v>г.Кунгур</c:v>
                </c:pt>
                <c:pt idx="45">
                  <c:v>г.Соликамск</c:v>
                </c:pt>
                <c:pt idx="46">
                  <c:v>г.Березники</c:v>
                </c:pt>
                <c:pt idx="47">
                  <c:v>г.Пермь</c:v>
                </c:pt>
              </c:strCache>
            </c:strRef>
          </c:cat>
          <c:val>
            <c:numRef>
              <c:f>бо!$H$3:$H$50</c:f>
              <c:numCache>
                <c:formatCode>0.000</c:formatCode>
                <c:ptCount val="48"/>
                <c:pt idx="0">
                  <c:v>1.3521325509406361</c:v>
                </c:pt>
                <c:pt idx="1">
                  <c:v>1.3351863814685201</c:v>
                </c:pt>
                <c:pt idx="2">
                  <c:v>1.3181079632008645</c:v>
                </c:pt>
                <c:pt idx="3">
                  <c:v>1.3102168029364065</c:v>
                </c:pt>
                <c:pt idx="4">
                  <c:v>1.304310077814389</c:v>
                </c:pt>
                <c:pt idx="5">
                  <c:v>1.2948168999372549</c:v>
                </c:pt>
                <c:pt idx="6">
                  <c:v>1.2734696056354609</c:v>
                </c:pt>
                <c:pt idx="7">
                  <c:v>1.245726050605293</c:v>
                </c:pt>
                <c:pt idx="8">
                  <c:v>1.2452800411947211</c:v>
                </c:pt>
                <c:pt idx="9">
                  <c:v>1.2405022459697679</c:v>
                </c:pt>
                <c:pt idx="10">
                  <c:v>1.238376818241218</c:v>
                </c:pt>
                <c:pt idx="11">
                  <c:v>1.2371059059148006</c:v>
                </c:pt>
                <c:pt idx="12">
                  <c:v>1.2369733039440798</c:v>
                </c:pt>
                <c:pt idx="13">
                  <c:v>1.2185175740954701</c:v>
                </c:pt>
                <c:pt idx="14">
                  <c:v>1.2090222288978099</c:v>
                </c:pt>
                <c:pt idx="15">
                  <c:v>1.2079500802660139</c:v>
                </c:pt>
                <c:pt idx="16">
                  <c:v>1.2006401631097081</c:v>
                </c:pt>
                <c:pt idx="17">
                  <c:v>1.1992974959720994</c:v>
                </c:pt>
                <c:pt idx="18">
                  <c:v>1.1855545609572855</c:v>
                </c:pt>
                <c:pt idx="19">
                  <c:v>1.1829714042339647</c:v>
                </c:pt>
                <c:pt idx="20">
                  <c:v>1.1787575013779819</c:v>
                </c:pt>
                <c:pt idx="21">
                  <c:v>1.1745535945998216</c:v>
                </c:pt>
                <c:pt idx="22">
                  <c:v>1.1526909401103667</c:v>
                </c:pt>
                <c:pt idx="23">
                  <c:v>1.142454898717508</c:v>
                </c:pt>
                <c:pt idx="24">
                  <c:v>1.1249460368966258</c:v>
                </c:pt>
                <c:pt idx="25">
                  <c:v>1.1197051816762862</c:v>
                </c:pt>
                <c:pt idx="26">
                  <c:v>1.1069932406511758</c:v>
                </c:pt>
                <c:pt idx="27">
                  <c:v>1.0929958712173669</c:v>
                </c:pt>
                <c:pt idx="28">
                  <c:v>1.0697940563268944</c:v>
                </c:pt>
                <c:pt idx="29">
                  <c:v>1.0541006667473871</c:v>
                </c:pt>
                <c:pt idx="30">
                  <c:v>1.0151590687946519</c:v>
                </c:pt>
                <c:pt idx="31">
                  <c:v>0.93253026646354165</c:v>
                </c:pt>
                <c:pt idx="32">
                  <c:v>0.90843894353775156</c:v>
                </c:pt>
                <c:pt idx="33">
                  <c:v>0.90516419253632219</c:v>
                </c:pt>
                <c:pt idx="34">
                  <c:v>0.89199967245590894</c:v>
                </c:pt>
                <c:pt idx="35">
                  <c:v>0.88700030640066896</c:v>
                </c:pt>
                <c:pt idx="36">
                  <c:v>0.8435265861576845</c:v>
                </c:pt>
                <c:pt idx="37">
                  <c:v>0.82586318996902375</c:v>
                </c:pt>
                <c:pt idx="38">
                  <c:v>0.79482530671071872</c:v>
                </c:pt>
                <c:pt idx="39">
                  <c:v>0.79458998327268937</c:v>
                </c:pt>
                <c:pt idx="40">
                  <c:v>0.75096307006510865</c:v>
                </c:pt>
                <c:pt idx="41">
                  <c:v>0.71098634718455578</c:v>
                </c:pt>
                <c:pt idx="42">
                  <c:v>0.70247174930839462</c:v>
                </c:pt>
                <c:pt idx="43">
                  <c:v>0.56389449249323709</c:v>
                </c:pt>
                <c:pt idx="44">
                  <c:v>0.55675335170410667</c:v>
                </c:pt>
                <c:pt idx="45">
                  <c:v>0.13884280136652929</c:v>
                </c:pt>
                <c:pt idx="46">
                  <c:v>3.1181024626798511E-2</c:v>
                </c:pt>
                <c:pt idx="47">
                  <c:v>0</c:v>
                </c:pt>
              </c:numCache>
            </c:numRef>
          </c:val>
        </c:ser>
        <c:overlap val="100"/>
        <c:axId val="53119232"/>
        <c:axId val="53125120"/>
      </c:barChart>
      <c:catAx>
        <c:axId val="5311923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53125120"/>
        <c:crosses val="autoZero"/>
        <c:auto val="1"/>
        <c:lblAlgn val="ctr"/>
        <c:lblOffset val="100"/>
      </c:catAx>
      <c:valAx>
        <c:axId val="53125120"/>
        <c:scaling>
          <c:orientation val="minMax"/>
          <c:max val="2.4"/>
        </c:scaling>
        <c:axPos val="l"/>
        <c:majorGridlines/>
        <c:numFmt formatCode="0.0" sourceLinked="0"/>
        <c:tickLblPos val="nextTo"/>
        <c:spPr>
          <a:ln>
            <a:prstDash val="sysDash"/>
          </a:ln>
        </c:spPr>
        <c:txPr>
          <a:bodyPr/>
          <a:lstStyle/>
          <a:p>
            <a:pPr>
              <a:defRPr sz="1400"/>
            </a:pPr>
            <a:endParaRPr lang="ru-RU"/>
          </a:p>
        </c:txPr>
        <c:crossAx val="5311923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3192093786216844"/>
          <c:y val="0.88318372153164237"/>
          <c:w val="0.75154452041593689"/>
          <c:h val="0.1145394069764137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v>Местные бюджеты</c:v>
          </c:tx>
          <c:spPr>
            <a:solidFill>
              <a:srgbClr val="E8CECA"/>
            </a:solidFill>
          </c:spPr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динамика!$A$1:$A$5</c:f>
              <c:strCache>
                <c:ptCount val="5"/>
                <c:pt idx="0">
                  <c:v>2010 факт</c:v>
                </c:pt>
                <c:pt idx="1">
                  <c:v>2011 факт</c:v>
                </c:pt>
                <c:pt idx="2">
                  <c:v>2012 план</c:v>
                </c:pt>
                <c:pt idx="3">
                  <c:v>2013 план</c:v>
                </c:pt>
                <c:pt idx="4">
                  <c:v>2014 план</c:v>
                </c:pt>
              </c:strCache>
            </c:strRef>
          </c:cat>
          <c:val>
            <c:numRef>
              <c:f>динамика!$B$1:$B$5</c:f>
              <c:numCache>
                <c:formatCode>General</c:formatCode>
                <c:ptCount val="5"/>
                <c:pt idx="0">
                  <c:v>28.4</c:v>
                </c:pt>
                <c:pt idx="1">
                  <c:v>30.7</c:v>
                </c:pt>
                <c:pt idx="2">
                  <c:v>22.6</c:v>
                </c:pt>
                <c:pt idx="3">
                  <c:v>23.5</c:v>
                </c:pt>
                <c:pt idx="4">
                  <c:v>24.6</c:v>
                </c:pt>
              </c:numCache>
            </c:numRef>
          </c:val>
        </c:ser>
        <c:ser>
          <c:idx val="1"/>
          <c:order val="1"/>
          <c:tx>
            <c:v>Краевой бюджет</c:v>
          </c:tx>
          <c:spPr>
            <a:solidFill>
              <a:srgbClr val="0070C0"/>
            </a:solidFill>
          </c:spPr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динамика!$A$1:$A$5</c:f>
              <c:strCache>
                <c:ptCount val="5"/>
                <c:pt idx="0">
                  <c:v>2010 факт</c:v>
                </c:pt>
                <c:pt idx="1">
                  <c:v>2011 факт</c:v>
                </c:pt>
                <c:pt idx="2">
                  <c:v>2012 план</c:v>
                </c:pt>
                <c:pt idx="3">
                  <c:v>2013 план</c:v>
                </c:pt>
                <c:pt idx="4">
                  <c:v>2014 план</c:v>
                </c:pt>
              </c:strCache>
            </c:strRef>
          </c:cat>
          <c:val>
            <c:numRef>
              <c:f>динамика!$C$1:$C$5</c:f>
              <c:numCache>
                <c:formatCode>General</c:formatCode>
                <c:ptCount val="5"/>
                <c:pt idx="0">
                  <c:v>53.6</c:v>
                </c:pt>
                <c:pt idx="1">
                  <c:v>63.9</c:v>
                </c:pt>
                <c:pt idx="2">
                  <c:v>76.099999999999994</c:v>
                </c:pt>
                <c:pt idx="3">
                  <c:v>85</c:v>
                </c:pt>
                <c:pt idx="4">
                  <c:v>99.2</c:v>
                </c:pt>
              </c:numCache>
            </c:numRef>
          </c:val>
        </c:ser>
        <c:shape val="box"/>
        <c:axId val="53053696"/>
        <c:axId val="53063680"/>
        <c:axId val="0"/>
      </c:bar3DChart>
      <c:catAx>
        <c:axId val="53053696"/>
        <c:scaling>
          <c:orientation val="minMax"/>
        </c:scaling>
        <c:axPos val="b"/>
        <c:tickLblPos val="nextTo"/>
        <c:crossAx val="53063680"/>
        <c:crosses val="autoZero"/>
        <c:auto val="1"/>
        <c:lblAlgn val="ctr"/>
        <c:lblOffset val="100"/>
      </c:catAx>
      <c:valAx>
        <c:axId val="53063680"/>
        <c:scaling>
          <c:orientation val="minMax"/>
        </c:scaling>
        <c:axPos val="l"/>
        <c:majorGridlines/>
        <c:numFmt formatCode="General" sourceLinked="1"/>
        <c:tickLblPos val="nextTo"/>
        <c:crossAx val="53053696"/>
        <c:crosses val="autoZero"/>
        <c:crossBetween val="between"/>
      </c:valAx>
    </c:plotArea>
    <c:legend>
      <c:legendPos val="b"/>
    </c:legend>
    <c:plotVisOnly val="1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70526E-F8F9-4834-A6F3-BBAAFFF76CA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0B1C83B-EC46-4E79-A7F2-473E7C855F1C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/>
            <a:t>Разграничение расходных полномочий по уровням бюджетной системы</a:t>
          </a:r>
          <a:endParaRPr lang="ru-RU" dirty="0"/>
        </a:p>
      </dgm:t>
    </dgm:pt>
    <dgm:pt modelId="{D295956E-2D64-47CE-9389-C41614723047}" type="parTrans" cxnId="{F68A9633-B2AA-4C48-83B4-F55FFF90904A}">
      <dgm:prSet/>
      <dgm:spPr/>
      <dgm:t>
        <a:bodyPr/>
        <a:lstStyle/>
        <a:p>
          <a:endParaRPr lang="ru-RU"/>
        </a:p>
      </dgm:t>
    </dgm:pt>
    <dgm:pt modelId="{EB915AA3-F7B0-478A-A642-BE3A505353BD}" type="sibTrans" cxnId="{F68A9633-B2AA-4C48-83B4-F55FFF90904A}">
      <dgm:prSet/>
      <dgm:spPr/>
      <dgm:t>
        <a:bodyPr/>
        <a:lstStyle/>
        <a:p>
          <a:endParaRPr lang="ru-RU"/>
        </a:p>
      </dgm:t>
    </dgm:pt>
    <dgm:pt modelId="{DAEB6619-6CE2-4AF8-8DB7-9511C3FE224B}">
      <dgm:prSet phldrT="[Текст]"/>
      <dgm:spPr>
        <a:solidFill>
          <a:schemeClr val="accent5">
            <a:lumMod val="20000"/>
            <a:lumOff val="80000"/>
            <a:alpha val="65000"/>
          </a:schemeClr>
        </a:solidFill>
      </dgm:spPr>
      <dgm:t>
        <a:bodyPr/>
        <a:lstStyle/>
        <a:p>
          <a:r>
            <a:rPr lang="ru-RU" dirty="0" smtClean="0"/>
            <a:t>Выравнивание бюджетной обеспеченности</a:t>
          </a:r>
          <a:endParaRPr lang="ru-RU" dirty="0"/>
        </a:p>
      </dgm:t>
    </dgm:pt>
    <dgm:pt modelId="{4E207589-8D1C-4A9D-81D7-40815E8CB2C5}" type="parTrans" cxnId="{8EF56D59-900D-4DE5-9A7F-92EAF209A2BC}">
      <dgm:prSet/>
      <dgm:spPr/>
      <dgm:t>
        <a:bodyPr/>
        <a:lstStyle/>
        <a:p>
          <a:endParaRPr lang="ru-RU"/>
        </a:p>
      </dgm:t>
    </dgm:pt>
    <dgm:pt modelId="{237E2026-D280-4E60-BB02-D76835FA36D3}" type="sibTrans" cxnId="{8EF56D59-900D-4DE5-9A7F-92EAF209A2BC}">
      <dgm:prSet/>
      <dgm:spPr/>
      <dgm:t>
        <a:bodyPr/>
        <a:lstStyle/>
        <a:p>
          <a:endParaRPr lang="ru-RU"/>
        </a:p>
      </dgm:t>
    </dgm:pt>
    <dgm:pt modelId="{D5AED4D7-6D09-41F0-868A-79F87DFA52B5}">
      <dgm:prSet phldrT="[Текст]"/>
      <dgm:spPr>
        <a:solidFill>
          <a:srgbClr val="E8CECA">
            <a:alpha val="65000"/>
          </a:srgbClr>
        </a:solidFill>
      </dgm:spPr>
      <dgm:t>
        <a:bodyPr/>
        <a:lstStyle/>
        <a:p>
          <a:r>
            <a:rPr lang="ru-RU" smtClean="0"/>
            <a:t>Закрепление </a:t>
          </a:r>
          <a:r>
            <a:rPr lang="ru-RU" dirty="0" smtClean="0"/>
            <a:t>доходов</a:t>
          </a:r>
          <a:endParaRPr lang="ru-RU" dirty="0"/>
        </a:p>
      </dgm:t>
    </dgm:pt>
    <dgm:pt modelId="{A41038C7-21EF-48AB-A7EC-34C356AC6DF1}" type="parTrans" cxnId="{656ECE9C-4796-48F7-8C67-D928BD075A6F}">
      <dgm:prSet/>
      <dgm:spPr/>
      <dgm:t>
        <a:bodyPr/>
        <a:lstStyle/>
        <a:p>
          <a:endParaRPr lang="ru-RU"/>
        </a:p>
      </dgm:t>
    </dgm:pt>
    <dgm:pt modelId="{18AD86F1-5680-44EA-89CE-6DC9043E905C}" type="sibTrans" cxnId="{656ECE9C-4796-48F7-8C67-D928BD075A6F}">
      <dgm:prSet/>
      <dgm:spPr/>
      <dgm:t>
        <a:bodyPr/>
        <a:lstStyle/>
        <a:p>
          <a:endParaRPr lang="ru-RU"/>
        </a:p>
      </dgm:t>
    </dgm:pt>
    <dgm:pt modelId="{40639945-1B65-4F13-9697-A2879380267E}" type="pres">
      <dgm:prSet presAssocID="{0470526E-F8F9-4834-A6F3-BBAAFFF76CA4}" presName="compositeShape" presStyleCnt="0">
        <dgm:presLayoutVars>
          <dgm:chMax val="7"/>
          <dgm:dir/>
          <dgm:resizeHandles val="exact"/>
        </dgm:presLayoutVars>
      </dgm:prSet>
      <dgm:spPr/>
    </dgm:pt>
    <dgm:pt modelId="{166A36BA-1FC4-4335-BDD8-EE194552E295}" type="pres">
      <dgm:prSet presAssocID="{C0B1C83B-EC46-4E79-A7F2-473E7C855F1C}" presName="circ1" presStyleLbl="vennNode1" presStyleIdx="0" presStyleCnt="3"/>
      <dgm:spPr/>
      <dgm:t>
        <a:bodyPr/>
        <a:lstStyle/>
        <a:p>
          <a:endParaRPr lang="ru-RU"/>
        </a:p>
      </dgm:t>
    </dgm:pt>
    <dgm:pt modelId="{B463256A-935E-4144-A708-3AE4890AD28E}" type="pres">
      <dgm:prSet presAssocID="{C0B1C83B-EC46-4E79-A7F2-473E7C855F1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B1188-7267-49AF-AF1B-D2B570F70FB8}" type="pres">
      <dgm:prSet presAssocID="{DAEB6619-6CE2-4AF8-8DB7-9511C3FE224B}" presName="circ2" presStyleLbl="vennNode1" presStyleIdx="1" presStyleCnt="3" custLinFactNeighborX="11429" custLinFactNeighborY="-9857"/>
      <dgm:spPr/>
      <dgm:t>
        <a:bodyPr/>
        <a:lstStyle/>
        <a:p>
          <a:endParaRPr lang="ru-RU"/>
        </a:p>
      </dgm:t>
    </dgm:pt>
    <dgm:pt modelId="{3B36C2E3-F364-4C9C-89E3-441A5A74B829}" type="pres">
      <dgm:prSet presAssocID="{DAEB6619-6CE2-4AF8-8DB7-9511C3FE224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70662-A6EA-4028-B2F4-C22D7997CA71}" type="pres">
      <dgm:prSet presAssocID="{D5AED4D7-6D09-41F0-868A-79F87DFA52B5}" presName="circ3" presStyleLbl="vennNode1" presStyleIdx="2" presStyleCnt="3" custLinFactNeighborX="-10161" custLinFactNeighborY="-8245"/>
      <dgm:spPr/>
      <dgm:t>
        <a:bodyPr/>
        <a:lstStyle/>
        <a:p>
          <a:endParaRPr lang="ru-RU"/>
        </a:p>
      </dgm:t>
    </dgm:pt>
    <dgm:pt modelId="{D0A1DC70-AFCE-403E-B861-AC420466301A}" type="pres">
      <dgm:prSet presAssocID="{D5AED4D7-6D09-41F0-868A-79F87DFA52B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812108-AEC8-44E5-8564-EA632D95C59A}" type="presOf" srcId="{0470526E-F8F9-4834-A6F3-BBAAFFF76CA4}" destId="{40639945-1B65-4F13-9697-A2879380267E}" srcOrd="0" destOrd="0" presId="urn:microsoft.com/office/officeart/2005/8/layout/venn1"/>
    <dgm:cxn modelId="{1B33D681-C659-4160-8DF9-F208DF53D151}" type="presOf" srcId="{D5AED4D7-6D09-41F0-868A-79F87DFA52B5}" destId="{D0A1DC70-AFCE-403E-B861-AC420466301A}" srcOrd="1" destOrd="0" presId="urn:microsoft.com/office/officeart/2005/8/layout/venn1"/>
    <dgm:cxn modelId="{7755F535-330B-420E-AFE9-E78A8E7A28D1}" type="presOf" srcId="{D5AED4D7-6D09-41F0-868A-79F87DFA52B5}" destId="{51670662-A6EA-4028-B2F4-C22D7997CA71}" srcOrd="0" destOrd="0" presId="urn:microsoft.com/office/officeart/2005/8/layout/venn1"/>
    <dgm:cxn modelId="{656ECE9C-4796-48F7-8C67-D928BD075A6F}" srcId="{0470526E-F8F9-4834-A6F3-BBAAFFF76CA4}" destId="{D5AED4D7-6D09-41F0-868A-79F87DFA52B5}" srcOrd="2" destOrd="0" parTransId="{A41038C7-21EF-48AB-A7EC-34C356AC6DF1}" sibTransId="{18AD86F1-5680-44EA-89CE-6DC9043E905C}"/>
    <dgm:cxn modelId="{6482409B-1586-428D-9321-593CCF78F68C}" type="presOf" srcId="{C0B1C83B-EC46-4E79-A7F2-473E7C855F1C}" destId="{166A36BA-1FC4-4335-BDD8-EE194552E295}" srcOrd="0" destOrd="0" presId="urn:microsoft.com/office/officeart/2005/8/layout/venn1"/>
    <dgm:cxn modelId="{30A2736E-82B3-4DC7-A097-0FD715707E6D}" type="presOf" srcId="{DAEB6619-6CE2-4AF8-8DB7-9511C3FE224B}" destId="{3B36C2E3-F364-4C9C-89E3-441A5A74B829}" srcOrd="1" destOrd="0" presId="urn:microsoft.com/office/officeart/2005/8/layout/venn1"/>
    <dgm:cxn modelId="{F68A9633-B2AA-4C48-83B4-F55FFF90904A}" srcId="{0470526E-F8F9-4834-A6F3-BBAAFFF76CA4}" destId="{C0B1C83B-EC46-4E79-A7F2-473E7C855F1C}" srcOrd="0" destOrd="0" parTransId="{D295956E-2D64-47CE-9389-C41614723047}" sibTransId="{EB915AA3-F7B0-478A-A642-BE3A505353BD}"/>
    <dgm:cxn modelId="{8EF56D59-900D-4DE5-9A7F-92EAF209A2BC}" srcId="{0470526E-F8F9-4834-A6F3-BBAAFFF76CA4}" destId="{DAEB6619-6CE2-4AF8-8DB7-9511C3FE224B}" srcOrd="1" destOrd="0" parTransId="{4E207589-8D1C-4A9D-81D7-40815E8CB2C5}" sibTransId="{237E2026-D280-4E60-BB02-D76835FA36D3}"/>
    <dgm:cxn modelId="{B1D7660C-3D8A-48EB-B029-EFAF983940FD}" type="presOf" srcId="{C0B1C83B-EC46-4E79-A7F2-473E7C855F1C}" destId="{B463256A-935E-4144-A708-3AE4890AD28E}" srcOrd="1" destOrd="0" presId="urn:microsoft.com/office/officeart/2005/8/layout/venn1"/>
    <dgm:cxn modelId="{C3C6E46F-8DC3-4552-92B6-6D65E35AD921}" type="presOf" srcId="{DAEB6619-6CE2-4AF8-8DB7-9511C3FE224B}" destId="{DE8B1188-7267-49AF-AF1B-D2B570F70FB8}" srcOrd="0" destOrd="0" presId="urn:microsoft.com/office/officeart/2005/8/layout/venn1"/>
    <dgm:cxn modelId="{1AFC594E-0430-48CD-9DF5-3C9C0D7D30A5}" type="presParOf" srcId="{40639945-1B65-4F13-9697-A2879380267E}" destId="{166A36BA-1FC4-4335-BDD8-EE194552E295}" srcOrd="0" destOrd="0" presId="urn:microsoft.com/office/officeart/2005/8/layout/venn1"/>
    <dgm:cxn modelId="{2BEE6615-FEFB-4B09-85E5-C7252A1028D9}" type="presParOf" srcId="{40639945-1B65-4F13-9697-A2879380267E}" destId="{B463256A-935E-4144-A708-3AE4890AD28E}" srcOrd="1" destOrd="0" presId="urn:microsoft.com/office/officeart/2005/8/layout/venn1"/>
    <dgm:cxn modelId="{3FBABAC7-8316-4CE9-A44F-E70FA4FA6CA3}" type="presParOf" srcId="{40639945-1B65-4F13-9697-A2879380267E}" destId="{DE8B1188-7267-49AF-AF1B-D2B570F70FB8}" srcOrd="2" destOrd="0" presId="urn:microsoft.com/office/officeart/2005/8/layout/venn1"/>
    <dgm:cxn modelId="{93E86026-651C-4D96-A95F-67156B38CBE2}" type="presParOf" srcId="{40639945-1B65-4F13-9697-A2879380267E}" destId="{3B36C2E3-F364-4C9C-89E3-441A5A74B829}" srcOrd="3" destOrd="0" presId="urn:microsoft.com/office/officeart/2005/8/layout/venn1"/>
    <dgm:cxn modelId="{BF8A3EE0-2ABB-4906-9D74-30828DF90CCB}" type="presParOf" srcId="{40639945-1B65-4F13-9697-A2879380267E}" destId="{51670662-A6EA-4028-B2F4-C22D7997CA71}" srcOrd="4" destOrd="0" presId="urn:microsoft.com/office/officeart/2005/8/layout/venn1"/>
    <dgm:cxn modelId="{83065292-BB88-412C-B49D-344EEFB2116E}" type="presParOf" srcId="{40639945-1B65-4F13-9697-A2879380267E}" destId="{D0A1DC70-AFCE-403E-B861-AC420466301A}" srcOrd="5" destOrd="0" presId="urn:microsoft.com/office/officeart/2005/8/layout/venn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6A36BA-1FC4-4335-BDD8-EE194552E295}">
      <dsp:nvSpPr>
        <dsp:cNvPr id="0" name=""/>
        <dsp:cNvSpPr/>
      </dsp:nvSpPr>
      <dsp:spPr>
        <a:xfrm>
          <a:off x="1835963" y="63400"/>
          <a:ext cx="3043244" cy="304324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Разграничение расходных полномочий по уровням бюджетной системы</a:t>
          </a:r>
          <a:endParaRPr lang="ru-RU" sz="2000" kern="1200" dirty="0"/>
        </a:p>
      </dsp:txBody>
      <dsp:txXfrm>
        <a:off x="2241729" y="595968"/>
        <a:ext cx="2231712" cy="1369459"/>
      </dsp:txXfrm>
    </dsp:sp>
    <dsp:sp modelId="{DE8B1188-7267-49AF-AF1B-D2B570F70FB8}">
      <dsp:nvSpPr>
        <dsp:cNvPr id="0" name=""/>
        <dsp:cNvSpPr/>
      </dsp:nvSpPr>
      <dsp:spPr>
        <a:xfrm>
          <a:off x="3281880" y="1665456"/>
          <a:ext cx="3043244" cy="3043244"/>
        </a:xfrm>
        <a:prstGeom prst="ellipse">
          <a:avLst/>
        </a:prstGeom>
        <a:solidFill>
          <a:schemeClr val="accent5">
            <a:lumMod val="20000"/>
            <a:lumOff val="80000"/>
            <a:alpha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Выравнивание бюджетной обеспеченности</a:t>
          </a:r>
          <a:endParaRPr lang="ru-RU" sz="2000" kern="1200" dirty="0"/>
        </a:p>
      </dsp:txBody>
      <dsp:txXfrm>
        <a:off x="4212605" y="2451627"/>
        <a:ext cx="1825946" cy="1673784"/>
      </dsp:txXfrm>
    </dsp:sp>
    <dsp:sp modelId="{51670662-A6EA-4028-B2F4-C22D7997CA71}">
      <dsp:nvSpPr>
        <dsp:cNvPr id="0" name=""/>
        <dsp:cNvSpPr/>
      </dsp:nvSpPr>
      <dsp:spPr>
        <a:xfrm>
          <a:off x="428635" y="1714513"/>
          <a:ext cx="3043244" cy="3043244"/>
        </a:xfrm>
        <a:prstGeom prst="ellipse">
          <a:avLst/>
        </a:prstGeom>
        <a:solidFill>
          <a:srgbClr val="E8CECA">
            <a:alpha val="6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Закрепление </a:t>
          </a:r>
          <a:r>
            <a:rPr lang="ru-RU" sz="2000" kern="1200" dirty="0" smtClean="0"/>
            <a:t>доходов</a:t>
          </a:r>
          <a:endParaRPr lang="ru-RU" sz="2000" kern="1200" dirty="0"/>
        </a:p>
      </dsp:txBody>
      <dsp:txXfrm>
        <a:off x="715207" y="2500684"/>
        <a:ext cx="1825946" cy="1673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0.22951</cdr:x>
      <cdr:y>0.25333</cdr:y>
    </cdr:from>
    <cdr:to>
      <cdr:x>0.31493</cdr:x>
      <cdr:y>0.30194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2000264" y="1357322"/>
          <a:ext cx="744473" cy="260444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0.2497</cdr:x>
      <cdr:y>0.50667</cdr:y>
    </cdr:from>
    <cdr:to>
      <cdr:x>0.31967</cdr:x>
      <cdr:y>0.55552</cdr:y>
    </cdr:to>
    <cdr:sp macro="" textlink="">
      <cdr:nvSpPr>
        <cdr:cNvPr id="5" name="Прямая со стрелкой 4"/>
        <cdr:cNvSpPr/>
      </cdr:nvSpPr>
      <cdr:spPr>
        <a:xfrm xmlns:a="http://schemas.openxmlformats.org/drawingml/2006/main" flipV="1">
          <a:off x="2176244" y="2714643"/>
          <a:ext cx="609838" cy="261735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0.24405</cdr:x>
      <cdr:y>0.68663</cdr:y>
    </cdr:from>
    <cdr:to>
      <cdr:x>0.3253</cdr:x>
      <cdr:y>0.73177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flipV="1">
          <a:off x="1301750" y="2289043"/>
          <a:ext cx="433388" cy="150481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0.40164</cdr:x>
      <cdr:y>0.21333</cdr:y>
    </cdr:from>
    <cdr:to>
      <cdr:x>0.482</cdr:x>
      <cdr:y>0.24847</cdr:y>
    </cdr:to>
    <cdr:sp macro="" textlink="">
      <cdr:nvSpPr>
        <cdr:cNvPr id="9" name="Прямая со стрелкой 8"/>
        <cdr:cNvSpPr/>
      </cdr:nvSpPr>
      <cdr:spPr>
        <a:xfrm xmlns:a="http://schemas.openxmlformats.org/drawingml/2006/main" flipV="1">
          <a:off x="3500462" y="1143008"/>
          <a:ext cx="700373" cy="188274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0.40923</cdr:x>
      <cdr:y>0.49772</cdr:y>
    </cdr:from>
    <cdr:to>
      <cdr:x>0.48423</cdr:x>
      <cdr:y>0.52897</cdr:y>
    </cdr:to>
    <cdr:sp macro="" textlink="">
      <cdr:nvSpPr>
        <cdr:cNvPr id="11" name="Прямая со стрелкой 10"/>
        <cdr:cNvSpPr/>
      </cdr:nvSpPr>
      <cdr:spPr>
        <a:xfrm xmlns:a="http://schemas.openxmlformats.org/drawingml/2006/main" flipV="1">
          <a:off x="2182813" y="1659268"/>
          <a:ext cx="400050" cy="10418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0.41131</cdr:x>
      <cdr:y>0.67437</cdr:y>
    </cdr:from>
    <cdr:to>
      <cdr:x>0.48631</cdr:x>
      <cdr:y>0.73687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>
          <a:off x="2193925" y="2248165"/>
          <a:ext cx="400050" cy="208359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0.56557</cdr:x>
      <cdr:y>0.17333</cdr:y>
    </cdr:from>
    <cdr:to>
      <cdr:x>0.63849</cdr:x>
      <cdr:y>0.215</cdr:y>
    </cdr:to>
    <cdr:sp macro="" textlink="">
      <cdr:nvSpPr>
        <cdr:cNvPr id="15" name="Прямая со стрелкой 14"/>
        <cdr:cNvSpPr/>
      </cdr:nvSpPr>
      <cdr:spPr>
        <a:xfrm xmlns:a="http://schemas.openxmlformats.org/drawingml/2006/main" flipV="1">
          <a:off x="4929222" y="928694"/>
          <a:ext cx="635530" cy="223261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0.56607</cdr:x>
      <cdr:y>0.44097</cdr:y>
    </cdr:from>
    <cdr:to>
      <cdr:x>0.64167</cdr:x>
      <cdr:y>0.47714</cdr:y>
    </cdr:to>
    <cdr:sp macro="" textlink="">
      <cdr:nvSpPr>
        <cdr:cNvPr id="17" name="Прямая со стрелкой 16"/>
        <cdr:cNvSpPr/>
      </cdr:nvSpPr>
      <cdr:spPr>
        <a:xfrm xmlns:a="http://schemas.openxmlformats.org/drawingml/2006/main" flipV="1">
          <a:off x="3019426" y="1470090"/>
          <a:ext cx="403225" cy="120583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0.56557</cdr:x>
      <cdr:y>0.68</cdr:y>
    </cdr:from>
    <cdr:to>
      <cdr:x>0.64474</cdr:x>
      <cdr:y>0.70778</cdr:y>
    </cdr:to>
    <cdr:sp macro="" textlink="">
      <cdr:nvSpPr>
        <cdr:cNvPr id="19" name="Прямая со стрелкой 18"/>
        <cdr:cNvSpPr/>
      </cdr:nvSpPr>
      <cdr:spPr>
        <a:xfrm xmlns:a="http://schemas.openxmlformats.org/drawingml/2006/main" flipV="1">
          <a:off x="4929222" y="3643338"/>
          <a:ext cx="690001" cy="148841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0.71311</cdr:x>
      <cdr:y>0.10667</cdr:y>
    </cdr:from>
    <cdr:to>
      <cdr:x>0.79972</cdr:x>
      <cdr:y>0.1481</cdr:y>
    </cdr:to>
    <cdr:sp macro="" textlink="">
      <cdr:nvSpPr>
        <cdr:cNvPr id="21" name="Прямая со стрелкой 20"/>
        <cdr:cNvSpPr/>
      </cdr:nvSpPr>
      <cdr:spPr>
        <a:xfrm xmlns:a="http://schemas.openxmlformats.org/drawingml/2006/main" flipV="1">
          <a:off x="6215106" y="571504"/>
          <a:ext cx="754844" cy="221975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0.72857</cdr:x>
      <cdr:y>0.40857</cdr:y>
    </cdr:from>
    <cdr:to>
      <cdr:x>0.80893</cdr:x>
      <cdr:y>0.46972</cdr:y>
    </cdr:to>
    <cdr:sp macro="" textlink="">
      <cdr:nvSpPr>
        <cdr:cNvPr id="23" name="Прямая со стрелкой 22"/>
        <cdr:cNvSpPr/>
      </cdr:nvSpPr>
      <cdr:spPr>
        <a:xfrm xmlns:a="http://schemas.openxmlformats.org/drawingml/2006/main" flipV="1">
          <a:off x="3886201" y="1362074"/>
          <a:ext cx="428625" cy="203862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0.72951</cdr:x>
      <cdr:y>0.68</cdr:y>
    </cdr:from>
    <cdr:to>
      <cdr:x>0.81148</cdr:x>
      <cdr:y>0.71819</cdr:y>
    </cdr:to>
    <cdr:sp macro="" textlink="">
      <cdr:nvSpPr>
        <cdr:cNvPr id="25" name="Прямая со стрелкой 24"/>
        <cdr:cNvSpPr/>
      </cdr:nvSpPr>
      <cdr:spPr>
        <a:xfrm xmlns:a="http://schemas.openxmlformats.org/drawingml/2006/main" flipV="1">
          <a:off x="6357982" y="3643338"/>
          <a:ext cx="714380" cy="204616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0.14754</cdr:x>
      <cdr:y>0.25333</cdr:y>
    </cdr:from>
    <cdr:to>
      <cdr:x>0.26629</cdr:x>
      <cdr:y>0.34361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1285884" y="1357322"/>
          <a:ext cx="1034958" cy="4837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/>
            <a:t>82,0</a:t>
          </a:r>
        </a:p>
      </cdr:txBody>
    </cdr:sp>
  </cdr:relSizeAnchor>
  <cdr:relSizeAnchor xmlns:cdr="http://schemas.openxmlformats.org/drawingml/2006/chartDrawing">
    <cdr:from>
      <cdr:x>0.32787</cdr:x>
      <cdr:y>0.21333</cdr:y>
    </cdr:from>
    <cdr:to>
      <cdr:x>0.42579</cdr:x>
      <cdr:y>0.30708</cdr:y>
    </cdr:to>
    <cdr:sp macro="" textlink="">
      <cdr:nvSpPr>
        <cdr:cNvPr id="27" name="Прямоугольник 26"/>
        <cdr:cNvSpPr/>
      </cdr:nvSpPr>
      <cdr:spPr>
        <a:xfrm xmlns:a="http://schemas.openxmlformats.org/drawingml/2006/main">
          <a:off x="2857520" y="1143008"/>
          <a:ext cx="853415" cy="5022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800" b="1" dirty="0">
              <a:solidFill>
                <a:schemeClr val="dk1"/>
              </a:solidFill>
              <a:latin typeface="+mn-lt"/>
              <a:ea typeface="+mn-ea"/>
              <a:cs typeface="+mn-cs"/>
            </a:rPr>
            <a:t>94,6</a:t>
          </a:r>
        </a:p>
      </cdr:txBody>
    </cdr:sp>
  </cdr:relSizeAnchor>
  <cdr:relSizeAnchor xmlns:cdr="http://schemas.openxmlformats.org/drawingml/2006/chartDrawing">
    <cdr:from>
      <cdr:x>0.4918</cdr:x>
      <cdr:y>0.16</cdr:y>
    </cdr:from>
    <cdr:to>
      <cdr:x>0.59805</cdr:x>
      <cdr:y>0.25375</cdr:y>
    </cdr:to>
    <cdr:sp macro="" textlink="">
      <cdr:nvSpPr>
        <cdr:cNvPr id="28" name="Прямоугольник 27"/>
        <cdr:cNvSpPr/>
      </cdr:nvSpPr>
      <cdr:spPr>
        <a:xfrm xmlns:a="http://schemas.openxmlformats.org/drawingml/2006/main">
          <a:off x="4286280" y="857256"/>
          <a:ext cx="926015" cy="5022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800" b="1" dirty="0">
              <a:solidFill>
                <a:schemeClr val="dk1"/>
              </a:solidFill>
              <a:latin typeface="+mn-lt"/>
              <a:ea typeface="+mn-ea"/>
              <a:cs typeface="+mn-cs"/>
            </a:rPr>
            <a:t>98,7</a:t>
          </a:r>
        </a:p>
      </cdr:txBody>
    </cdr:sp>
  </cdr:relSizeAnchor>
  <cdr:relSizeAnchor xmlns:cdr="http://schemas.openxmlformats.org/drawingml/2006/chartDrawing">
    <cdr:from>
      <cdr:x>0.63115</cdr:x>
      <cdr:y>0.13333</cdr:y>
    </cdr:from>
    <cdr:to>
      <cdr:x>0.7499</cdr:x>
      <cdr:y>0.23056</cdr:y>
    </cdr:to>
    <cdr:sp macro="" textlink="">
      <cdr:nvSpPr>
        <cdr:cNvPr id="29" name="Прямоугольник 28"/>
        <cdr:cNvSpPr/>
      </cdr:nvSpPr>
      <cdr:spPr>
        <a:xfrm xmlns:a="http://schemas.openxmlformats.org/drawingml/2006/main">
          <a:off x="5500726" y="714380"/>
          <a:ext cx="1034958" cy="5209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800" b="1" dirty="0">
              <a:solidFill>
                <a:schemeClr val="dk1"/>
              </a:solidFill>
              <a:latin typeface="+mn-lt"/>
              <a:ea typeface="+mn-ea"/>
              <a:cs typeface="+mn-cs"/>
            </a:rPr>
            <a:t>108,5</a:t>
          </a:r>
        </a:p>
      </cdr:txBody>
    </cdr:sp>
  </cdr:relSizeAnchor>
  <cdr:relSizeAnchor xmlns:cdr="http://schemas.openxmlformats.org/drawingml/2006/chartDrawing">
    <cdr:from>
      <cdr:x>0.81042</cdr:x>
      <cdr:y>0.06597</cdr:y>
    </cdr:from>
    <cdr:to>
      <cdr:x>0.92708</cdr:x>
      <cdr:y>0.14931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3705225" y="180975"/>
          <a:ext cx="533400" cy="228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800" b="1" dirty="0">
              <a:solidFill>
                <a:schemeClr val="dk1"/>
              </a:solidFill>
              <a:latin typeface="+mn-lt"/>
              <a:ea typeface="+mn-ea"/>
              <a:cs typeface="+mn-cs"/>
            </a:rPr>
            <a:t>123,8</a:t>
          </a:r>
        </a:p>
      </cdr:txBody>
    </cdr:sp>
  </cdr:relSizeAnchor>
  <cdr:relSizeAnchor xmlns:cdr="http://schemas.openxmlformats.org/drawingml/2006/chartDrawing">
    <cdr:from>
      <cdr:x>0.22951</cdr:x>
      <cdr:y>0.22667</cdr:y>
    </cdr:from>
    <cdr:to>
      <cdr:x>0.34</cdr:x>
      <cdr:y>0.32612</cdr:y>
    </cdr:to>
    <cdr:sp macro="" textlink="">
      <cdr:nvSpPr>
        <cdr:cNvPr id="31" name="Прямоугольник 30"/>
        <cdr:cNvSpPr/>
      </cdr:nvSpPr>
      <cdr:spPr>
        <a:xfrm xmlns:a="http://schemas.openxmlformats.org/drawingml/2006/main">
          <a:off x="2000264" y="1214446"/>
          <a:ext cx="962968" cy="5328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ysClr val="windowText" lastClr="000000"/>
              </a:solidFill>
            </a:rPr>
            <a:t>115,4%</a:t>
          </a:r>
        </a:p>
      </cdr:txBody>
    </cdr:sp>
  </cdr:relSizeAnchor>
  <cdr:relSizeAnchor xmlns:cdr="http://schemas.openxmlformats.org/drawingml/2006/chartDrawing">
    <cdr:from>
      <cdr:x>0.2459</cdr:x>
      <cdr:y>0.45366</cdr:y>
    </cdr:from>
    <cdr:to>
      <cdr:x>0.35483</cdr:x>
      <cdr:y>0.54509</cdr:y>
    </cdr:to>
    <cdr:sp macro="" textlink="">
      <cdr:nvSpPr>
        <cdr:cNvPr id="32" name="Прямоугольник 31"/>
        <cdr:cNvSpPr/>
      </cdr:nvSpPr>
      <cdr:spPr>
        <a:xfrm xmlns:a="http://schemas.openxmlformats.org/drawingml/2006/main">
          <a:off x="2143140" y="2214578"/>
          <a:ext cx="949372" cy="4463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119,2%</a:t>
          </a:r>
        </a:p>
      </cdr:txBody>
    </cdr:sp>
  </cdr:relSizeAnchor>
  <cdr:relSizeAnchor xmlns:cdr="http://schemas.openxmlformats.org/drawingml/2006/chartDrawing">
    <cdr:from>
      <cdr:x>0.2377</cdr:x>
      <cdr:y>0.73334</cdr:y>
    </cdr:from>
    <cdr:to>
      <cdr:x>0.34484</cdr:x>
      <cdr:y>0.81048</cdr:y>
    </cdr:to>
    <cdr:sp macro="" textlink="">
      <cdr:nvSpPr>
        <cdr:cNvPr id="33" name="Прямоугольник 32"/>
        <cdr:cNvSpPr/>
      </cdr:nvSpPr>
      <cdr:spPr>
        <a:xfrm xmlns:a="http://schemas.openxmlformats.org/drawingml/2006/main">
          <a:off x="2071702" y="3929090"/>
          <a:ext cx="933772" cy="4133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108,1%</a:t>
          </a:r>
        </a:p>
      </cdr:txBody>
    </cdr:sp>
  </cdr:relSizeAnchor>
  <cdr:relSizeAnchor xmlns:cdr="http://schemas.openxmlformats.org/drawingml/2006/chartDrawing">
    <cdr:from>
      <cdr:x>0.40164</cdr:x>
      <cdr:y>0.17333</cdr:y>
    </cdr:from>
    <cdr:to>
      <cdr:x>0.50878</cdr:x>
      <cdr:y>0.25047</cdr:y>
    </cdr:to>
    <cdr:sp macro="" textlink="">
      <cdr:nvSpPr>
        <cdr:cNvPr id="34" name="Прямоугольник 33"/>
        <cdr:cNvSpPr/>
      </cdr:nvSpPr>
      <cdr:spPr>
        <a:xfrm xmlns:a="http://schemas.openxmlformats.org/drawingml/2006/main">
          <a:off x="3500462" y="928694"/>
          <a:ext cx="933772" cy="4133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i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104,4%</a:t>
          </a:r>
        </a:p>
      </cdr:txBody>
    </cdr:sp>
  </cdr:relSizeAnchor>
  <cdr:relSizeAnchor xmlns:cdr="http://schemas.openxmlformats.org/drawingml/2006/chartDrawing">
    <cdr:from>
      <cdr:x>0.40984</cdr:x>
      <cdr:y>0.42667</cdr:y>
    </cdr:from>
    <cdr:to>
      <cdr:x>0.52055</cdr:x>
      <cdr:y>0.50095</cdr:y>
    </cdr:to>
    <cdr:sp macro="" textlink="">
      <cdr:nvSpPr>
        <cdr:cNvPr id="35" name="Прямоугольник 34"/>
        <cdr:cNvSpPr/>
      </cdr:nvSpPr>
      <cdr:spPr>
        <a:xfrm xmlns:a="http://schemas.openxmlformats.org/drawingml/2006/main">
          <a:off x="3571900" y="2286016"/>
          <a:ext cx="964886" cy="3979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119,1%</a:t>
          </a:r>
        </a:p>
      </cdr:txBody>
    </cdr:sp>
  </cdr:relSizeAnchor>
  <cdr:relSizeAnchor xmlns:cdr="http://schemas.openxmlformats.org/drawingml/2006/chartDrawing">
    <cdr:from>
      <cdr:x>0.40984</cdr:x>
      <cdr:y>0.73334</cdr:y>
    </cdr:from>
    <cdr:to>
      <cdr:x>0.53662</cdr:x>
      <cdr:y>0.80477</cdr:y>
    </cdr:to>
    <cdr:sp macro="" textlink="">
      <cdr:nvSpPr>
        <cdr:cNvPr id="36" name="Прямоугольник 35"/>
        <cdr:cNvSpPr/>
      </cdr:nvSpPr>
      <cdr:spPr>
        <a:xfrm xmlns:a="http://schemas.openxmlformats.org/drawingml/2006/main">
          <a:off x="3571900" y="3929090"/>
          <a:ext cx="1104943" cy="3827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73,6%</a:t>
          </a:r>
        </a:p>
      </cdr:txBody>
    </cdr:sp>
  </cdr:relSizeAnchor>
  <cdr:relSizeAnchor xmlns:cdr="http://schemas.openxmlformats.org/drawingml/2006/chartDrawing">
    <cdr:from>
      <cdr:x>0.54918</cdr:x>
      <cdr:y>0.13333</cdr:y>
    </cdr:from>
    <cdr:to>
      <cdr:x>0.66882</cdr:x>
      <cdr:y>0.24191</cdr:y>
    </cdr:to>
    <cdr:sp macro="" textlink="">
      <cdr:nvSpPr>
        <cdr:cNvPr id="37" name="Прямоугольник 36"/>
        <cdr:cNvSpPr/>
      </cdr:nvSpPr>
      <cdr:spPr>
        <a:xfrm xmlns:a="http://schemas.openxmlformats.org/drawingml/2006/main">
          <a:off x="4786346" y="714380"/>
          <a:ext cx="1042714" cy="5817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i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109,9%</a:t>
          </a:r>
        </a:p>
      </cdr:txBody>
    </cdr:sp>
  </cdr:relSizeAnchor>
  <cdr:relSizeAnchor xmlns:cdr="http://schemas.openxmlformats.org/drawingml/2006/chartDrawing">
    <cdr:from>
      <cdr:x>0.56557</cdr:x>
      <cdr:y>0.36585</cdr:y>
    </cdr:from>
    <cdr:to>
      <cdr:x>0.6745</cdr:x>
      <cdr:y>0.45442</cdr:y>
    </cdr:to>
    <cdr:sp macro="" textlink="">
      <cdr:nvSpPr>
        <cdr:cNvPr id="38" name="Прямоугольник 37"/>
        <cdr:cNvSpPr/>
      </cdr:nvSpPr>
      <cdr:spPr>
        <a:xfrm xmlns:a="http://schemas.openxmlformats.org/drawingml/2006/main">
          <a:off x="4929222" y="1785950"/>
          <a:ext cx="949372" cy="4323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111,7%</a:t>
          </a:r>
        </a:p>
      </cdr:txBody>
    </cdr:sp>
  </cdr:relSizeAnchor>
  <cdr:relSizeAnchor xmlns:cdr="http://schemas.openxmlformats.org/drawingml/2006/chartDrawing">
    <cdr:from>
      <cdr:x>0.56557</cdr:x>
      <cdr:y>0.73334</cdr:y>
    </cdr:from>
    <cdr:to>
      <cdr:x>0.68342</cdr:x>
      <cdr:y>0.8162</cdr:y>
    </cdr:to>
    <cdr:sp macro="" textlink="">
      <cdr:nvSpPr>
        <cdr:cNvPr id="39" name="Прямоугольник 38"/>
        <cdr:cNvSpPr/>
      </cdr:nvSpPr>
      <cdr:spPr>
        <a:xfrm xmlns:a="http://schemas.openxmlformats.org/drawingml/2006/main">
          <a:off x="4929222" y="3929090"/>
          <a:ext cx="1027114" cy="4439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104,0%</a:t>
          </a:r>
        </a:p>
      </cdr:txBody>
    </cdr:sp>
  </cdr:relSizeAnchor>
  <cdr:relSizeAnchor xmlns:cdr="http://schemas.openxmlformats.org/drawingml/2006/chartDrawing">
    <cdr:from>
      <cdr:x>0.70492</cdr:x>
      <cdr:y>0.06667</cdr:y>
    </cdr:from>
    <cdr:to>
      <cdr:x>0.82635</cdr:x>
      <cdr:y>0.16381</cdr:y>
    </cdr:to>
    <cdr:sp macro="" textlink="">
      <cdr:nvSpPr>
        <cdr:cNvPr id="40" name="Прямоугольник 39"/>
        <cdr:cNvSpPr/>
      </cdr:nvSpPr>
      <cdr:spPr>
        <a:xfrm xmlns:a="http://schemas.openxmlformats.org/drawingml/2006/main">
          <a:off x="6143668" y="357190"/>
          <a:ext cx="1058316" cy="5204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i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114,1%</a:t>
          </a:r>
        </a:p>
      </cdr:txBody>
    </cdr:sp>
  </cdr:relSizeAnchor>
  <cdr:relSizeAnchor xmlns:cdr="http://schemas.openxmlformats.org/drawingml/2006/chartDrawing">
    <cdr:from>
      <cdr:x>0.72951</cdr:x>
      <cdr:y>0.35122</cdr:y>
    </cdr:from>
    <cdr:to>
      <cdr:x>0.84737</cdr:x>
      <cdr:y>0.46265</cdr:y>
    </cdr:to>
    <cdr:sp macro="" textlink="">
      <cdr:nvSpPr>
        <cdr:cNvPr id="41" name="Прямоугольник 40"/>
        <cdr:cNvSpPr/>
      </cdr:nvSpPr>
      <cdr:spPr>
        <a:xfrm xmlns:a="http://schemas.openxmlformats.org/drawingml/2006/main">
          <a:off x="6357982" y="1714512"/>
          <a:ext cx="1027201" cy="5439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116,7%</a:t>
          </a:r>
        </a:p>
      </cdr:txBody>
    </cdr:sp>
  </cdr:relSizeAnchor>
  <cdr:relSizeAnchor xmlns:cdr="http://schemas.openxmlformats.org/drawingml/2006/chartDrawing">
    <cdr:from>
      <cdr:x>0.7377</cdr:x>
      <cdr:y>0.73334</cdr:y>
    </cdr:from>
    <cdr:to>
      <cdr:x>0.85913</cdr:x>
      <cdr:y>0.83049</cdr:y>
    </cdr:to>
    <cdr:sp macro="" textlink="">
      <cdr:nvSpPr>
        <cdr:cNvPr id="42" name="Прямоугольник 41"/>
        <cdr:cNvSpPr/>
      </cdr:nvSpPr>
      <cdr:spPr>
        <a:xfrm xmlns:a="http://schemas.openxmlformats.org/drawingml/2006/main">
          <a:off x="6429420" y="3929090"/>
          <a:ext cx="1058315" cy="5205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ru-RU" sz="1400" b="1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104,7%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74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800" y="0"/>
            <a:ext cx="2952750" cy="4974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7C781B0-4BEC-4D7F-8949-DA1177FA0F08}" type="datetimeFigureOut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3330"/>
            <a:ext cx="5453062" cy="447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480"/>
            <a:ext cx="2952750" cy="497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800" y="9443480"/>
            <a:ext cx="2952750" cy="497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421101-A914-43AB-AF30-35A476B13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F59D2E-2DB8-4EA5-9DC0-94940D86C16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9EDA92-D9AF-449C-BE90-525611F00CF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b="1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FB8AF7-4102-4F56-BED3-733EB3D6225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4D049F-DB76-4B22-848D-ABB8CAFA75A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F2D5B7-48F1-447F-8260-F424FC8F8EB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i="1" u="sng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D11AF2-4ACB-4836-8B64-168ED19D4CA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6E80A2-0A70-4D6F-A8B8-41CAADEE1FA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A337E4-33EC-4E6C-A079-877AD7D65ED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591593-5552-46D1-A9D7-6E419533430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2AE41D-E04A-490A-9D09-9AD441DF167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5513" y="747713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638" y="4723330"/>
            <a:ext cx="4995862" cy="447540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C327E-D742-4ADB-9961-847638678A1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AFDBCA-EF1C-4864-A471-844A60E86900}" type="slidenum">
              <a:rPr lang="ru-RU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z="1400" u="sng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517C25-8CF5-42F7-BE8E-3BD272CE547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Из суммы 1616 млн. рублей предложения г.Перми – 1078,3 млн. рублей (передвижка </a:t>
            </a:r>
            <a:r>
              <a:rPr lang="ru-RU" dirty="0" err="1" smtClean="0"/>
              <a:t>неиспольз</a:t>
            </a:r>
            <a:r>
              <a:rPr lang="ru-RU" dirty="0" smtClean="0"/>
              <a:t>. остатков</a:t>
            </a:r>
            <a:r>
              <a:rPr lang="ru-RU" baseline="0" dirty="0" smtClean="0"/>
              <a:t> 2011 года)</a:t>
            </a:r>
            <a:endParaRPr lang="ru-RU" dirty="0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2D0879-549F-41F4-A9CA-F36B50E2242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27ADAE-D5FD-4E88-AD0A-8AA5575F0EE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Изменения в 2012 году:</a:t>
            </a:r>
          </a:p>
          <a:p>
            <a:pPr eaLnBrk="1" hangingPunct="1">
              <a:spcBef>
                <a:spcPct val="0"/>
              </a:spcBef>
            </a:pPr>
            <a:r>
              <a:rPr lang="ru-RU" b="1" dirty="0" smtClean="0"/>
              <a:t>РФФПМР</a:t>
            </a:r>
            <a:r>
              <a:rPr lang="ru-RU" b="1" baseline="0" dirty="0" smtClean="0"/>
              <a:t> (ГО) </a:t>
            </a:r>
            <a:r>
              <a:rPr lang="ru-RU" baseline="0" dirty="0" smtClean="0"/>
              <a:t>увеличился на 202,4 млн. рублей и составляет 8947,5 млн. рублей;</a:t>
            </a:r>
          </a:p>
          <a:p>
            <a:pPr eaLnBrk="1" hangingPunct="1">
              <a:spcBef>
                <a:spcPct val="0"/>
              </a:spcBef>
            </a:pPr>
            <a:r>
              <a:rPr lang="ru-RU" b="1" baseline="0" dirty="0" smtClean="0"/>
              <a:t>ФСР </a:t>
            </a:r>
            <a:r>
              <a:rPr lang="ru-RU" baseline="0" dirty="0" smtClean="0"/>
              <a:t>увеличился на 3727,8 млн. рублей (из них 2841,2 остатки 2011 года; 304,1 – ФСР для поселений) и составил 7</a:t>
            </a:r>
            <a:r>
              <a:rPr lang="en-US" baseline="0" dirty="0" smtClean="0"/>
              <a:t>244</a:t>
            </a:r>
            <a:r>
              <a:rPr lang="ru-RU" baseline="0" dirty="0" smtClean="0"/>
              <a:t>,4 млн. рублей;</a:t>
            </a:r>
          </a:p>
          <a:p>
            <a:pPr eaLnBrk="1" hangingPunct="1">
              <a:spcBef>
                <a:spcPct val="0"/>
              </a:spcBef>
            </a:pPr>
            <a:r>
              <a:rPr lang="ru-RU" b="1" dirty="0" smtClean="0"/>
              <a:t>РФК </a:t>
            </a:r>
            <a:r>
              <a:rPr lang="ru-RU" b="0" dirty="0" smtClean="0"/>
              <a:t>увеличился на 1409,7</a:t>
            </a:r>
            <a:r>
              <a:rPr lang="ru-RU" b="0" baseline="0" dirty="0" smtClean="0"/>
              <a:t> млн. рублей и составил 17298,6 млн. рублей;</a:t>
            </a:r>
          </a:p>
          <a:p>
            <a:pPr eaLnBrk="1" hangingPunct="1">
              <a:spcBef>
                <a:spcPct val="0"/>
              </a:spcBef>
            </a:pPr>
            <a:r>
              <a:rPr lang="ru-RU" b="1" baseline="0" dirty="0" smtClean="0"/>
              <a:t>Объем ИМБТ</a:t>
            </a:r>
            <a:r>
              <a:rPr lang="ru-RU" b="0" baseline="0" dirty="0" smtClean="0"/>
              <a:t> увеличился на 2937,9 млн. рублей и составил 6153,4 млн. рублей</a:t>
            </a:r>
            <a:endParaRPr lang="ru-RU" b="1" dirty="0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87A350-1819-4043-BF5E-F70DE5E22AA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z="800" smtClean="0">
              <a:latin typeface="Arial" charset="0"/>
            </a:endParaRPr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056E16-DE75-4DDB-A05A-93E53D695B6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8C7FE5-08D3-497C-A597-8D4A1F63729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24B336-90D6-4108-AC04-FEF602A1886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0704ED-8AE3-4902-B598-2637A8205C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0704ED-8AE3-4902-B598-2637A8205C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0704ED-8AE3-4902-B598-2637A8205C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>
              <a:latin typeface="Times New Roman" pitchFamily="18" charset="0"/>
            </a:endParaRPr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5F4017-85D2-40A7-8098-B2EDC05B8CCB}" type="slidenum">
              <a:rPr lang="ru-RU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92617F-B128-4EE5-8FF2-A1678721346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0B76EF-A111-4B7F-8A19-FDFABCD7570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0135E-E6F3-4414-B846-63A7607B201A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B422F-D63C-4988-87FD-8B72220F5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7F006-DE30-45B1-9BF1-204DC67CC0F2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74D74-835B-4DFA-BA12-8CD31BAF7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32683-EB9C-467A-9C68-E60DC06433C0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75C04-EF47-4E61-B457-D7E8DC6C7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FC332-F871-4448-A4A3-D4FA0CFCBBA3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B0A9D-AD8B-496B-9EDF-1CDB985C1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9C9D5-B1ED-42C5-9C08-F3D4B354C9CB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C84D5-28B8-4AF3-A8E5-D32C762619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05E83-CA5F-4127-A811-1A7E48A94D77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02BFB-87F5-4080-B9E8-1F47B968A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3AE2E-7167-45DF-B300-F97A61E2ABDB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80E8-8984-4128-A068-20D9802FB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EC88D-C1D5-49E2-98FB-DDD720B2DC33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89E50-1485-41B6-B57F-2D43AD9B0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9BF18-7579-4DB7-9D43-E8E494B971D4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BE201-A20E-4866-BC56-37B50CD1D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F47FD-5EF5-4D83-90B1-738D71AA6602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78355-845F-43C2-9896-2A808515F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49F37-EDAF-4F8E-AC44-42272B55B309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AE028-2296-4AB7-8B88-C16E3EDF7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5C2BC-B52F-4A2B-B3B3-62B1DEE6755C}" type="datetime1">
              <a:rPr lang="en-US"/>
              <a:pPr>
                <a:defRPr/>
              </a:pPr>
              <a:t>6/7/2012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6BFC8-5C25-4954-A244-6BF2E70492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80E01-A7BF-441F-AEFB-B6DF1AED8FE8}" type="datetime1">
              <a:rPr lang="en-US"/>
              <a:pPr>
                <a:defRPr/>
              </a:pPr>
              <a:t>6/7/2012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A455C-4979-4558-9DE6-925836052C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0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0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A67EEC-56EA-46D9-A214-772867B9B8F7}" type="datetime1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07C00B-D9CA-4A1C-94C1-854CC70B1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105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55" r:id="rId2"/>
    <p:sldLayoutId id="2147484264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5" r:id="rId9"/>
    <p:sldLayoutId id="2147484261" r:id="rId10"/>
    <p:sldLayoutId id="2147484262" r:id="rId11"/>
    <p:sldLayoutId id="2147484266" r:id="rId12"/>
    <p:sldLayoutId id="214748426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Microsoft_Office_Excel_97-20032.xls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142984"/>
            <a:ext cx="7851648" cy="270034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bg1"/>
                </a:solidFill>
                <a:effectLst/>
              </a:rPr>
              <a:t>Финансы муниципальных образований: </a:t>
            </a:r>
            <a:br>
              <a:rPr lang="ru-RU" sz="3600" dirty="0" smtClean="0">
                <a:solidFill>
                  <a:schemeClr val="bg1"/>
                </a:solidFill>
                <a:effectLst/>
              </a:rPr>
            </a:br>
            <a:r>
              <a:rPr lang="ru-RU" sz="3600" dirty="0" smtClean="0">
                <a:solidFill>
                  <a:schemeClr val="bg1"/>
                </a:solidFill>
                <a:effectLst/>
              </a:rPr>
              <a:t>современное состояние и приоритетные направления совершенствования</a:t>
            </a:r>
            <a:endParaRPr lang="ru-RU" sz="3600" dirty="0">
              <a:solidFill>
                <a:schemeClr val="bg1"/>
              </a:solidFill>
              <a:effectLst/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1371600" y="60960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200">
                <a:solidFill>
                  <a:schemeClr val="bg1"/>
                </a:solidFill>
                <a:latin typeface="Times New Roman" pitchFamily="18" charset="0"/>
              </a:rPr>
              <a:t>2012 год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2A06-99E8-4061-8253-C552A8C77981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50" y="4500563"/>
            <a:ext cx="5673725" cy="1571625"/>
          </a:xfrm>
        </p:spPr>
        <p:txBody>
          <a:bodyPr/>
          <a:lstStyle/>
          <a:p>
            <a:pPr marR="0" eaLnBrk="1" hangingPunct="1"/>
            <a:r>
              <a:rPr lang="ru-RU" sz="2000" dirty="0" smtClean="0">
                <a:solidFill>
                  <a:schemeClr val="bg1"/>
                </a:solidFill>
              </a:rPr>
              <a:t>Заместитель начальника управления аналитической и законотворческой деятельности аппарата Законодательного Собрания Пермского края, </a:t>
            </a:r>
          </a:p>
          <a:p>
            <a:pPr marR="0" eaLnBrk="1" hangingPunct="1"/>
            <a:r>
              <a:rPr lang="ru-RU" sz="2000" dirty="0" smtClean="0">
                <a:solidFill>
                  <a:schemeClr val="bg1"/>
                </a:solidFill>
              </a:rPr>
              <a:t>Е.А. Селянинова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500063" y="857250"/>
            <a:ext cx="8358187" cy="5467350"/>
          </a:xfrm>
        </p:spPr>
        <p:txBody>
          <a:bodyPr/>
          <a:lstStyle/>
          <a:p>
            <a:pPr marL="574675" indent="-571500" eaLnBrk="1" hangingPunct="1">
              <a:spcAft>
                <a:spcPts val="600"/>
              </a:spcAft>
              <a:buClrTx/>
              <a:buFont typeface="Wingdings 2" pitchFamily="18" charset="2"/>
              <a:buAutoNum type="romanUcPeriod"/>
            </a:pPr>
            <a:r>
              <a:rPr lang="ru-RU" sz="2800" b="1" dirty="0" smtClean="0"/>
              <a:t>Анализ доходной и расходной частей консолидированных бюджетов муниципальных образований Пермского края</a:t>
            </a:r>
          </a:p>
          <a:p>
            <a:pPr marL="574675" indent="-571500" eaLnBrk="1" hangingPunct="1">
              <a:spcAft>
                <a:spcPts val="600"/>
              </a:spcAft>
              <a:buClrTx/>
              <a:buFont typeface="Wingdings 2" pitchFamily="18" charset="2"/>
              <a:buAutoNum type="romanUcPeriod"/>
            </a:pPr>
            <a:r>
              <a:rPr lang="ru-RU" sz="2800" b="1" dirty="0" smtClean="0"/>
              <a:t>Особенности межбюджетного регулирования в Пермском крае на 2012-2014 гг.</a:t>
            </a:r>
          </a:p>
          <a:p>
            <a:pPr marL="574675" indent="-571500" eaLnBrk="1" hangingPunct="1">
              <a:spcAft>
                <a:spcPts val="600"/>
              </a:spcAft>
              <a:buClrTx/>
              <a:buFont typeface="Wingdings 2" pitchFamily="18" charset="2"/>
              <a:buAutoNum type="romanUcPeriod"/>
            </a:pPr>
            <a:r>
              <a:rPr lang="ru-RU" sz="2800" b="1" dirty="0" smtClean="0"/>
              <a:t>Дополнительные возможности местных бюджетов по привлечению финансовых ресурсов</a:t>
            </a:r>
          </a:p>
          <a:p>
            <a:pPr marL="574675" indent="-571500" eaLnBrk="1" hangingPunct="1">
              <a:spcAft>
                <a:spcPts val="600"/>
              </a:spcAft>
              <a:buClrTx/>
              <a:buFont typeface="Wingdings 2" pitchFamily="18" charset="2"/>
              <a:buAutoNum type="romanUcPeriod"/>
            </a:pPr>
            <a:r>
              <a:rPr lang="ru-RU" sz="2800" b="1" dirty="0" smtClean="0"/>
              <a:t>Основные направления реформирования бюджетной сферы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784FA1-F1F6-4418-AF4C-DEAE62E4E0C9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14313" y="357188"/>
            <a:ext cx="8715375" cy="714375"/>
          </a:xfrm>
        </p:spPr>
        <p:txBody>
          <a:bodyPr/>
          <a:lstStyle/>
          <a:p>
            <a:pPr algn="ctr" eaLnBrk="1" hangingPunct="1"/>
            <a:r>
              <a:rPr lang="en-US" sz="2200" b="1" smtClean="0">
                <a:solidFill>
                  <a:schemeClr val="tx1"/>
                </a:solidFill>
              </a:rPr>
              <a:t>I</a:t>
            </a:r>
            <a:r>
              <a:rPr lang="ru-RU" sz="2200" b="1" smtClean="0">
                <a:solidFill>
                  <a:schemeClr val="tx1"/>
                </a:solidFill>
              </a:rPr>
              <a:t>. Анализ доходной и расходной частей консолидированных бюджетов муниципальных образований Пермского края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FD0ADE-729D-440A-86CC-794285D20C6C}" type="slidenum">
              <a:rPr lang="ru-RU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8" y="2500313"/>
          <a:ext cx="8501122" cy="36900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29222"/>
                <a:gridCol w="2087575"/>
                <a:gridCol w="1484325"/>
              </a:tblGrid>
              <a:tr h="996539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2011 год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/>
                        <a:t>факт,</a:t>
                      </a:r>
                    </a:p>
                    <a:p>
                      <a:pPr algn="ctr"/>
                      <a:r>
                        <a:rPr lang="ru-RU" sz="1800" baseline="0" dirty="0" smtClean="0"/>
                        <a:t>млн. руб.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 в общем объеме доходов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908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Доходы консолидированного</a:t>
                      </a:r>
                      <a:r>
                        <a:rPr lang="ru-RU" sz="2400" b="1" baseline="0" dirty="0" smtClean="0"/>
                        <a:t> бюджета Пермского края всего,</a:t>
                      </a:r>
                    </a:p>
                    <a:p>
                      <a:r>
                        <a:rPr lang="ru-RU" sz="2400" b="0" baseline="0" dirty="0" smtClean="0"/>
                        <a:t>в т.ч.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/>
                        <a:t>108 392,4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/>
                        <a:t>100%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82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Доходы бюджета субъекта РФ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77 747,1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71,7%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57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Доходы консолидированных бюджетов МО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30 645,3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28,3%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57188" y="1214438"/>
            <a:ext cx="8429625" cy="857250"/>
          </a:xfrm>
          <a:prstGeom prst="rect">
            <a:avLst/>
          </a:prstGeom>
        </p:spPr>
        <p:txBody>
          <a:bodyPr lIns="0" rIns="0" bIns="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dirty="0">
                <a:latin typeface="+mn-lt"/>
                <a:ea typeface="+mj-ea"/>
                <a:cs typeface="+mj-cs"/>
              </a:rPr>
              <a:t>1.1. Доходы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1000" b="1" dirty="0">
              <a:latin typeface="+mn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200" b="1" dirty="0">
                <a:latin typeface="+mn-lt"/>
                <a:ea typeface="+mj-ea"/>
                <a:cs typeface="+mj-cs"/>
              </a:rPr>
              <a:t>Структура доходов консолидированного бюджета Пермского края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500063"/>
            <a:ext cx="8729662" cy="11525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Структура доходов консолидированных бюджетов муниципальных образований Пермского края 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в 2011 году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63" y="2071688"/>
          <a:ext cx="8143932" cy="38470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490"/>
                <a:gridCol w="2096227"/>
                <a:gridCol w="1516538"/>
                <a:gridCol w="1378677"/>
              </a:tblGrid>
              <a:tr h="628673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Доходы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2011 год</a:t>
                      </a:r>
                    </a:p>
                    <a:p>
                      <a:pPr algn="ctr"/>
                      <a:r>
                        <a:rPr lang="ru-RU" sz="1800" dirty="0" smtClean="0"/>
                        <a:t>факт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Рост</a:t>
                      </a:r>
                      <a:r>
                        <a:rPr lang="ru-RU" sz="1800" baseline="0" dirty="0" smtClean="0"/>
                        <a:t> 2011/2010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40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млн. руб.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ru-RU" sz="1800" dirty="0" smtClean="0"/>
                        <a:t>% в общем объеме доходов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808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Доходы всего, </a:t>
                      </a:r>
                    </a:p>
                    <a:p>
                      <a:r>
                        <a:rPr lang="ru-RU" sz="2400" b="0" dirty="0" smtClean="0"/>
                        <a:t>в т.ч.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/>
                        <a:t>60 352,6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/>
                        <a:t>100%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 smtClean="0"/>
                        <a:t>107,7%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810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Налоговые и неналоговые доходы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30 645,3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50,8%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107,7%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80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Безвозмездные поступления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29 707,3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49,2%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107,6%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B354D-E522-4A6B-96DE-795036D4D701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8572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Доходы консолидированных бюджетов муниципальных образований Пермского края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CD5DD4-E59A-4190-B54D-3C39DA9472B8}" type="slidenum">
              <a:rPr lang="ru-RU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1026" name="Содержимое 4"/>
          <p:cNvGraphicFramePr>
            <a:graphicFrameLocks/>
          </p:cNvGraphicFramePr>
          <p:nvPr/>
        </p:nvGraphicFramePr>
        <p:xfrm>
          <a:off x="571500" y="1071563"/>
          <a:ext cx="8072438" cy="5214937"/>
        </p:xfrm>
        <a:graphic>
          <a:graphicData uri="http://schemas.openxmlformats.org/presentationml/2006/ole">
            <p:oleObj spid="_x0000_s1026" r:id="rId4" imgW="8071804" imgH="521253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358188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Структура собственных доходов муниципальных образований Пермского края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в 2011 году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E9E91-B75C-488B-BD11-35157CDEFCE9}" type="slidenum">
              <a:rPr lang="ru-RU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5813" y="1500188"/>
          <a:ext cx="7643868" cy="4792095"/>
        </p:xfrm>
        <a:graphic>
          <a:graphicData uri="http://schemas.openxmlformats.org/drawingml/2006/table">
            <a:tbl>
              <a:tblPr/>
              <a:tblGrid>
                <a:gridCol w="4357720"/>
                <a:gridCol w="1857388"/>
                <a:gridCol w="1428760"/>
              </a:tblGrid>
              <a:tr h="481493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</a:txBody>
                  <a:tcPr marL="7869" marR="7869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2011 год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ts val="16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ts val="16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в общем объеме доходов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57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доходы, 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т.ч.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30 645,3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12 948,6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26,8%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Единый налог на вмененный доход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1 098,4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2,3%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 на имущество физ.лиц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105,4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0,2%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имущество организаций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5 255,1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10,9%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Транспортный налог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1 394,0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2,9%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4 348,4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9,0%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5 495,4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11,4%</a:t>
                      </a: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493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поступления,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т.ч.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29 707,3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r>
                        <a:rPr lang="ru-RU" sz="1600" b="0" i="1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140,3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18,9%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субсидии, иные МБТ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8 615,2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17,8%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11 951,8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всего без субвенций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48 400,8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46">
                <a:tc>
                  <a:txBody>
                    <a:bodyPr/>
                    <a:lstStyle/>
                    <a:p>
                      <a:pPr algn="l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всего </a:t>
                      </a:r>
                    </a:p>
                  </a:txBody>
                  <a:tcPr marL="7869" marR="7869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60 352,6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ts val="18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869" marR="70823" marT="78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501063" cy="8572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Структура собственных доходов местных бюджетов (пример)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i="1" dirty="0" smtClean="0">
                <a:solidFill>
                  <a:schemeClr val="tx1"/>
                </a:solidFill>
                <a:latin typeface="+mn-lt"/>
              </a:rPr>
              <a:t>данные из отчета за декабрь 2011 года (факт)</a:t>
            </a:r>
            <a:endParaRPr lang="ru-RU" sz="1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6AA82-9847-41BF-AC8E-8683BDA3DB9F}" type="slidenum">
              <a:rPr lang="ru-RU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214422"/>
          <a:ext cx="8643996" cy="5286408"/>
        </p:xfrm>
        <a:graphic>
          <a:graphicData uri="http://schemas.openxmlformats.org/drawingml/2006/table">
            <a:tbl>
              <a:tblPr/>
              <a:tblGrid>
                <a:gridCol w="3096576"/>
                <a:gridCol w="1046828"/>
                <a:gridCol w="802312"/>
                <a:gridCol w="1055076"/>
                <a:gridCol w="794064"/>
                <a:gridCol w="924570"/>
                <a:gridCol w="924570"/>
              </a:tblGrid>
              <a:tr h="5902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Соликамкий ГО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Добрянский МР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Добрянское ГП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доходы, 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т.ч.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1 213 957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82,4%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563 822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65,4%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97 139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58,1%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491 368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207 767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33 704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20,2%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66 862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18 984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2,2%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1 425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 на имущество физ.лиц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2 423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1 663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имущество организаций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296 750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20,1%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220 072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25,5%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Транспортный налог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51 813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3,5%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28 074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3,3%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7 900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4,7%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119 683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8,1%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27 494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16,5%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185 058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12,6%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88 925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10,3%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24 953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поступления,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т.ч.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561 293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525 096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70 035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дотации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20 099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104 441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12,1%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19 776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11,8%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субсидии, иные МБТ, прочие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239 873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16,3%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194 305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50 211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субвенции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301 320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226 351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7762" marR="7762" marT="77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всего без субвенций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1 473 929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862 567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167 126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всего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1 775 249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1 088 918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167 174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762" marR="7762" marT="77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88"/>
            <a:ext cx="9144000" cy="8667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Динамика налоговых и неналоговых доходов консолидированных бюджетов муниципальных образований    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(2011 год к 2010 году)</a:t>
            </a:r>
            <a:endParaRPr lang="ru-RU" sz="22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10DA9-B966-4E1E-B908-AF8061556B5A}" type="slidenum">
              <a:rPr lang="ru-RU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428736"/>
          <a:ext cx="9144000" cy="5129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429625" cy="107156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1.2. Расходы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0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Структура расходов муниципальных образований 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Пермского края в 2011 году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10F90-584C-42D0-B9CC-231C4CEA7080}" type="slidenum">
              <a:rPr lang="ru-RU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/>
          </p:cNvGraphicFramePr>
          <p:nvPr/>
        </p:nvGraphicFramePr>
        <p:xfrm>
          <a:off x="500063" y="1500188"/>
          <a:ext cx="8215370" cy="4979535"/>
        </p:xfrm>
        <a:graphic>
          <a:graphicData uri="http://schemas.openxmlformats.org/drawingml/2006/table">
            <a:tbl>
              <a:tblPr/>
              <a:tblGrid>
                <a:gridCol w="4423659"/>
                <a:gridCol w="1895854"/>
                <a:gridCol w="1895857"/>
              </a:tblGrid>
              <a:tr h="449204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latin typeface="+mn-lt"/>
                        </a:rPr>
                        <a:t>РАСХОДЫ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2011 год</a:t>
                      </a:r>
                      <a:br>
                        <a:rPr lang="ru-RU" sz="1400" b="0" i="0" u="none" strike="noStrike" dirty="0"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latin typeface="Times New Roman"/>
                        </a:rPr>
                        <a:t>факт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9490"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млн. руб.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000"/>
                        </a:lnSpc>
                      </a:pPr>
                      <a:r>
                        <a:rPr lang="ru-RU" sz="1400" b="0" i="0" u="none" strike="noStrike" dirty="0">
                          <a:latin typeface="Times New Roman"/>
                        </a:rPr>
                        <a:t>%</a:t>
                      </a:r>
                      <a:br>
                        <a:rPr lang="ru-RU" sz="1400" b="0" i="0" u="none" strike="noStrike" dirty="0"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latin typeface="Times New Roman"/>
                        </a:rPr>
                        <a:t>в общем объеме расходов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0100 Общегосударственные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вопросы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4 752,3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8,1%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0200 Национальная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оборона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42,0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0,1%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5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0300 Национальная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безопасность и правоохранительная деятельность 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3 343,3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5,7%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0400 Национальная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экономика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3 048,2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5,2%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0500 Жилищно-коммунальное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хозяйство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8 332,3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14,1%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0600 Охрана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окружающей среды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67,3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0,1%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0700 Образование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23 880,8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40,5%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0800 Культура, кинематография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2 466,0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4,2%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0900 Здравоохранение 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6 923,1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11,7%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1000</a:t>
                      </a:r>
                      <a:r>
                        <a:rPr lang="ru-RU" sz="16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Социальная </a:t>
                      </a:r>
                      <a:r>
                        <a:rPr lang="ru-RU" sz="1600" b="0" i="0" u="none" strike="noStrike" dirty="0">
                          <a:latin typeface="Times New Roman"/>
                        </a:rPr>
                        <a:t>политика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5 252,6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8,9%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1100 Физическая культура и спорт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795,8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1,3%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1200 Средства массовой</a:t>
                      </a:r>
                      <a:r>
                        <a:rPr lang="ru-RU" sz="1600" b="0" i="0" u="none" strike="noStrike" baseline="0" dirty="0" smtClean="0">
                          <a:latin typeface="Times New Roman"/>
                        </a:rPr>
                        <a:t> информации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14,0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0,0%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1300</a:t>
                      </a:r>
                      <a:r>
                        <a:rPr lang="ru-RU" sz="16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 smtClean="0">
                          <a:latin typeface="Times New Roman"/>
                        </a:rPr>
                        <a:t>Обслуживание </a:t>
                      </a:r>
                      <a:r>
                        <a:rPr lang="ru-RU" sz="1600" b="0" i="0" u="none" strike="noStrike" dirty="0" err="1" smtClean="0">
                          <a:latin typeface="Times New Roman"/>
                        </a:rPr>
                        <a:t>мун.долга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62,7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0,1%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latin typeface="+mn-lt"/>
                        </a:rPr>
                        <a:t>1400 Межбюджетные трансферты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latin typeface="Times New Roman"/>
                        </a:rPr>
                        <a:t>0,0%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/>
                        </a:rPr>
                        <a:t>58 980,6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/>
                        </a:rPr>
                        <a:t>100,0%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7952" marR="7952" marT="7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1437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Структура расходов местных бюджетов (пример)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i="1" dirty="0" smtClean="0">
                <a:solidFill>
                  <a:schemeClr val="tx1"/>
                </a:solidFill>
                <a:latin typeface="+mn-lt"/>
              </a:rPr>
              <a:t>данные из отчета за декабрь 2011 года (факт)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8EE96-DFBD-4CF0-B963-C220496A92F3}" type="slidenum">
              <a:rPr lang="ru-RU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071546"/>
          <a:ext cx="8501122" cy="5641308"/>
        </p:xfrm>
        <a:graphic>
          <a:graphicData uri="http://schemas.openxmlformats.org/drawingml/2006/table">
            <a:tbl>
              <a:tblPr/>
              <a:tblGrid>
                <a:gridCol w="3280501"/>
                <a:gridCol w="1005779"/>
                <a:gridCol w="815115"/>
                <a:gridCol w="1042273"/>
                <a:gridCol w="720816"/>
                <a:gridCol w="856254"/>
                <a:gridCol w="780384"/>
              </a:tblGrid>
              <a:tr h="5942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Соликамкий ГО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Добрянский МР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Добрянское ГП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0100 Общегосударственные вопросы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175 239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16,2%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106 746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32 145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 Национальная оборона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0300 Национальная безопасность и правоохранительная деятельность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120 090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11,1%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71 220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6,6%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958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0400 Национальная экономика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24 670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2,3%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34 859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0500 Жилищно-коммунальное хозяйство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185 511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17,1%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31 430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95 543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0600 Охрана окружающей среды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3 924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 Образование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809 734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74,8%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557 446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51,5%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0800 Культура, кинематография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42 843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5 290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30 587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17,8%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0900 Здравоохранение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223 701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20,7%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137 175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 Социальная политика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159 906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14,8%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97 856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3 281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 Физическая культура и спорт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67 145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6,2%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4 154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9 533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5,5%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 Средства массовой информации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 Обслуживание мун.долга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1400 Межбюджетные трансферты 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36 557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3,4%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1 812 761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167,4%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1 082 733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172 189</a:t>
                      </a:r>
                    </a:p>
                  </a:txBody>
                  <a:tcPr marL="7965" marR="7965" marT="79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100,0%</a:t>
                      </a:r>
                    </a:p>
                  </a:txBody>
                  <a:tcPr marL="7965" marR="7965" marT="79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15375" cy="857250"/>
          </a:xfrm>
        </p:spPr>
        <p:txBody>
          <a:bodyPr/>
          <a:lstStyle/>
          <a:p>
            <a:pPr algn="ctr" eaLnBrk="1" hangingPunct="1"/>
            <a:r>
              <a:rPr lang="en-US" sz="2200" b="1" smtClean="0">
                <a:solidFill>
                  <a:schemeClr val="tx1"/>
                </a:solidFill>
              </a:rPr>
              <a:t>II</a:t>
            </a:r>
            <a:r>
              <a:rPr lang="ru-RU" sz="2200" b="1" smtClean="0">
                <a:solidFill>
                  <a:schemeClr val="tx1"/>
                </a:solidFill>
              </a:rPr>
              <a:t>. Особенности межбюджетного регулирования в Пермском крае на 2012-2014 гг.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2C200-233A-46FE-9A40-15FDB02EDFBD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57250" y="1214438"/>
            <a:ext cx="7572375" cy="428625"/>
          </a:xfrm>
          <a:prstGeom prst="rect">
            <a:avLst/>
          </a:prstGeom>
        </p:spPr>
        <p:txBody>
          <a:bodyPr lIns="0" rIns="0" bIns="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u="sng" dirty="0">
                <a:latin typeface="+mn-lt"/>
                <a:ea typeface="+mj-ea"/>
                <a:cs typeface="+mj-cs"/>
              </a:rPr>
              <a:t>Система межбюджетных отношений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1214414" y="1785926"/>
          <a:ext cx="6715172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Прямоугольник 11"/>
          <p:cNvSpPr/>
          <p:nvPr/>
        </p:nvSpPr>
        <p:spPr>
          <a:xfrm>
            <a:off x="3124200" y="1143000"/>
            <a:ext cx="3048000" cy="5486400"/>
          </a:xfrm>
          <a:prstGeom prst="rect">
            <a:avLst/>
          </a:prstGeom>
          <a:ln w="12700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0B0A9-22EE-4BB2-AC3F-38567C4711A0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200" b="1" dirty="0">
                <a:latin typeface="+mn-lt"/>
                <a:ea typeface="+mj-ea"/>
                <a:cs typeface="+mj-cs"/>
              </a:rPr>
              <a:t>Перераспределение расходных полномочий между уровнями бюджетной системы РФ в связи с изменениями в бюджетном законодательстве РФ 2011 года</a:t>
            </a:r>
          </a:p>
        </p:txBody>
      </p:sp>
      <p:sp>
        <p:nvSpPr>
          <p:cNvPr id="7" name="Овал 6"/>
          <p:cNvSpPr/>
          <p:nvPr/>
        </p:nvSpPr>
        <p:spPr>
          <a:xfrm>
            <a:off x="152400" y="1171575"/>
            <a:ext cx="2786063" cy="642938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Местные бюджеты</a:t>
            </a:r>
          </a:p>
        </p:txBody>
      </p:sp>
      <p:sp>
        <p:nvSpPr>
          <p:cNvPr id="8" name="Овал 7"/>
          <p:cNvSpPr/>
          <p:nvPr/>
        </p:nvSpPr>
        <p:spPr>
          <a:xfrm>
            <a:off x="3143250" y="1257300"/>
            <a:ext cx="2928938" cy="5715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Краевой бюджет</a:t>
            </a:r>
          </a:p>
        </p:txBody>
      </p:sp>
      <p:sp>
        <p:nvSpPr>
          <p:cNvPr id="9" name="Овал 8"/>
          <p:cNvSpPr/>
          <p:nvPr/>
        </p:nvSpPr>
        <p:spPr>
          <a:xfrm>
            <a:off x="6215063" y="1257300"/>
            <a:ext cx="2714625" cy="5715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Федеральный бюджет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228600" y="2805113"/>
            <a:ext cx="2057400" cy="609600"/>
          </a:xfrm>
          <a:prstGeom prst="rect">
            <a:avLst/>
          </a:prstGeom>
          <a:solidFill>
            <a:srgbClr val="D9D9FF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</a:rPr>
              <a:t>Здравоохранение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kern="0" dirty="0">
              <a:solidFill>
                <a:prstClr val="black"/>
              </a:solidFill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28600" y="1914525"/>
            <a:ext cx="1752600" cy="685800"/>
          </a:xfrm>
          <a:prstGeom prst="rect">
            <a:avLst/>
          </a:prstGeom>
          <a:solidFill>
            <a:srgbClr val="D9D9FF"/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cs typeface="Arial" charset="0"/>
              </a:rPr>
              <a:t>Полиция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2362200" y="2881313"/>
            <a:ext cx="1571625" cy="35718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 №131-фз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1981200" y="1990725"/>
            <a:ext cx="5410200" cy="457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Указ Президента РФ №1468</a:t>
            </a:r>
          </a:p>
        </p:txBody>
      </p:sp>
      <p:sp>
        <p:nvSpPr>
          <p:cNvPr id="20492" name="TextBox 16"/>
          <p:cNvSpPr txBox="1">
            <a:spLocks noChangeArrowheads="1"/>
          </p:cNvSpPr>
          <p:nvPr/>
        </p:nvSpPr>
        <p:spPr bwMode="auto">
          <a:xfrm>
            <a:off x="7467600" y="1990725"/>
            <a:ext cx="16764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2 548 млн руб.</a:t>
            </a:r>
          </a:p>
          <a:p>
            <a:pPr algn="ctr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(расчет МФ ПК)</a:t>
            </a:r>
          </a:p>
        </p:txBody>
      </p:sp>
      <p:sp>
        <p:nvSpPr>
          <p:cNvPr id="20493" name="TextBox 17"/>
          <p:cNvSpPr txBox="1">
            <a:spLocks noChangeArrowheads="1"/>
          </p:cNvSpPr>
          <p:nvPr/>
        </p:nvSpPr>
        <p:spPr bwMode="auto">
          <a:xfrm>
            <a:off x="3352800" y="54133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967,2 млн руб.</a:t>
            </a:r>
          </a:p>
        </p:txBody>
      </p:sp>
      <p:sp>
        <p:nvSpPr>
          <p:cNvPr id="20494" name="TextBox 18"/>
          <p:cNvSpPr txBox="1">
            <a:spLocks noChangeArrowheads="1"/>
          </p:cNvSpPr>
          <p:nvPr/>
        </p:nvSpPr>
        <p:spPr bwMode="auto">
          <a:xfrm>
            <a:off x="3886200" y="289560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5 810 млн руб.</a:t>
            </a:r>
          </a:p>
        </p:txBody>
      </p:sp>
      <p:sp>
        <p:nvSpPr>
          <p:cNvPr id="20495" name="TextBox 17"/>
          <p:cNvSpPr txBox="1">
            <a:spLocks noChangeArrowheads="1"/>
          </p:cNvSpPr>
          <p:nvPr/>
        </p:nvSpPr>
        <p:spPr bwMode="auto">
          <a:xfrm>
            <a:off x="3352800" y="41941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462,7 млн руб.</a:t>
            </a:r>
          </a:p>
        </p:txBody>
      </p:sp>
      <p:sp>
        <p:nvSpPr>
          <p:cNvPr id="20496" name="TextBox 17"/>
          <p:cNvSpPr txBox="1">
            <a:spLocks noChangeArrowheads="1"/>
          </p:cNvSpPr>
          <p:nvPr/>
        </p:nvSpPr>
        <p:spPr bwMode="auto">
          <a:xfrm>
            <a:off x="3352800" y="3355975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42,8 млн руб.</a:t>
            </a:r>
          </a:p>
        </p:txBody>
      </p:sp>
      <p:grpSp>
        <p:nvGrpSpPr>
          <p:cNvPr id="20497" name="Группа 24"/>
          <p:cNvGrpSpPr>
            <a:grpSpLocks/>
          </p:cNvGrpSpPr>
          <p:nvPr/>
        </p:nvGrpSpPr>
        <p:grpSpPr bwMode="auto">
          <a:xfrm>
            <a:off x="6256338" y="2670175"/>
            <a:ext cx="2819400" cy="3276600"/>
            <a:chOff x="6256338" y="3352800"/>
            <a:chExt cx="2819400" cy="3276600"/>
          </a:xfrm>
        </p:grpSpPr>
        <p:sp>
          <p:nvSpPr>
            <p:cNvPr id="15" name="TextBox 14"/>
            <p:cNvSpPr txBox="1"/>
            <p:nvPr/>
          </p:nvSpPr>
          <p:spPr>
            <a:xfrm>
              <a:off x="6256338" y="3352800"/>
              <a:ext cx="2819400" cy="3276600"/>
            </a:xfrm>
            <a:prstGeom prst="rect">
              <a:avLst/>
            </a:prstGeom>
            <a:solidFill>
              <a:srgbClr val="D9D9FF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Единовременные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пособия  при передаче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ребенка на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воспитание в семью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b="1" kern="0" dirty="0">
                <a:solidFill>
                  <a:prstClr val="black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Финансовое обеспечение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реализации мероприятий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по содействию занятости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населения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b="1" kern="0" dirty="0">
                <a:solidFill>
                  <a:prstClr val="black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Фед. учреждения среднего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профессионального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образования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6324600" y="4572000"/>
              <a:ext cx="2590800" cy="0"/>
            </a:xfrm>
            <a:prstGeom prst="line">
              <a:avLst/>
            </a:prstGeom>
            <a:ln>
              <a:solidFill>
                <a:srgbClr val="0711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6324600" y="5791200"/>
              <a:ext cx="2590800" cy="0"/>
            </a:xfrm>
            <a:prstGeom prst="line">
              <a:avLst/>
            </a:prstGeom>
            <a:ln>
              <a:solidFill>
                <a:srgbClr val="0711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Овал 25"/>
          <p:cNvSpPr/>
          <p:nvPr/>
        </p:nvSpPr>
        <p:spPr>
          <a:xfrm>
            <a:off x="381000" y="5943600"/>
            <a:ext cx="2133600" cy="68580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- 8 358 млн рублей</a:t>
            </a:r>
          </a:p>
        </p:txBody>
      </p:sp>
      <p:sp>
        <p:nvSpPr>
          <p:cNvPr id="27" name="Овал 26"/>
          <p:cNvSpPr/>
          <p:nvPr/>
        </p:nvSpPr>
        <p:spPr>
          <a:xfrm>
            <a:off x="3505200" y="5943600"/>
            <a:ext cx="2133600" cy="68580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+ 7 282,7 млн рублей</a:t>
            </a:r>
          </a:p>
        </p:txBody>
      </p:sp>
      <p:sp>
        <p:nvSpPr>
          <p:cNvPr id="28" name="Овал 27"/>
          <p:cNvSpPr/>
          <p:nvPr/>
        </p:nvSpPr>
        <p:spPr>
          <a:xfrm>
            <a:off x="6315075" y="6038850"/>
            <a:ext cx="2133600" cy="68580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+ 1 075,3 млн рублей</a:t>
            </a:r>
          </a:p>
        </p:txBody>
      </p:sp>
      <p:sp>
        <p:nvSpPr>
          <p:cNvPr id="16" name="Стрелка влево 15"/>
          <p:cNvSpPr/>
          <p:nvPr/>
        </p:nvSpPr>
        <p:spPr>
          <a:xfrm>
            <a:off x="5181600" y="5410200"/>
            <a:ext cx="1143000" cy="28575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  <p:sp>
        <p:nvSpPr>
          <p:cNvPr id="18" name="Стрелка влево 17"/>
          <p:cNvSpPr/>
          <p:nvPr/>
        </p:nvSpPr>
        <p:spPr>
          <a:xfrm>
            <a:off x="5181600" y="4191000"/>
            <a:ext cx="1143000" cy="28575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  <p:sp>
        <p:nvSpPr>
          <p:cNvPr id="20" name="Стрелка влево 19"/>
          <p:cNvSpPr/>
          <p:nvPr/>
        </p:nvSpPr>
        <p:spPr>
          <a:xfrm>
            <a:off x="5181600" y="3352800"/>
            <a:ext cx="1143000" cy="28575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86CF2-EB06-4BAF-9893-F8048FC2353A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1"/>
                </a:solidFill>
                <a:latin typeface="+mn-lt"/>
              </a:rPr>
              <a:t>Распределение основных налогов и сборов по уровням бюджетной системы </a:t>
            </a:r>
            <a:r>
              <a:rPr lang="ru-RU" sz="2200" b="1" u="sng" dirty="0" smtClean="0">
                <a:solidFill>
                  <a:schemeClr val="tx1"/>
                </a:solidFill>
                <a:latin typeface="+mn-lt"/>
              </a:rPr>
              <a:t>с 2012 года</a:t>
            </a:r>
            <a:endParaRPr lang="ru-RU" sz="2200" b="1" u="sng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27811" name="Group 163"/>
          <p:cNvGraphicFramePr>
            <a:graphicFrameLocks noGrp="1"/>
          </p:cNvGraphicFramePr>
          <p:nvPr>
            <p:ph type="tbl" idx="1"/>
          </p:nvPr>
        </p:nvGraphicFramePr>
        <p:xfrm>
          <a:off x="285750" y="1143000"/>
          <a:ext cx="8491538" cy="5309172"/>
        </p:xfrm>
        <a:graphic>
          <a:graphicData uri="http://schemas.openxmlformats.org/drawingml/2006/table">
            <a:tbl>
              <a:tblPr/>
              <a:tblGrid>
                <a:gridCol w="2895600"/>
                <a:gridCol w="1481138"/>
                <a:gridCol w="1457325"/>
                <a:gridCol w="1289050"/>
                <a:gridCol w="1368425"/>
              </a:tblGrid>
              <a:tr h="3111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Виды налогов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Бюджеты субъектов РФ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Местные бюджеты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Бюджеты МР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Бюджеты ГО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Бюджеты поселений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 на прибыль организаций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 (по ставке 13,5%)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(-20%)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(+20%)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(+20%)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 на имущество организаций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Единый сельхозналог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30% (-30%)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35% (+30%)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70% (+30%)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Земельный налог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 (МСТ)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Сбор за пользование объектами животного мира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 на игорный бизнес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Транспортный налог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 (-100%)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(+100%)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(+100%)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40%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 на имущество физических лиц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 (МСТ)</a:t>
                      </a:r>
                    </a:p>
                  </a:txBody>
                  <a:tcPr marL="38100" marR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229600" cy="4381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Изменения по зачислению НДФЛ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4313" y="2071688"/>
          <a:ext cx="8715437" cy="14100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9430"/>
                <a:gridCol w="1089430"/>
                <a:gridCol w="1089430"/>
                <a:gridCol w="1198373"/>
                <a:gridCol w="1089430"/>
                <a:gridCol w="1089430"/>
                <a:gridCol w="980487"/>
                <a:gridCol w="1089427"/>
              </a:tblGrid>
              <a:tr h="379447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 2012 года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2012 года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 субъекта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</a:t>
                      </a:r>
                      <a:r>
                        <a:rPr lang="ru-RU" sz="1200" baseline="0" dirty="0" smtClean="0"/>
                        <a:t> М</a:t>
                      </a:r>
                      <a:r>
                        <a:rPr lang="ru-RU" sz="1200" dirty="0" smtClean="0"/>
                        <a:t>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ГО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поселений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 субъекта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МР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ГО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поселений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</a:tr>
              <a:tr h="481310"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70%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20%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30%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10%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80%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10%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20%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10%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EDAE1-BD81-4B02-8264-28D82FA71FCE}" type="slidenum">
              <a:rPr lang="ru-RU"/>
              <a:pPr>
                <a:defRPr/>
              </a:pPr>
              <a:t>14</a:t>
            </a:fld>
            <a:endParaRPr lang="ru-RU"/>
          </a:p>
        </p:txBody>
      </p:sp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214313" y="5000625"/>
          <a:ext cx="8715437" cy="1283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9430"/>
                <a:gridCol w="1089430"/>
                <a:gridCol w="1089430"/>
                <a:gridCol w="1198373"/>
                <a:gridCol w="1089430"/>
                <a:gridCol w="1089430"/>
                <a:gridCol w="980487"/>
                <a:gridCol w="1089427"/>
              </a:tblGrid>
              <a:tr h="276065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 2012 года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2012 года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05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 субъекта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МР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ГО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поселений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 субъекта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МР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ГО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Бюджеты поселений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</a:tr>
              <a:tr h="460109"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-15%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+15%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+15%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-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-20%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+20%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20%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700" dirty="0" smtClean="0"/>
                        <a:t>-</a:t>
                      </a:r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ADA"/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14313" y="1143000"/>
            <a:ext cx="8715375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Изменения в Бюджетный кодекс РФ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(</a:t>
            </a:r>
            <a:r>
              <a:rPr lang="ru-RU" dirty="0">
                <a:solidFill>
                  <a:schemeClr val="tx1"/>
                </a:solidFill>
              </a:rPr>
              <a:t>федеральный закон от 30.11.2011 № 361-ФЗ «О внесении </a:t>
            </a:r>
            <a:r>
              <a:rPr lang="ru-RU" dirty="0" err="1">
                <a:solidFill>
                  <a:schemeClr val="tx1"/>
                </a:solidFill>
              </a:rPr>
              <a:t>изм.в</a:t>
            </a:r>
            <a:r>
              <a:rPr lang="ru-RU" dirty="0">
                <a:solidFill>
                  <a:schemeClr val="tx1"/>
                </a:solidFill>
              </a:rPr>
              <a:t> отдельные законодательные акты </a:t>
            </a:r>
            <a:r>
              <a:rPr lang="ru-RU">
                <a:solidFill>
                  <a:schemeClr val="tx1"/>
                </a:solidFill>
              </a:rPr>
              <a:t>РФ»</a:t>
            </a:r>
            <a:r>
              <a:rPr lang="ru-RU" b="1">
                <a:solidFill>
                  <a:schemeClr val="tx1"/>
                </a:solidFill>
              </a:rPr>
              <a:t>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313" y="4000500"/>
            <a:ext cx="8715375" cy="9286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Изменения в Бюджетный процесс ПК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(Закон Пермского края от 27.06.2011 N 784-ПК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Закон Пермского края от 12.12.2011 № 885-ПК)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242C9-F3D3-4EAA-A81D-62427A6E98A6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65540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858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Изменение размеров региональных фондов в связи с изменением в бюджетном законодательстве</a:t>
            </a:r>
          </a:p>
        </p:txBody>
      </p:sp>
      <p:sp>
        <p:nvSpPr>
          <p:cNvPr id="23556" name="Rectangle 4"/>
          <p:cNvSpPr>
            <a:spLocks noGrp="1"/>
          </p:cNvSpPr>
          <p:nvPr>
            <p:ph type="body" idx="1"/>
          </p:nvPr>
        </p:nvSpPr>
        <p:spPr>
          <a:xfrm>
            <a:off x="533400" y="1600200"/>
            <a:ext cx="8229600" cy="438943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400" b="1" smtClean="0"/>
              <a:t>                                            </a:t>
            </a:r>
            <a:r>
              <a:rPr lang="ru-RU" sz="2400" b="1" u="sng" smtClean="0"/>
              <a:t>схема 2011</a:t>
            </a:r>
            <a:r>
              <a:rPr lang="ru-RU" sz="2400" b="1" smtClean="0"/>
              <a:t>                </a:t>
            </a:r>
            <a:r>
              <a:rPr lang="ru-RU" sz="2400" b="1" u="sng" smtClean="0"/>
              <a:t>схема 2012</a:t>
            </a:r>
          </a:p>
        </p:txBody>
      </p:sp>
      <p:sp>
        <p:nvSpPr>
          <p:cNvPr id="23557" name="Oval 6"/>
          <p:cNvSpPr>
            <a:spLocks noChangeArrowheads="1"/>
          </p:cNvSpPr>
          <p:nvPr/>
        </p:nvSpPr>
        <p:spPr bwMode="auto">
          <a:xfrm>
            <a:off x="228600" y="2209800"/>
            <a:ext cx="3352800" cy="1524000"/>
          </a:xfrm>
          <a:prstGeom prst="ellipse">
            <a:avLst/>
          </a:prstGeom>
          <a:solidFill>
            <a:srgbClr val="E1E1FF"/>
          </a:solidFill>
          <a:ln w="9525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Региональный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ФФПМР(ГО)</a:t>
            </a:r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4572000" y="2590800"/>
            <a:ext cx="1009650" cy="792163"/>
          </a:xfrm>
          <a:prstGeom prst="rect">
            <a:avLst/>
          </a:prstGeom>
          <a:solidFill>
            <a:srgbClr val="F3F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3200" b="1">
                <a:latin typeface="Times New Roman" pitchFamily="18" charset="0"/>
              </a:rPr>
              <a:t>14%</a:t>
            </a:r>
          </a:p>
        </p:txBody>
      </p:sp>
      <p:sp>
        <p:nvSpPr>
          <p:cNvPr id="23559" name="Rectangle 10"/>
          <p:cNvSpPr>
            <a:spLocks noChangeArrowheads="1"/>
          </p:cNvSpPr>
          <p:nvPr/>
        </p:nvSpPr>
        <p:spPr bwMode="auto">
          <a:xfrm>
            <a:off x="6781800" y="2514600"/>
            <a:ext cx="1152525" cy="792163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3200" b="1">
                <a:latin typeface="Times New Roman" pitchFamily="18" charset="0"/>
              </a:rPr>
              <a:t>11,5%</a:t>
            </a:r>
          </a:p>
        </p:txBody>
      </p:sp>
      <p:sp>
        <p:nvSpPr>
          <p:cNvPr id="23560" name="AutoShape 15"/>
          <p:cNvSpPr>
            <a:spLocks noChangeArrowheads="1"/>
          </p:cNvSpPr>
          <p:nvPr/>
        </p:nvSpPr>
        <p:spPr bwMode="auto">
          <a:xfrm>
            <a:off x="3733800" y="2743200"/>
            <a:ext cx="762000" cy="415925"/>
          </a:xfrm>
          <a:prstGeom prst="homePlate">
            <a:avLst>
              <a:gd name="adj" fmla="val 57074"/>
            </a:avLst>
          </a:prstGeom>
          <a:solidFill>
            <a:srgbClr val="8B8B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23561" name="AutoShape 16"/>
          <p:cNvSpPr>
            <a:spLocks noChangeArrowheads="1"/>
          </p:cNvSpPr>
          <p:nvPr/>
        </p:nvSpPr>
        <p:spPr bwMode="auto">
          <a:xfrm>
            <a:off x="5867400" y="2708275"/>
            <a:ext cx="674688" cy="415925"/>
          </a:xfrm>
          <a:prstGeom prst="homePlate">
            <a:avLst>
              <a:gd name="adj" fmla="val 57075"/>
            </a:avLst>
          </a:prstGeom>
          <a:solidFill>
            <a:srgbClr val="8B8B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23562" name="Oval 7"/>
          <p:cNvSpPr>
            <a:spLocks noChangeArrowheads="1"/>
          </p:cNvSpPr>
          <p:nvPr/>
        </p:nvSpPr>
        <p:spPr bwMode="auto">
          <a:xfrm>
            <a:off x="228600" y="3962400"/>
            <a:ext cx="3352800" cy="1447800"/>
          </a:xfrm>
          <a:prstGeom prst="ellipse">
            <a:avLst/>
          </a:prstGeom>
          <a:solidFill>
            <a:srgbClr val="E1E1FF"/>
          </a:solidFill>
          <a:ln w="9525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Региональный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ФСР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4572000" y="4267200"/>
            <a:ext cx="1085850" cy="792163"/>
          </a:xfrm>
          <a:prstGeom prst="rect">
            <a:avLst/>
          </a:prstGeom>
          <a:solidFill>
            <a:srgbClr val="F3F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Times New Roman" pitchFamily="18" charset="0"/>
              </a:rPr>
              <a:t>3,0%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6811963" y="4232275"/>
            <a:ext cx="1152525" cy="792163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Times New Roman" pitchFamily="18" charset="0"/>
              </a:rPr>
              <a:t>2,5%</a:t>
            </a:r>
          </a:p>
        </p:txBody>
      </p:sp>
      <p:sp>
        <p:nvSpPr>
          <p:cNvPr id="23565" name="AutoShape 17"/>
          <p:cNvSpPr>
            <a:spLocks noChangeArrowheads="1"/>
          </p:cNvSpPr>
          <p:nvPr/>
        </p:nvSpPr>
        <p:spPr bwMode="auto">
          <a:xfrm>
            <a:off x="3733800" y="4419600"/>
            <a:ext cx="762000" cy="406400"/>
          </a:xfrm>
          <a:prstGeom prst="homePlate">
            <a:avLst>
              <a:gd name="adj" fmla="val 57075"/>
            </a:avLst>
          </a:prstGeom>
          <a:solidFill>
            <a:srgbClr val="8B8B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23566" name="AutoShape 18"/>
          <p:cNvSpPr>
            <a:spLocks noChangeArrowheads="1"/>
          </p:cNvSpPr>
          <p:nvPr/>
        </p:nvSpPr>
        <p:spPr bwMode="auto">
          <a:xfrm>
            <a:off x="5867400" y="4419600"/>
            <a:ext cx="771525" cy="406400"/>
          </a:xfrm>
          <a:prstGeom prst="homePlate">
            <a:avLst>
              <a:gd name="adj" fmla="val 57076"/>
            </a:avLst>
          </a:prstGeom>
          <a:solidFill>
            <a:srgbClr val="8B8B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288A8-8340-424D-A909-7A096946716C}" type="slidenum">
              <a:rPr lang="ru-RU" smtClean="0">
                <a:latin typeface="Arial" pitchFamily="34" charset="0"/>
              </a:rPr>
              <a:pPr>
                <a:defRPr/>
              </a:pPr>
              <a:t>16</a:t>
            </a:fld>
            <a:endParaRPr lang="ru-RU" dirty="0" smtClean="0">
              <a:latin typeface="Arial" pitchFamily="34" charset="0"/>
            </a:endParaRPr>
          </a:p>
        </p:txBody>
      </p:sp>
      <p:sp>
        <p:nvSpPr>
          <p:cNvPr id="558083" name="Text Box 3"/>
          <p:cNvSpPr txBox="1">
            <a:spLocks noChangeArrowheads="1"/>
          </p:cNvSpPr>
          <p:nvPr/>
        </p:nvSpPr>
        <p:spPr bwMode="auto">
          <a:xfrm>
            <a:off x="0" y="188913"/>
            <a:ext cx="91440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200" b="1" dirty="0">
                <a:latin typeface="+mn-lt"/>
                <a:ea typeface="+mj-ea"/>
                <a:cs typeface="+mj-cs"/>
              </a:rPr>
              <a:t>Темпы роста доходного потенциала консолидированных бюджетов МР(ГО), 2012/2011 (в сопоставимых условиях)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91440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9E4354-45C1-4419-B0AF-0D17EFDCAA7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9049" y="1157287"/>
          <a:ext cx="9105901" cy="531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152400"/>
            <a:ext cx="76962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+mn-lt"/>
                <a:ea typeface="+mj-ea"/>
                <a:cs typeface="+mj-cs"/>
              </a:rPr>
              <a:t>Бюджетная обеспеченность муниципальных районов (городских округов) Пермского края на 2012 год</a:t>
            </a:r>
            <a:endParaRPr lang="ru-RU" sz="2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Региональный фонд </a:t>
            </a:r>
            <a:r>
              <a:rPr lang="ru-RU" sz="2200" b="1" dirty="0" err="1" smtClean="0">
                <a:solidFill>
                  <a:schemeClr val="tx1"/>
                </a:solidFill>
                <a:latin typeface="+mn-lt"/>
              </a:rPr>
              <a:t>софинансирования</a:t>
            </a: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 расходов  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(млн. рублей)</a:t>
            </a:r>
            <a:endParaRPr lang="ru-RU" sz="22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2050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900613"/>
        </p:xfrm>
        <a:graphic>
          <a:graphicData uri="http://schemas.openxmlformats.org/presentationml/2006/ole">
            <p:oleObj spid="_x0000_s2050" r:id="rId4" imgW="8230313" imgH="4895512" progId="Excel.Sheet.8">
              <p:embed/>
            </p:oleObj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F737B-43CB-4A94-AEE2-97E80B45B10B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50" y="1500188"/>
          <a:ext cx="8610600" cy="4602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49590"/>
                <a:gridCol w="1508771"/>
                <a:gridCol w="14522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ПРП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389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1. Приведение</a:t>
                      </a:r>
                      <a:r>
                        <a:rPr lang="ru-RU" sz="2000" baseline="0" dirty="0" smtClean="0"/>
                        <a:t> в нормативное состояние объектов соц.сферы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64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2. Новая школа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4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3. Муниципальные дороги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4. Достойное жилье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5. Сельское жилье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6. Пожарная</a:t>
                      </a:r>
                      <a:r>
                        <a:rPr lang="ru-RU" sz="2000" baseline="0" dirty="0" smtClean="0"/>
                        <a:t> безопасность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7. Содействие жителям ПК в переселении из труднодоступных и отдален.населен.пунктов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8. Благоустройство (с 2011г.)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9. Качественное здравоохранение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DF1"/>
                    </a:solidFill>
                  </a:tcPr>
                </a:tc>
              </a:tr>
            </a:tbl>
          </a:graphicData>
        </a:graphic>
      </p:graphicFrame>
      <p:sp>
        <p:nvSpPr>
          <p:cNvPr id="26672" name="TextBox 7"/>
          <p:cNvSpPr txBox="1">
            <a:spLocks noChangeArrowheads="1"/>
          </p:cNvSpPr>
          <p:nvPr/>
        </p:nvSpPr>
        <p:spPr bwMode="auto">
          <a:xfrm>
            <a:off x="285750" y="785813"/>
            <a:ext cx="8624888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latin typeface="Times New Roman" pitchFamily="18" charset="0"/>
                <a:cs typeface="Times New Roman" pitchFamily="18" charset="0"/>
              </a:rPr>
              <a:t>Приоритетные региональные проекты на 2011-2012 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87338" y="1214438"/>
          <a:ext cx="8615362" cy="5214937"/>
        </p:xfrm>
        <a:graphic>
          <a:graphicData uri="http://schemas.openxmlformats.org/presentationml/2006/ole">
            <p:oleObj spid="_x0000_s3074" r:id="rId3" imgW="8614395" imgH="5218628" progId="Excel.Sheet.8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229600" cy="5000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chemeClr val="tx1"/>
                </a:solidFill>
              </a:rPr>
              <a:t>Межбюджетные трансферты из бюджета Пермского края, </a:t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>млн. рублей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F86228-2930-4FFB-ACDB-0625329C41E8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8581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Межбюджетные трансферты из бюджета Пермского края, 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млн. рублей</a:t>
            </a:r>
            <a:endParaRPr lang="ru-RU" sz="2200" dirty="0">
              <a:latin typeface="+mn-lt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2875" y="1071563"/>
          <a:ext cx="8786875" cy="533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345"/>
                <a:gridCol w="1037240"/>
                <a:gridCol w="1037240"/>
                <a:gridCol w="740886"/>
                <a:gridCol w="1037240"/>
                <a:gridCol w="740886"/>
                <a:gridCol w="963151"/>
                <a:gridCol w="740887"/>
              </a:tblGrid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2011 год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2012 год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Рост 2012/</a:t>
                      </a:r>
                    </a:p>
                    <a:p>
                      <a:pPr algn="ctr"/>
                      <a:r>
                        <a:rPr lang="ru-RU" sz="1400" dirty="0" smtClean="0"/>
                        <a:t>2011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2013 год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Рост 2013/</a:t>
                      </a:r>
                    </a:p>
                    <a:p>
                      <a:pPr algn="ctr"/>
                      <a:r>
                        <a:rPr lang="ru-RU" sz="1400" dirty="0" smtClean="0"/>
                        <a:t>2012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 год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Рост 2014/</a:t>
                      </a:r>
                    </a:p>
                    <a:p>
                      <a:pPr algn="ctr"/>
                      <a:r>
                        <a:rPr lang="ru-RU" sz="1400" dirty="0" smtClean="0"/>
                        <a:t>2013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Дотации из регионального фонда финансовой поддержки МР (ГО) (РФФПМР(ГО))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7 224,8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8 745,1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121,0%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9 779,1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111,8%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11 408,7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116,7%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Дотации из регионального фонда финансовой поддержки поселений (РФФПП)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361,2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532,3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147,4%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595,2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111,8%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694,4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116,7%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Субвенции из регионального фонда компенсаций (РФК)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9 987,8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15</a:t>
                      </a:r>
                      <a:r>
                        <a:rPr lang="ru-RU" sz="1600" baseline="0" dirty="0" smtClean="0"/>
                        <a:t> 891,9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159,1%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15 246,1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95,9%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15 773,0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103,5%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Субсидии из регионального фонда </a:t>
                      </a:r>
                      <a:r>
                        <a:rPr lang="ru-RU" sz="1600" dirty="0" err="1" smtClean="0"/>
                        <a:t>софинансирования</a:t>
                      </a:r>
                      <a:r>
                        <a:rPr lang="ru-RU" sz="1600" dirty="0" smtClean="0"/>
                        <a:t> расходов (ФСР)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1 946,7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3 516,6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180,6%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2 028,2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57,7%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2 480,1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122,3%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Иные межбюджетные трансферты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2 444,1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3 215,5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131,6%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2 343,2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72,9%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1 461,6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62,4%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67D1A-1306-4971-A293-9CD991041C0A}" type="slidenum">
              <a:rPr lang="ru-RU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Прямоугольник 42"/>
          <p:cNvSpPr/>
          <p:nvPr/>
        </p:nvSpPr>
        <p:spPr>
          <a:xfrm>
            <a:off x="3124200" y="914400"/>
            <a:ext cx="3048000" cy="5715000"/>
          </a:xfrm>
          <a:prstGeom prst="rect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2468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8929687" cy="7143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Перераспределение доходов между уровнями бюджетной системы РФ в связи с внесением изменений в бюджетное законодательство РФ </a:t>
            </a:r>
          </a:p>
        </p:txBody>
      </p:sp>
      <p:sp>
        <p:nvSpPr>
          <p:cNvPr id="6246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49F66-D95F-4E2A-953E-EC65DEB3288C}" type="slidenum">
              <a:rPr lang="ru-RU"/>
              <a:pPr>
                <a:defRPr/>
              </a:pPr>
              <a:t>22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2400" y="3733800"/>
            <a:ext cx="2571750" cy="571500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Налог на имущество (норматив 70%)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2400" y="4419600"/>
            <a:ext cx="2571750" cy="649288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НДФЛ   (норматив 5%)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75" y="3071813"/>
            <a:ext cx="2571750" cy="585787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Штрафы за нарушение БДД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75" y="1643063"/>
            <a:ext cx="2600325" cy="1285875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sz="1500" dirty="0"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cs typeface="Times New Roman" pitchFamily="18" charset="0"/>
              </a:rPr>
              <a:t>Гос. пошлина за тех .осмотр и гос. регистрацию: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cs typeface="Times New Roman" pitchFamily="18" charset="0"/>
              </a:rPr>
              <a:t>- Т</a:t>
            </a:r>
            <a:r>
              <a:rPr lang="ru-RU" dirty="0">
                <a:cs typeface="Times New Roman" pitchFamily="18" charset="0"/>
              </a:rPr>
              <a:t>ранспортных средств</a:t>
            </a:r>
          </a:p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cs typeface="Times New Roman" pitchFamily="18" charset="0"/>
            </a:endParaRPr>
          </a:p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-Трактора и самоходные машины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dirty="0"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72000" y="5143500"/>
            <a:ext cx="1795463" cy="914400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cs typeface="Times New Roman" pitchFamily="18" charset="0"/>
              </a:rPr>
              <a:t>Акцизы на </a:t>
            </a:r>
            <a:r>
              <a:rPr lang="ru-RU" sz="1600" b="1" dirty="0">
                <a:cs typeface="Times New Roman" pitchFamily="18" charset="0"/>
              </a:rPr>
              <a:t>алкогольную продукцию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cs typeface="Times New Roman" pitchFamily="18" charset="0"/>
              </a:rPr>
              <a:t>(норматив 60%)</a:t>
            </a:r>
          </a:p>
        </p:txBody>
      </p:sp>
      <p:sp>
        <p:nvSpPr>
          <p:cNvPr id="14" name="Овал 13"/>
          <p:cNvSpPr/>
          <p:nvPr/>
        </p:nvSpPr>
        <p:spPr>
          <a:xfrm>
            <a:off x="152400" y="914400"/>
            <a:ext cx="2786063" cy="642938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Местные бюджеты</a:t>
            </a:r>
          </a:p>
        </p:txBody>
      </p:sp>
      <p:sp>
        <p:nvSpPr>
          <p:cNvPr id="15" name="Овал 14"/>
          <p:cNvSpPr/>
          <p:nvPr/>
        </p:nvSpPr>
        <p:spPr>
          <a:xfrm>
            <a:off x="3143250" y="1000125"/>
            <a:ext cx="2928938" cy="5715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Краевой бюджет</a:t>
            </a:r>
          </a:p>
        </p:txBody>
      </p:sp>
      <p:sp>
        <p:nvSpPr>
          <p:cNvPr id="16" name="Овал 15"/>
          <p:cNvSpPr/>
          <p:nvPr/>
        </p:nvSpPr>
        <p:spPr>
          <a:xfrm>
            <a:off x="6215063" y="1000125"/>
            <a:ext cx="2714625" cy="5715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Федеральный бюджет</a:t>
            </a:r>
          </a:p>
        </p:txBody>
      </p:sp>
      <p:sp>
        <p:nvSpPr>
          <p:cNvPr id="28685" name="TextBox 31"/>
          <p:cNvSpPr txBox="1">
            <a:spLocks noChangeArrowheads="1"/>
          </p:cNvSpPr>
          <p:nvPr/>
        </p:nvSpPr>
        <p:spPr bwMode="auto">
          <a:xfrm>
            <a:off x="3810000" y="3962400"/>
            <a:ext cx="1690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5 728 млн руб.</a:t>
            </a:r>
          </a:p>
        </p:txBody>
      </p:sp>
      <p:sp>
        <p:nvSpPr>
          <p:cNvPr id="28686" name="TextBox 32"/>
          <p:cNvSpPr txBox="1">
            <a:spLocks noChangeArrowheads="1"/>
          </p:cNvSpPr>
          <p:nvPr/>
        </p:nvSpPr>
        <p:spPr bwMode="auto">
          <a:xfrm>
            <a:off x="3810000" y="4648200"/>
            <a:ext cx="176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1 566 млн руб.</a:t>
            </a:r>
          </a:p>
        </p:txBody>
      </p:sp>
      <p:sp>
        <p:nvSpPr>
          <p:cNvPr id="28687" name="TextBox 33"/>
          <p:cNvSpPr txBox="1">
            <a:spLocks noChangeArrowheads="1"/>
          </p:cNvSpPr>
          <p:nvPr/>
        </p:nvSpPr>
        <p:spPr bwMode="auto">
          <a:xfrm>
            <a:off x="3810000" y="3352800"/>
            <a:ext cx="15001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150 млн руб.</a:t>
            </a:r>
          </a:p>
        </p:txBody>
      </p:sp>
      <p:sp>
        <p:nvSpPr>
          <p:cNvPr id="28688" name="TextBox 34"/>
          <p:cNvSpPr txBox="1">
            <a:spLocks noChangeArrowheads="1"/>
          </p:cNvSpPr>
          <p:nvPr/>
        </p:nvSpPr>
        <p:spPr bwMode="auto">
          <a:xfrm>
            <a:off x="3657600" y="251460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19 млн руб.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6143625" y="5572125"/>
            <a:ext cx="1347788" cy="433388"/>
          </a:xfrm>
          <a:prstGeom prst="rightArrow">
            <a:avLst>
              <a:gd name="adj1" fmla="val 42358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  <p:sp>
        <p:nvSpPr>
          <p:cNvPr id="28690" name="TextBox 36"/>
          <p:cNvSpPr txBox="1">
            <a:spLocks noChangeArrowheads="1"/>
          </p:cNvSpPr>
          <p:nvPr/>
        </p:nvSpPr>
        <p:spPr bwMode="auto">
          <a:xfrm>
            <a:off x="7429500" y="5572125"/>
            <a:ext cx="15001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998 млн руб.</a:t>
            </a:r>
          </a:p>
        </p:txBody>
      </p:sp>
      <p:sp>
        <p:nvSpPr>
          <p:cNvPr id="28691" name="TextBox 40"/>
          <p:cNvSpPr txBox="1">
            <a:spLocks noChangeArrowheads="1"/>
          </p:cNvSpPr>
          <p:nvPr/>
        </p:nvSpPr>
        <p:spPr bwMode="auto">
          <a:xfrm>
            <a:off x="7643813" y="1981200"/>
            <a:ext cx="15001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380 млн руб.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2743200" y="2446338"/>
            <a:ext cx="990600" cy="449262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2714625" y="3860800"/>
            <a:ext cx="1171575" cy="50006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ПК о БП</a:t>
            </a:r>
          </a:p>
        </p:txBody>
      </p:sp>
      <p:sp>
        <p:nvSpPr>
          <p:cNvPr id="29" name="Стрелка вправо 28"/>
          <p:cNvSpPr/>
          <p:nvPr/>
        </p:nvSpPr>
        <p:spPr>
          <a:xfrm>
            <a:off x="2714625" y="3200400"/>
            <a:ext cx="1171575" cy="58578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  <p:sp>
        <p:nvSpPr>
          <p:cNvPr id="30" name="Стрелка вправо 29"/>
          <p:cNvSpPr/>
          <p:nvPr/>
        </p:nvSpPr>
        <p:spPr>
          <a:xfrm>
            <a:off x="2743200" y="1981200"/>
            <a:ext cx="4748213" cy="28575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БК РФ</a:t>
            </a:r>
          </a:p>
        </p:txBody>
      </p:sp>
      <p:sp>
        <p:nvSpPr>
          <p:cNvPr id="31" name="Стрелка вправо 30"/>
          <p:cNvSpPr/>
          <p:nvPr/>
        </p:nvSpPr>
        <p:spPr>
          <a:xfrm>
            <a:off x="2743200" y="4572000"/>
            <a:ext cx="1171575" cy="42545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ПК о БП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52400" y="2397125"/>
            <a:ext cx="2590800" cy="5334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8" name="Овал 47"/>
          <p:cNvSpPr/>
          <p:nvPr/>
        </p:nvSpPr>
        <p:spPr>
          <a:xfrm>
            <a:off x="457200" y="6207125"/>
            <a:ext cx="2209800" cy="60960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- 8 811 млн рублей</a:t>
            </a:r>
          </a:p>
        </p:txBody>
      </p:sp>
      <p:sp>
        <p:nvSpPr>
          <p:cNvPr id="49" name="Овал 48"/>
          <p:cNvSpPr/>
          <p:nvPr/>
        </p:nvSpPr>
        <p:spPr>
          <a:xfrm>
            <a:off x="3505200" y="6186488"/>
            <a:ext cx="2133600" cy="573087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+ 7 241 млн рублей</a:t>
            </a:r>
          </a:p>
        </p:txBody>
      </p:sp>
      <p:sp>
        <p:nvSpPr>
          <p:cNvPr id="50" name="Овал 49"/>
          <p:cNvSpPr/>
          <p:nvPr/>
        </p:nvSpPr>
        <p:spPr>
          <a:xfrm>
            <a:off x="6705600" y="6118225"/>
            <a:ext cx="2133600" cy="68580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+ 1 570 млн рублей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629400" y="2438400"/>
            <a:ext cx="2395538" cy="1600200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</a:rPr>
              <a:t>Субсидии: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prstClr val="black"/>
                </a:solidFill>
              </a:rPr>
              <a:t>- Содержание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prstClr val="black"/>
                </a:solidFill>
              </a:rPr>
              <a:t>ребенка в семье опекуна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prstClr val="black"/>
                </a:solidFill>
              </a:rPr>
              <a:t>и приемной семье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prstClr val="black"/>
                </a:solidFill>
              </a:rPr>
              <a:t>- Соц.поддержка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prstClr val="black"/>
                </a:solidFill>
              </a:rPr>
              <a:t>реабилитированных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648450" y="3505200"/>
            <a:ext cx="2389188" cy="5334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5" name="Стрелка влево 54"/>
          <p:cNvSpPr/>
          <p:nvPr/>
        </p:nvSpPr>
        <p:spPr>
          <a:xfrm>
            <a:off x="5638800" y="2895600"/>
            <a:ext cx="990600" cy="838200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о ФБ</a:t>
            </a:r>
          </a:p>
        </p:txBody>
      </p:sp>
      <p:sp>
        <p:nvSpPr>
          <p:cNvPr id="28704" name="TextBox 31"/>
          <p:cNvSpPr txBox="1">
            <a:spLocks noChangeArrowheads="1"/>
          </p:cNvSpPr>
          <p:nvPr/>
        </p:nvSpPr>
        <p:spPr bwMode="auto">
          <a:xfrm>
            <a:off x="4321175" y="2971800"/>
            <a:ext cx="1647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- 192 млн руб.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5791200" y="2819400"/>
            <a:ext cx="609600" cy="9906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5715000" y="2743200"/>
            <a:ext cx="685800" cy="99060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152400" y="5257800"/>
            <a:ext cx="2571750" cy="685800"/>
          </a:xfrm>
          <a:prstGeom prst="roundRect">
            <a:avLst>
              <a:gd name="adj" fmla="val 0"/>
            </a:avLst>
          </a:prstGeom>
          <a:solidFill>
            <a:srgbClr val="D9D9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</a:rPr>
              <a:t>Изменение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</a:rPr>
              <a:t>ФФПМР(ГО)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</a:rPr>
              <a:t>с 14% до 11,5%</a:t>
            </a:r>
          </a:p>
        </p:txBody>
      </p:sp>
      <p:sp>
        <p:nvSpPr>
          <p:cNvPr id="62" name="Стрелка вправо 61"/>
          <p:cNvSpPr/>
          <p:nvPr/>
        </p:nvSpPr>
        <p:spPr>
          <a:xfrm>
            <a:off x="2743200" y="5257800"/>
            <a:ext cx="1066800" cy="6096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Закон ПК о БП</a:t>
            </a:r>
          </a:p>
        </p:txBody>
      </p:sp>
      <p:sp>
        <p:nvSpPr>
          <p:cNvPr id="28709" name="TextBox 33"/>
          <p:cNvSpPr txBox="1">
            <a:spLocks noChangeArrowheads="1"/>
          </p:cNvSpPr>
          <p:nvPr/>
        </p:nvSpPr>
        <p:spPr bwMode="auto">
          <a:xfrm>
            <a:off x="3352800" y="5181600"/>
            <a:ext cx="1647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968 млн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5ABC2D-C33A-4DF1-9247-2ED6D787B5D6}" type="slidenum">
              <a:rPr lang="ru-RU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5638800" y="32004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  <p:pic>
        <p:nvPicPr>
          <p:cNvPr id="41986" name="Picture 2" descr="j0300840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4000" contrast="-2000"/>
          </a:blip>
          <a:srcRect/>
          <a:stretch>
            <a:fillRect/>
          </a:stretch>
        </p:blipFill>
        <p:spPr bwMode="auto">
          <a:xfrm>
            <a:off x="990600" y="614812"/>
            <a:ext cx="6553200" cy="578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1" name="Группа 12"/>
          <p:cNvGrpSpPr>
            <a:grpSpLocks/>
          </p:cNvGrpSpPr>
          <p:nvPr/>
        </p:nvGrpSpPr>
        <p:grpSpPr bwMode="auto">
          <a:xfrm>
            <a:off x="4648200" y="3276600"/>
            <a:ext cx="3505200" cy="1143000"/>
            <a:chOff x="5791200" y="2209800"/>
            <a:chExt cx="3048000" cy="1676400"/>
          </a:xfrm>
        </p:grpSpPr>
        <p:sp>
          <p:nvSpPr>
            <p:cNvPr id="7" name="Овал 6"/>
            <p:cNvSpPr/>
            <p:nvPr/>
          </p:nvSpPr>
          <p:spPr>
            <a:xfrm>
              <a:off x="5791200" y="2209800"/>
              <a:ext cx="3048000" cy="1676400"/>
            </a:xfrm>
            <a:prstGeom prst="ellipse">
              <a:avLst/>
            </a:prstGeom>
            <a:solidFill>
              <a:srgbClr val="A6D8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9711" name="TextBox 7"/>
            <p:cNvSpPr txBox="1">
              <a:spLocks noChangeArrowheads="1"/>
            </p:cNvSpPr>
            <p:nvPr/>
          </p:nvSpPr>
          <p:spPr bwMode="auto">
            <a:xfrm>
              <a:off x="5936343" y="2298030"/>
              <a:ext cx="2757714" cy="1524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3000"/>
                </a:lnSpc>
                <a:spcBef>
                  <a:spcPts val="1200"/>
                </a:spcBef>
              </a:pPr>
              <a:r>
                <a:rPr lang="ru-RU" sz="32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Расходы</a:t>
              </a:r>
            </a:p>
            <a:p>
              <a:pPr algn="ctr">
                <a:lnSpc>
                  <a:spcPts val="3000"/>
                </a:lnSpc>
                <a:spcBef>
                  <a:spcPts val="1200"/>
                </a:spcBef>
              </a:pPr>
              <a:r>
                <a:rPr lang="ru-RU" sz="4000" b="1" dirty="0" err="1">
                  <a:latin typeface="Times New Roman" pitchFamily="18" charset="0"/>
                  <a:cs typeface="Times New Roman" pitchFamily="18" charset="0"/>
                </a:rPr>
                <a:t>↓</a:t>
              </a:r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на</a:t>
              </a: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b="1" dirty="0">
                  <a:latin typeface="Times New Roman" pitchFamily="18" charset="0"/>
                </a:rPr>
                <a:t> 1 075,3 </a:t>
              </a:r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 руб.</a:t>
              </a:r>
            </a:p>
          </p:txBody>
        </p:sp>
      </p:grp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057400" y="1600200"/>
            <a:ext cx="4724400" cy="762000"/>
          </a:xfrm>
          <a:prstGeom prst="rect">
            <a:avLst/>
          </a:prstGeom>
          <a:solidFill>
            <a:srgbClr val="F7FBFF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 kern="0" dirty="0">
                <a:solidFill>
                  <a:srgbClr val="7474D2"/>
                </a:solidFill>
                <a:latin typeface="+mn-lt"/>
              </a:rPr>
              <a:t>Консолидированный бюджет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 kern="0" dirty="0">
                <a:solidFill>
                  <a:srgbClr val="7474D2"/>
                </a:solidFill>
                <a:latin typeface="+mn-lt"/>
              </a:rPr>
              <a:t>Пермского края</a:t>
            </a:r>
          </a:p>
        </p:txBody>
      </p:sp>
      <p:grpSp>
        <p:nvGrpSpPr>
          <p:cNvPr id="29703" name="Группа 13"/>
          <p:cNvGrpSpPr>
            <a:grpSpLocks/>
          </p:cNvGrpSpPr>
          <p:nvPr/>
        </p:nvGrpSpPr>
        <p:grpSpPr bwMode="auto">
          <a:xfrm>
            <a:off x="838200" y="3810000"/>
            <a:ext cx="3352800" cy="1371600"/>
            <a:chOff x="11451492" y="1811867"/>
            <a:chExt cx="3048000" cy="1676400"/>
          </a:xfrm>
        </p:grpSpPr>
        <p:sp>
          <p:nvSpPr>
            <p:cNvPr id="15" name="Овал 14"/>
            <p:cNvSpPr/>
            <p:nvPr/>
          </p:nvSpPr>
          <p:spPr>
            <a:xfrm>
              <a:off x="11451492" y="1811867"/>
              <a:ext cx="3048000" cy="1676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9709" name="TextBox 15"/>
            <p:cNvSpPr txBox="1">
              <a:spLocks noChangeArrowheads="1"/>
            </p:cNvSpPr>
            <p:nvPr/>
          </p:nvSpPr>
          <p:spPr bwMode="auto">
            <a:xfrm>
              <a:off x="11607800" y="1905002"/>
              <a:ext cx="2735385" cy="1363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3500"/>
                </a:lnSpc>
                <a:spcBef>
                  <a:spcPts val="1200"/>
                </a:spcBef>
              </a:pPr>
              <a:r>
                <a:rPr lang="ru-RU" sz="32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Доходы</a:t>
              </a:r>
            </a:p>
            <a:p>
              <a:pPr algn="ctr">
                <a:lnSpc>
                  <a:spcPts val="3000"/>
                </a:lnSpc>
                <a:spcBef>
                  <a:spcPts val="1200"/>
                </a:spcBef>
              </a:pPr>
              <a:r>
                <a:rPr lang="ru-RU" sz="4400" b="1" dirty="0" err="1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↓</a:t>
              </a:r>
              <a:r>
                <a:rPr lang="ru-RU" sz="2400" b="1" dirty="0" err="1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на</a:t>
              </a:r>
              <a:r>
                <a:rPr lang="ru-RU" sz="24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b="1" dirty="0">
                  <a:latin typeface="Times New Roman" pitchFamily="18" charset="0"/>
                </a:rPr>
                <a:t>1 570 </a:t>
              </a:r>
              <a:r>
                <a:rPr lang="ru-RU" sz="2400" b="1" dirty="0" err="1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ru-RU" sz="24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 руб</a:t>
              </a: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</p:grpSp>
      <p:grpSp>
        <p:nvGrpSpPr>
          <p:cNvPr id="29704" name="Группа 20"/>
          <p:cNvGrpSpPr>
            <a:grpSpLocks/>
          </p:cNvGrpSpPr>
          <p:nvPr/>
        </p:nvGrpSpPr>
        <p:grpSpPr bwMode="auto">
          <a:xfrm>
            <a:off x="4724400" y="5257800"/>
            <a:ext cx="3200400" cy="1219200"/>
            <a:chOff x="1143000" y="1600200"/>
            <a:chExt cx="3200400" cy="838200"/>
          </a:xfrm>
        </p:grpSpPr>
        <p:sp>
          <p:nvSpPr>
            <p:cNvPr id="18" name="Овал 17"/>
            <p:cNvSpPr/>
            <p:nvPr/>
          </p:nvSpPr>
          <p:spPr>
            <a:xfrm>
              <a:off x="1143000" y="1600200"/>
              <a:ext cx="32004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9707" name="TextBox 18"/>
            <p:cNvSpPr txBox="1">
              <a:spLocks noChangeArrowheads="1"/>
            </p:cNvSpPr>
            <p:nvPr/>
          </p:nvSpPr>
          <p:spPr bwMode="auto">
            <a:xfrm>
              <a:off x="1219200" y="1676400"/>
              <a:ext cx="3124200" cy="76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ru-RU" sz="28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Проигрыш КБ </a:t>
              </a:r>
            </a:p>
            <a:p>
              <a:pPr algn="ctr">
                <a:spcBef>
                  <a:spcPts val="1200"/>
                </a:spcBef>
              </a:pPr>
              <a:r>
                <a:rPr lang="ru-RU" sz="28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= 494,7 </a:t>
              </a:r>
              <a:r>
                <a:rPr lang="ru-RU" sz="2800" b="1" dirty="0" err="1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ru-RU" sz="2800" b="1" dirty="0">
                  <a:solidFill>
                    <a:srgbClr val="23236B"/>
                  </a:solidFill>
                  <a:latin typeface="Times New Roman" pitchFamily="18" charset="0"/>
                  <a:cs typeface="Times New Roman" pitchFamily="18" charset="0"/>
                </a:rPr>
                <a:t> руб.</a:t>
              </a:r>
            </a:p>
          </p:txBody>
        </p:sp>
      </p:grpSp>
      <p:sp>
        <p:nvSpPr>
          <p:cNvPr id="5129" name="TextBox 22"/>
          <p:cNvSpPr txBox="1">
            <a:spLocks noChangeArrowheads="1"/>
          </p:cNvSpPr>
          <p:nvPr/>
        </p:nvSpPr>
        <p:spPr bwMode="auto">
          <a:xfrm>
            <a:off x="0" y="0"/>
            <a:ext cx="9144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200" b="1" dirty="0">
                <a:latin typeface="+mn-lt"/>
                <a:ea typeface="+mj-ea"/>
                <a:cs typeface="+mj-cs"/>
              </a:rPr>
              <a:t>Изменение расходной и доходной части консолидированного бюджета Пермского края </a:t>
            </a:r>
            <a:r>
              <a:rPr lang="ru-RU" sz="2200" b="1" dirty="0">
                <a:latin typeface="+mn-lt"/>
              </a:rPr>
              <a:t>в связи с внесением изменений в бюджетное законодательство РФ </a:t>
            </a:r>
            <a:endParaRPr lang="ru-RU" sz="2200" b="1" dirty="0"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5725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Динамика налоговых и неналоговых доходов консолидированного бюджета Пермского края 2010 – 2014 гг., </a:t>
            </a:r>
            <a:br>
              <a:rPr lang="ru-RU" sz="2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млрд. рублей</a:t>
            </a:r>
            <a:endParaRPr lang="ru-RU" sz="2200" b="1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DBC9A-E279-49DA-918C-DBA18E0681AF}" type="slidenum">
              <a:rPr lang="ru-RU"/>
              <a:pPr>
                <a:defRPr/>
              </a:pPr>
              <a:t>24</a:t>
            </a:fld>
            <a:endParaRPr lang="ru-RU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4282" y="1285860"/>
          <a:ext cx="8715436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4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34400" cy="142876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III</a:t>
            </a:r>
            <a:r>
              <a:rPr lang="ru-RU" sz="2400" b="1" dirty="0" smtClean="0">
                <a:solidFill>
                  <a:schemeClr val="tx1"/>
                </a:solidFill>
              </a:rPr>
              <a:t>. Дополнительные возможности местных бюджетов по привлечению финансовых ресурсов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8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Информация по участию Пермского края в федеральных целевых программах в 2012 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928802"/>
          <a:ext cx="8715436" cy="4311396"/>
        </p:xfrm>
        <a:graphic>
          <a:graphicData uri="http://schemas.openxmlformats.org/drawingml/2006/table">
            <a:tbl>
              <a:tblPr/>
              <a:tblGrid>
                <a:gridCol w="350401"/>
                <a:gridCol w="2968861"/>
                <a:gridCol w="1681925"/>
                <a:gridCol w="1914450"/>
                <a:gridCol w="1799799"/>
              </a:tblGrid>
              <a:tr h="1143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Направление принятой ФЦП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Общее количество федеральных целевых программ на 2012 г.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 т.ч.:                                               у Пермского края имеется возможность для принятия участия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из них:                        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кол-во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программ, в которых 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Перм.край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принимает участие в 2012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г.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54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Развитие высоких технологий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2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Жилье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Транспортная инфраструктура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1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Социальная инфраструктура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2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Развитие села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2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Развитие регионов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84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Развитие государственных институтов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2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Безопасность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55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9" marR="5188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pPr>
              <a:defRPr/>
            </a:pPr>
            <a:fld id="{AE71C6A0-4B40-46E6-873A-4192AEEE4363}" type="slidenum">
              <a:rPr lang="ru-RU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3058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Информация по участию городских округов Пермского края в реализации федеральных целевых программ в 2011-2012 г.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E02BFB-87F5-4080-B9E8-1F47B968AC05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285860"/>
          <a:ext cx="8715437" cy="5312096"/>
        </p:xfrm>
        <a:graphic>
          <a:graphicData uri="http://schemas.openxmlformats.org/drawingml/2006/table">
            <a:tbl>
              <a:tblPr/>
              <a:tblGrid>
                <a:gridCol w="2709842"/>
                <a:gridCol w="1790752"/>
                <a:gridCol w="928694"/>
                <a:gridCol w="942503"/>
                <a:gridCol w="1318301"/>
                <a:gridCol w="1025345"/>
              </a:tblGrid>
              <a:tr h="26717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Наименование федеральной целевой программы (подпрограммы)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2011 год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2012 год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Наименование </a:t>
                      </a:r>
                      <a:r>
                        <a:rPr lang="ru-RU" sz="1400" b="1" i="0" u="none" strike="noStrike" dirty="0" err="1">
                          <a:latin typeface="+mn-lt"/>
                        </a:rPr>
                        <a:t>гор.округа</a:t>
                      </a:r>
                      <a:endParaRPr lang="ru-RU" sz="1400" b="1" i="0" u="none" strike="noStrike" dirty="0">
                        <a:latin typeface="+mn-lt"/>
                      </a:endParaRP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+mn-lt"/>
                        </a:rPr>
                        <a:t>Финансирование, 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latin typeface="+mn-lt"/>
                        </a:rPr>
                        <a:t>тыс. руб.</a:t>
                      </a:r>
                      <a:endParaRPr lang="ru-RU" sz="1400" b="1" i="0" u="none" strike="noStrike" dirty="0">
                        <a:latin typeface="+mn-lt"/>
                      </a:endParaRPr>
                    </a:p>
                  </a:txBody>
                  <a:tcPr marL="8725" marR="8725" marT="8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Наименование гор.округа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err="1" smtClean="0">
                          <a:latin typeface="+mn-lt"/>
                        </a:rPr>
                        <a:t>финансиро-вание</a:t>
                      </a:r>
                      <a:r>
                        <a:rPr lang="ru-RU" sz="1400" b="1" i="0" u="none" strike="noStrike" dirty="0" smtClean="0"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>
                          <a:latin typeface="+mn-lt"/>
                        </a:rPr>
                        <a:t>(план</a:t>
                      </a:r>
                      <a:r>
                        <a:rPr lang="ru-RU" sz="1400" b="1" i="0" u="none" strike="noStrike" dirty="0" smtClean="0">
                          <a:latin typeface="+mn-lt"/>
                        </a:rPr>
                        <a:t>), тыс.руб.</a:t>
                      </a:r>
                      <a:endParaRPr lang="ru-RU" sz="1400" b="1" i="0" u="none" strike="noStrike" dirty="0">
                        <a:latin typeface="+mn-lt"/>
                      </a:endParaRPr>
                    </a:p>
                  </a:txBody>
                  <a:tcPr marL="8725" marR="8725" marT="87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план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факт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1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latin typeface="+mn-lt"/>
                        </a:rPr>
                        <a:t>Итого по федеральным целевым программам</a:t>
                      </a:r>
                      <a:r>
                        <a:rPr lang="ru-RU" sz="1400" b="1" i="0" u="none" strike="noStrike" baseline="0" dirty="0" smtClean="0">
                          <a:latin typeface="+mn-lt"/>
                        </a:rPr>
                        <a:t> по ГО ПК,</a:t>
                      </a:r>
                    </a:p>
                    <a:p>
                      <a:pPr algn="l" fontAlgn="ctr"/>
                      <a:r>
                        <a:rPr lang="ru-RU" sz="1400" b="0" i="0" u="none" strike="noStrike" baseline="0" dirty="0" smtClean="0">
                          <a:latin typeface="+mn-lt"/>
                        </a:rPr>
                        <a:t>в т.ч.:</a:t>
                      </a:r>
                      <a:endParaRPr lang="ru-RU" sz="1400" b="0" i="0" u="none" strike="noStrike" dirty="0">
                        <a:latin typeface="+mn-lt"/>
                      </a:endParaRP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242 371,0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237 854,6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231 457,4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latin typeface="+mn-lt"/>
                        </a:rPr>
                        <a:t>ФЦП"Жилище</a:t>
                      </a:r>
                      <a:r>
                        <a:rPr lang="ru-RU" sz="1400" b="1" i="0" u="none" strike="noStrike" dirty="0">
                          <a:latin typeface="+mn-lt"/>
                        </a:rPr>
                        <a:t>" на 2011 - 2015 годы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237 719,7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233 203,3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231 457,4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5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+mn-lt"/>
                        </a:rPr>
                        <a:t>Приобретение жилья гражданами, уволенными с военной службы (службы), и приравненными к ним лицами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+mn-lt"/>
                        </a:rPr>
                        <a:t>г.Пермь, г.Березники, г.Соликамск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+mn-lt"/>
                        </a:rPr>
                        <a:t>179 425,4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</a:rPr>
                        <a:t>174 909,0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+mn-lt"/>
                        </a:rPr>
                        <a:t>г.Пермь, г.Соликамск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</a:rPr>
                        <a:t>231 457,4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+mn-lt"/>
                        </a:rPr>
                        <a:t>Подпрограмма "Обеспечение жильем молодых семей"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+mn-lt"/>
                        </a:rPr>
                        <a:t>г.Пермь, </a:t>
                      </a:r>
                      <a:r>
                        <a:rPr lang="ru-RU" sz="1400" b="0" i="0" u="none" strike="noStrike" dirty="0" smtClean="0">
                          <a:latin typeface="+mn-lt"/>
                        </a:rPr>
                        <a:t>Березники</a:t>
                      </a:r>
                      <a:r>
                        <a:rPr lang="ru-RU" sz="1400" b="0" i="0" u="none" strike="noStrike" dirty="0">
                          <a:latin typeface="+mn-lt"/>
                        </a:rPr>
                        <a:t>, г.Соликамск, </a:t>
                      </a:r>
                      <a:r>
                        <a:rPr lang="ru-RU" sz="1400" b="0" i="0" u="none" strike="noStrike" dirty="0" smtClean="0">
                          <a:latin typeface="+mn-lt"/>
                        </a:rPr>
                        <a:t>г.Кунгур</a:t>
                      </a:r>
                      <a:r>
                        <a:rPr lang="ru-RU" sz="1400" b="0" i="0" u="none" strike="noStrike" dirty="0">
                          <a:latin typeface="+mn-lt"/>
                        </a:rPr>
                        <a:t>, ЗАТО Звездный, г.Кудымкар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+mn-lt"/>
                        </a:rPr>
                        <a:t>58 294,3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</a:rPr>
                        <a:t>58 294,3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latin typeface="+mn-lt"/>
                        </a:rPr>
                        <a:t>ФЦП</a:t>
                      </a:r>
                      <a:r>
                        <a:rPr lang="ru-RU" sz="1400" b="1" i="0" u="none" strike="noStrike" baseline="0" dirty="0" smtClean="0"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latin typeface="+mn-lt"/>
                        </a:rPr>
                        <a:t>"Жилище</a:t>
                      </a:r>
                      <a:r>
                        <a:rPr lang="ru-RU" sz="1400" b="1" i="0" u="none" strike="noStrike" dirty="0">
                          <a:latin typeface="+mn-lt"/>
                        </a:rPr>
                        <a:t>" на 2002-2010 годы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+mn-lt"/>
                        </a:rPr>
                        <a:t>4 651,3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+mn-lt"/>
                        </a:rPr>
                        <a:t>4 651,3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+mn-lt"/>
                        </a:rPr>
                        <a:t>Подпрограмма  "Обеспечение жильем молодых семей"  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+mn-lt"/>
                        </a:rPr>
                        <a:t>г.Пермь, г.Березники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+mn-lt"/>
                        </a:rPr>
                        <a:t>4 651,3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+mn-lt"/>
                        </a:rPr>
                        <a:t>4 651,3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+mn-lt"/>
                        </a:rPr>
                        <a:t> </a:t>
                      </a:r>
                    </a:p>
                  </a:txBody>
                  <a:tcPr marL="8725" marR="8725" marT="8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4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34400" cy="107157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Информация о реализации целевых программ Пермского края в 2011-2012 гг.</a:t>
            </a:r>
          </a:p>
        </p:txBody>
      </p:sp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pPr>
              <a:defRPr/>
            </a:pPr>
            <a:fld id="{AE71C6A0-4B40-46E6-873A-4192AEEE4363}" type="slidenum">
              <a:rPr lang="ru-RU"/>
              <a:pPr>
                <a:defRPr/>
              </a:pPr>
              <a:t>27</a:t>
            </a:fld>
            <a:endParaRPr lang="ru-RU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285721" y="1500174"/>
          <a:ext cx="8501122" cy="4130796"/>
        </p:xfrm>
        <a:graphic>
          <a:graphicData uri="http://schemas.openxmlformats.org/drawingml/2006/table">
            <a:tbl>
              <a:tblPr/>
              <a:tblGrid>
                <a:gridCol w="2407398"/>
                <a:gridCol w="1116589"/>
                <a:gridCol w="1116589"/>
                <a:gridCol w="1271011"/>
                <a:gridCol w="1128466"/>
                <a:gridCol w="1461069"/>
              </a:tblGrid>
              <a:tr h="785818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latin typeface="Times New Roman"/>
                        </a:rPr>
                        <a:t>количество программ по уточненному бюджету</a:t>
                      </a:r>
                    </a:p>
                  </a:txBody>
                  <a:tcPr marL="8514" marR="8514" marT="85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latin typeface="Times New Roman"/>
                        </a:rPr>
                        <a:t>объем финансирования (уточненный бюджет),</a:t>
                      </a:r>
                      <a:br>
                        <a:rPr lang="ru-RU" sz="1800" b="0" i="0" u="none" strike="noStrike">
                          <a:latin typeface="Times New Roman"/>
                        </a:rPr>
                      </a:br>
                      <a:r>
                        <a:rPr lang="ru-RU" sz="1800" b="0" i="0" u="none" strike="noStrike">
                          <a:latin typeface="Times New Roman"/>
                        </a:rPr>
                        <a:t>млн. рублей</a:t>
                      </a:r>
                    </a:p>
                  </a:txBody>
                  <a:tcPr marL="8514" marR="8514" marT="85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latin typeface="Times New Roman"/>
                        </a:rPr>
                        <a:t>2011 год</a:t>
                      </a:r>
                    </a:p>
                    <a:p>
                      <a:pPr algn="ctr" fontAlgn="b"/>
                      <a:r>
                        <a:rPr lang="ru-RU" sz="1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latin typeface="Times New Roman"/>
                        </a:rPr>
                        <a:t>2012 год</a:t>
                      </a:r>
                    </a:p>
                    <a:p>
                      <a:pPr algn="ctr" fontAlgn="b"/>
                      <a:r>
                        <a:rPr lang="ru-RU" sz="1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2011 год 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latin typeface="Times New Roman"/>
                        </a:rPr>
                        <a:t>2012 год (план)</a:t>
                      </a:r>
                    </a:p>
                  </a:txBody>
                  <a:tcPr marL="8514" marR="8514" marT="85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план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факт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599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latin typeface="Times New Roman"/>
                        </a:rPr>
                        <a:t> Краевые </a:t>
                      </a:r>
                      <a:r>
                        <a:rPr lang="ru-RU" sz="1800" b="0" i="0" u="none" strike="noStrike" dirty="0">
                          <a:latin typeface="Times New Roman"/>
                        </a:rPr>
                        <a:t>(областные) целевые программы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1 557,8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1 474,7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1 315,3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06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latin typeface="Times New Roman"/>
                        </a:rPr>
                        <a:t> Долгосрочные </a:t>
                      </a:r>
                      <a:r>
                        <a:rPr lang="ru-RU" sz="1800" b="0" i="0" u="none" strike="noStrike" dirty="0">
                          <a:latin typeface="Times New Roman"/>
                        </a:rPr>
                        <a:t>целевые программы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latin typeface="Times New Roman"/>
                        </a:rPr>
                        <a:t>11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17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2 761,9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1 873,0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 smtClean="0">
                          <a:latin typeface="Times New Roman"/>
                        </a:rPr>
                        <a:t>953,5*</a:t>
                      </a:r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06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latin typeface="Times New Roman"/>
                        </a:rPr>
                        <a:t> Ведомственные </a:t>
                      </a:r>
                      <a:r>
                        <a:rPr lang="ru-RU" sz="1800" b="0" i="0" u="none" strike="noStrike" dirty="0">
                          <a:latin typeface="Times New Roman"/>
                        </a:rPr>
                        <a:t>целевые программы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28,6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22,2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latin typeface="Times New Roman"/>
                        </a:rPr>
                        <a:t>66,9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Times New Roman"/>
                        </a:rPr>
                        <a:t>23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Times New Roman"/>
                        </a:rPr>
                        <a:t>4 348,3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Times New Roman"/>
                        </a:rPr>
                        <a:t>3 369,9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Times New Roman"/>
                        </a:rPr>
                        <a:t>7 335,7</a:t>
                      </a:r>
                    </a:p>
                  </a:txBody>
                  <a:tcPr marL="8514" marR="8514" marT="8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Заголовок 4"/>
          <p:cNvSpPr txBox="1">
            <a:spLocks/>
          </p:cNvSpPr>
          <p:nvPr/>
        </p:nvSpPr>
        <p:spPr bwMode="auto">
          <a:xfrm>
            <a:off x="214282" y="5786430"/>
            <a:ext cx="8534400" cy="642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rmAutofit fontScale="92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lvl="0" algn="just" fontAlgn="auto">
              <a:spcAft>
                <a:spcPts val="0"/>
              </a:spcAft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* </a:t>
            </a:r>
            <a:r>
              <a:rPr kumimoji="0" lang="ru-RU" sz="16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в т.ч. 1 515,2 млн. рублей ДЦП «Совершенствование и развитие сети  автомобильных дорог Пермского края на 2009-2013 годы» (в 2011 году данная </a:t>
            </a:r>
            <a:r>
              <a:rPr lang="ru-RU" sz="1600" i="1" dirty="0" smtClean="0">
                <a:latin typeface="+mn-lt"/>
                <a:ea typeface="+mj-ea"/>
                <a:cs typeface="+mj-cs"/>
              </a:rPr>
              <a:t>программа не входила в перечень программ)</a:t>
            </a:r>
            <a:endParaRPr kumimoji="0" lang="ru-RU" sz="16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E02BFB-87F5-4080-B9E8-1F47B968AC05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Информация по участию городских округов Пермского края в реализации целевых программ Пермского края в 2011-2012 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857232"/>
          <a:ext cx="8572560" cy="5902527"/>
        </p:xfrm>
        <a:graphic>
          <a:graphicData uri="http://schemas.openxmlformats.org/drawingml/2006/table">
            <a:tbl>
              <a:tblPr/>
              <a:tblGrid>
                <a:gridCol w="2928958"/>
                <a:gridCol w="1714512"/>
                <a:gridCol w="785818"/>
                <a:gridCol w="725370"/>
                <a:gridCol w="1538665"/>
                <a:gridCol w="879237"/>
              </a:tblGrid>
              <a:tr h="1178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региональной целевой программы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2011 год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2012 год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Наименование гор.округа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Финансирование, тыс.руб.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Наименование гор.округа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err="1">
                          <a:latin typeface="Times New Roman"/>
                        </a:rPr>
                        <a:t>финанси-рование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,</a:t>
                      </a:r>
                      <a:r>
                        <a:rPr lang="ru-RU" sz="1200" b="1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(план) 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latin typeface="Times New Roman"/>
                        </a:rPr>
                        <a:t>тыс. руб.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314" marR="4314" marT="4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план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факт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9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Итого по региональным целевым программам по ГО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ПК,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в т.ч.: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368 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096,3 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350 140,9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327 001,3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КЦП "Предупреждение вредного воздействия вод ...на 2008-2012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г.Кунгур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20 442,7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19 406,0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г.Кунгур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13 913,1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49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ДЦП "Обеспечение жильем молодых семей в Пермском крае на 2011-2015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г.Пермь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г.Березники,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г.Соликамск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г.Кунгур, ЗАТО Звездный,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292 428,6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292 428,6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г.Пермь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г.Березники, г.Соликамск, г.Кунгур, ЗАТО Звездный,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43 418,5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КЦП "Обеспечение жильем молодых семей в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Перм.крае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2007-2010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г.Пермь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г.Березники, г.Соликамск, г.Кунгур, 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24 260,3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24 260,3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ДЦП "Развитие физической культуры, ... на 2011-2015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г.Кунгур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ЗАТО Звездный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6 620,2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6 620,2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г.Кунгур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ЗАТО Звездный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10 904,9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ДЦП "Энергосбережение и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повыш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.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энергетич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.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эффективн.в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ПК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2010-2015гг."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г.Березники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г.Соликамск, г.Кунгур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6 073,5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г.Березники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г.Соликамск, г.Кунгур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6 073,5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КЦП "Развитие малого и среднего предпринимательства в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ПК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2008-2011гг."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г.Пермь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г.Березники, г.Соликамск, г.Кунгур, 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18 271,0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7 425,8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г.Соликамск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10 845,2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ДЦП  "Семья и дети Пермского края на 2011-2015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ЗАТО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Звездный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80,0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ДЦП "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Совершенствование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и развитие сети </a:t>
                      </a:r>
                      <a:r>
                        <a:rPr lang="ru-RU" sz="1200" b="0" i="0" u="none" strike="noStrike" dirty="0" err="1" smtClean="0">
                          <a:latin typeface="Times New Roman"/>
                        </a:rPr>
                        <a:t>автомоб.дорог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 ПК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2009-2013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г.Соликамск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г.Кунгур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237 850,1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ДЦП "Противодействие наркомании ... на 2012-2015 годы"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314" marR="4314" marT="4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 г.Пермь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, г.Березники, г.Кудымкар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3 916,0</a:t>
                      </a:r>
                    </a:p>
                  </a:txBody>
                  <a:tcPr marL="4314" marR="4314" marT="4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4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34400" cy="100013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Бюджетные кредиты бюджетам муниципальных образований из бюджета Пермского края в 2012-2014 гг.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875" y="1785938"/>
            <a:ext cx="1655763" cy="431800"/>
          </a:xfrm>
          <a:prstGeom prst="roundRect">
            <a:avLst/>
          </a:prstGeom>
          <a:solidFill>
            <a:srgbClr val="F7C1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Цель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71875" y="4714875"/>
            <a:ext cx="1684338" cy="609600"/>
          </a:xfrm>
          <a:prstGeom prst="roundRect">
            <a:avLst/>
          </a:prstGeom>
          <a:solidFill>
            <a:srgbClr val="F7C1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Срок </a:t>
            </a:r>
          </a:p>
        </p:txBody>
      </p:sp>
      <p:sp>
        <p:nvSpPr>
          <p:cNvPr id="14" name="Овал 13"/>
          <p:cNvSpPr/>
          <p:nvPr/>
        </p:nvSpPr>
        <p:spPr>
          <a:xfrm>
            <a:off x="2286000" y="5929313"/>
            <a:ext cx="4191000" cy="758825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В пределах соответствующего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финансового года</a:t>
            </a:r>
          </a:p>
        </p:txBody>
      </p:sp>
      <p:sp>
        <p:nvSpPr>
          <p:cNvPr id="32" name="Стрелка вниз 31"/>
          <p:cNvSpPr/>
          <p:nvPr/>
        </p:nvSpPr>
        <p:spPr>
          <a:xfrm>
            <a:off x="1500188" y="3429000"/>
            <a:ext cx="485775" cy="449263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7000875" y="3714750"/>
            <a:ext cx="495300" cy="431800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571875" y="3357563"/>
            <a:ext cx="1728788" cy="741362"/>
          </a:xfrm>
          <a:prstGeom prst="roundRect">
            <a:avLst/>
          </a:prstGeom>
          <a:solidFill>
            <a:srgbClr val="F7C1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Сумма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250 млн.руб.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3429000" y="2928938"/>
            <a:ext cx="585788" cy="339725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 flipV="1">
            <a:off x="4714875" y="3000375"/>
            <a:ext cx="785813" cy="287338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13" idx="1"/>
          </p:cNvCxnSpPr>
          <p:nvPr/>
        </p:nvCxnSpPr>
        <p:spPr>
          <a:xfrm>
            <a:off x="3071813" y="4857750"/>
            <a:ext cx="500062" cy="161925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0800000" flipV="1">
            <a:off x="5214938" y="4786313"/>
            <a:ext cx="571500" cy="309562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5786438" y="4143375"/>
            <a:ext cx="3095625" cy="11303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Плата за пользование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бюджетным кредитом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+mn-lt"/>
              </a:rPr>
              <a:t>0,01%</a:t>
            </a:r>
          </a:p>
        </p:txBody>
      </p:sp>
      <p:sp>
        <p:nvSpPr>
          <p:cNvPr id="16" name="Овал 15"/>
          <p:cNvSpPr/>
          <p:nvPr/>
        </p:nvSpPr>
        <p:spPr>
          <a:xfrm>
            <a:off x="214313" y="3929063"/>
            <a:ext cx="3097212" cy="11303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Плата за пользование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+mn-lt"/>
              </a:rPr>
              <a:t>бюджетным кредитом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C00000"/>
                </a:solidFill>
                <a:latin typeface="+mn-lt"/>
              </a:rPr>
              <a:t> 0%</a:t>
            </a:r>
          </a:p>
        </p:txBody>
      </p:sp>
      <p:sp>
        <p:nvSpPr>
          <p:cNvPr id="10" name="Овал 9"/>
          <p:cNvSpPr/>
          <p:nvPr/>
        </p:nvSpPr>
        <p:spPr>
          <a:xfrm>
            <a:off x="214313" y="2143125"/>
            <a:ext cx="3241675" cy="1243013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Покрытие  временных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кассовых разрывов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5543550" y="2000250"/>
            <a:ext cx="3600450" cy="1689100"/>
          </a:xfrm>
          <a:prstGeom prst="ellipse">
            <a:avLst/>
          </a:prstGeom>
          <a:solidFill>
            <a:srgbClr val="FFFBAB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Предупреждение 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ликвидация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последствий чрезвычайных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ситуаций и стихийных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prstClr val="black"/>
                </a:solidFill>
                <a:latin typeface="+mn-lt"/>
              </a:rPr>
              <a:t>бедствий</a:t>
            </a:r>
          </a:p>
        </p:txBody>
      </p:sp>
      <p:sp>
        <p:nvSpPr>
          <p:cNvPr id="53" name="Стрелка вниз 52"/>
          <p:cNvSpPr/>
          <p:nvPr/>
        </p:nvSpPr>
        <p:spPr>
          <a:xfrm>
            <a:off x="4214813" y="5357813"/>
            <a:ext cx="495300" cy="533400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4" name="Прямая со стрелкой 63"/>
          <p:cNvCxnSpPr/>
          <p:nvPr/>
        </p:nvCxnSpPr>
        <p:spPr>
          <a:xfrm flipH="1">
            <a:off x="2786063" y="2000250"/>
            <a:ext cx="685800" cy="152400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6" idx="3"/>
          </p:cNvCxnSpPr>
          <p:nvPr/>
        </p:nvCxnSpPr>
        <p:spPr>
          <a:xfrm>
            <a:off x="5227638" y="2001838"/>
            <a:ext cx="844550" cy="212725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1C6A0-4B40-46E6-873A-4192AEEE4363}" type="slidenum">
              <a:rPr lang="ru-RU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285750" y="428625"/>
            <a:ext cx="8643938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Расходные обязательства Пермского края по предоставлению иных межбюджетных трансфертов бюджетам МО ПК на решение вопросов местного значения, осуществляемых с участием средств </a:t>
            </a:r>
            <a:r>
              <a:rPr lang="ru-RU" sz="2200" b="1" u="sng" dirty="0" smtClean="0">
                <a:solidFill>
                  <a:schemeClr val="tx1"/>
                </a:solidFill>
                <a:latin typeface="+mn-lt"/>
              </a:rPr>
              <a:t>самообложения граждан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214313" y="1714500"/>
            <a:ext cx="8715375" cy="485775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Постановление Правительства края от 18.10.2010 № 738-П «Об установлении расходных обязательств </a:t>
            </a:r>
            <a:r>
              <a:rPr lang="ru-RU" sz="2000" dirty="0" err="1" smtClean="0"/>
              <a:t>Перм.края</a:t>
            </a:r>
            <a:r>
              <a:rPr lang="ru-RU" sz="2000" dirty="0" smtClean="0"/>
              <a:t> по предоставлению иных МБТ бюджетам </a:t>
            </a:r>
            <a:r>
              <a:rPr lang="ru-RU" sz="2000" dirty="0" err="1" smtClean="0"/>
              <a:t>мун.образований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Перм.края</a:t>
            </a:r>
            <a:r>
              <a:rPr lang="ru-RU" sz="2000" dirty="0" smtClean="0"/>
              <a:t> на решение вопросов местного значения, осуществляемых с участием средств самообложения граждан»;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Программа Правительства Пермского края по повышению эффективности бюджетных расходов на период до 2013 года;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Закон Пермского края о бюджете на 2012-2014 годы от 12.12.2011 № 883-ПК (сумма на 2012 год – </a:t>
            </a:r>
            <a:r>
              <a:rPr lang="ru-RU" sz="2000" b="1" dirty="0" smtClean="0"/>
              <a:t>106,2 </a:t>
            </a:r>
            <a:r>
              <a:rPr lang="ru-RU" sz="2000" dirty="0" smtClean="0"/>
              <a:t>млн. рублей);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Постановление Правительства Пермского края от 13.04.2011 N 188-п  «Об утверждении Порядка предоставления из бюджета Пермского края иных МБТ </a:t>
            </a:r>
            <a:r>
              <a:rPr lang="ru-RU" sz="2000" dirty="0" err="1" smtClean="0"/>
              <a:t>мун.образований</a:t>
            </a:r>
            <a:r>
              <a:rPr lang="ru-RU" sz="2000" dirty="0" smtClean="0"/>
              <a:t> ПК на решение вопросов местного значения, осуществляемых с участием средств самообложения граждан, и Методики распределения из бюджета ПК иных МБТ бюджетам </a:t>
            </a:r>
            <a:r>
              <a:rPr lang="ru-RU" sz="2000" dirty="0" err="1" smtClean="0"/>
              <a:t>мун.образований</a:t>
            </a:r>
            <a:r>
              <a:rPr lang="ru-RU" sz="2000" dirty="0" smtClean="0"/>
              <a:t> ПК на решение вопросов местного значения, осуществляемых с участием средств самообложения граждан»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F29381-CE2D-4450-AF59-751DA7F98CA2}" type="slidenum">
              <a:rPr lang="ru-RU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8581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chemeClr val="tx1"/>
                </a:solidFill>
              </a:rPr>
              <a:t>IV</a:t>
            </a:r>
            <a:r>
              <a:rPr lang="ru-RU" sz="2200" b="1" dirty="0" smtClean="0">
                <a:solidFill>
                  <a:schemeClr val="tx1"/>
                </a:solidFill>
              </a:rPr>
              <a:t>. Основные направления реформирования бюджетной сферы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915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8501062" cy="535781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100" smtClean="0"/>
              <a:t>Перераспределение (децентрализация) властных полномочий и бюджетных ресурсов в пользу регионов и муниципалитетов.</a:t>
            </a:r>
          </a:p>
          <a:p>
            <a:pPr eaLnBrk="1" hangingPunct="1">
              <a:spcBef>
                <a:spcPct val="0"/>
              </a:spcBef>
            </a:pPr>
            <a:r>
              <a:rPr lang="ru-RU" sz="2100" smtClean="0"/>
              <a:t>Расширение </a:t>
            </a:r>
            <a:r>
              <a:rPr lang="ru-RU" sz="2100" b="1" i="1" smtClean="0"/>
              <a:t>источников доходов </a:t>
            </a:r>
            <a:r>
              <a:rPr lang="ru-RU" sz="2100" smtClean="0"/>
              <a:t>региональных и местных бюджетов, в том числе собственных </a:t>
            </a:r>
            <a:r>
              <a:rPr lang="ru-RU" sz="2100" i="1" smtClean="0"/>
              <a:t>(перераспределение ряда налогов, постепенная отмена федеральных льгот по региональным и местным налогам, взимание налога на недвижимость взамен имущественных налогов (в ряде регионов)).</a:t>
            </a:r>
          </a:p>
          <a:p>
            <a:pPr eaLnBrk="1" hangingPunct="1">
              <a:spcBef>
                <a:spcPct val="0"/>
              </a:spcBef>
            </a:pPr>
            <a:r>
              <a:rPr lang="ru-RU" sz="2100" smtClean="0"/>
              <a:t>Представление регионам и муниципалитетам существенно более широких прав по распоряжению бюджетными ресурсами, которые поступают с федерального уровня.</a:t>
            </a:r>
          </a:p>
          <a:p>
            <a:pPr eaLnBrk="1" hangingPunct="1">
              <a:spcBef>
                <a:spcPct val="0"/>
              </a:spcBef>
            </a:pPr>
            <a:r>
              <a:rPr lang="ru-RU" sz="2100" smtClean="0"/>
              <a:t>Устранение излишнего регламентирования, мешающего самостоятельной работе на местах. Преобразование системы финансовой поддержки региональных бюджетов, которая в полной мере будет стимулировать расширение собственной доходной базы регионов.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ACAE7-3596-4F2D-80C0-53A462810221}" type="slidenum">
              <a:rPr lang="ru-RU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4381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+mn-lt"/>
              </a:rPr>
              <a:t>(продолжение)</a:t>
            </a:r>
            <a:endParaRPr lang="ru-RU" sz="2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214313" y="1071563"/>
            <a:ext cx="8715375" cy="55721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100" dirty="0" smtClean="0"/>
              <a:t>Главы регионов получат право ставить вопросы делегирования значительного числа публичных полномочий с федерального на региональный уровень.</a:t>
            </a:r>
          </a:p>
          <a:p>
            <a:pPr eaLnBrk="1" hangingPunct="1">
              <a:spcBef>
                <a:spcPct val="0"/>
              </a:spcBef>
            </a:pPr>
            <a:r>
              <a:rPr lang="ru-RU" sz="2100" dirty="0" smtClean="0"/>
              <a:t>Усиление политической ответственности руководителей регионов и муниципалитетов  за конечные результаты их работы по развитию территорий, по повышению качества оказываемых людям услуг.</a:t>
            </a:r>
          </a:p>
          <a:p>
            <a:pPr eaLnBrk="1" hangingPunct="1">
              <a:spcBef>
                <a:spcPct val="0"/>
              </a:spcBef>
            </a:pPr>
            <a:r>
              <a:rPr lang="ru-RU" sz="2100" b="1" i="1" dirty="0" smtClean="0"/>
              <a:t>Принятие федерального закона, предусматривающего создание федеральной контрактной системы (взамен 94-го закона) (слайд 3</a:t>
            </a:r>
            <a:r>
              <a:rPr lang="en-US" sz="2100" b="1" i="1" dirty="0" smtClean="0"/>
              <a:t>3</a:t>
            </a:r>
            <a:r>
              <a:rPr lang="ru-RU" sz="2100" b="1" i="1" dirty="0" smtClean="0"/>
              <a:t>).</a:t>
            </a:r>
          </a:p>
          <a:p>
            <a:pPr eaLnBrk="1" hangingPunct="1">
              <a:spcBef>
                <a:spcPct val="0"/>
              </a:spcBef>
            </a:pPr>
            <a:r>
              <a:rPr lang="ru-RU" sz="2100" dirty="0" smtClean="0"/>
              <a:t>С 1 июля 2012 года на электронное межведомственное взаимодействие  должны перейти все регионы и многие муниципалитеты.</a:t>
            </a:r>
          </a:p>
          <a:p>
            <a:pPr eaLnBrk="1" hangingPunct="1">
              <a:spcBef>
                <a:spcPct val="0"/>
              </a:spcBef>
            </a:pPr>
            <a:r>
              <a:rPr lang="ru-RU" sz="2100" dirty="0" smtClean="0"/>
              <a:t>Выход за рамки устоявшихся институтов и создание </a:t>
            </a:r>
            <a:r>
              <a:rPr lang="ru-RU" sz="2100" b="1" i="1" dirty="0" smtClean="0"/>
              <a:t>открытого правительства</a:t>
            </a:r>
            <a:r>
              <a:rPr lang="ru-RU" sz="2100" dirty="0" smtClean="0"/>
              <a:t>, объединяющего для решения стратегических и оперативных задач все уровни и ветви власти, общественных деятелей, экспертов, всех, кто готов участвовать в процессах реального управления государством, в выработке и экспертизе важнейших решений и программ.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18B4C-5C7B-4DA7-A87D-F8FB603D8B48}" type="slidenum">
              <a:rPr lang="ru-RU"/>
              <a:pPr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7953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Проект Федерального закона 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«О федеральной контрактной системе»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(взамен Федерального закона от 21.07.2005 № 94-ФЗ)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F43055-711E-4403-8F70-8D22E053E322}" type="slidenum">
              <a:rPr lang="ru-RU"/>
              <a:pPr>
                <a:defRPr/>
              </a:pPr>
              <a:t>33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1571625"/>
            <a:ext cx="2071687" cy="1143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dirty="0" err="1">
                <a:solidFill>
                  <a:schemeClr val="tx1"/>
                </a:solidFill>
              </a:rPr>
              <a:t>Существую-щая</a:t>
            </a:r>
            <a:r>
              <a:rPr lang="ru-RU" sz="2600" dirty="0">
                <a:solidFill>
                  <a:schemeClr val="tx1"/>
                </a:solidFill>
              </a:rPr>
              <a:t> система </a:t>
            </a:r>
            <a:r>
              <a:rPr lang="ru-RU" sz="2600" dirty="0" err="1">
                <a:solidFill>
                  <a:schemeClr val="tx1"/>
                </a:solidFill>
              </a:rPr>
              <a:t>госзакупок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0" y="1571625"/>
            <a:ext cx="2286000" cy="1143000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marL="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Федеральная контрактная система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286000" y="1643063"/>
            <a:ext cx="2286000" cy="92868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преобразование</a:t>
            </a:r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1357313" y="3143250"/>
            <a:ext cx="3429000" cy="35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62500" lnSpcReduction="20000"/>
          </a:bodyPr>
          <a:lstStyle/>
          <a:p>
            <a:pPr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u-RU" sz="3800" u="sng" dirty="0">
                <a:solidFill>
                  <a:schemeClr val="tx1"/>
                </a:solidFill>
              </a:rPr>
              <a:t>Принципы</a:t>
            </a:r>
            <a:r>
              <a:rPr lang="ru-RU" sz="3800" dirty="0">
                <a:solidFill>
                  <a:schemeClr val="tx1"/>
                </a:solidFill>
              </a:rPr>
              <a:t>: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Открытости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Конкуренции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Профессионализма заказчика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Единства федеральной контрактной системы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Ответственности за результативность обеспечения государственных и муниципальных нужд и эффективность расходования бюджетных средств</a:t>
            </a: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5286375" y="3143250"/>
            <a:ext cx="3571875" cy="35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u-RU" sz="3100" u="sng" dirty="0">
                <a:solidFill>
                  <a:schemeClr val="tx1"/>
                </a:solidFill>
              </a:rPr>
              <a:t>Изменения</a:t>
            </a:r>
            <a:r>
              <a:rPr lang="ru-RU" sz="3100" dirty="0">
                <a:solidFill>
                  <a:schemeClr val="tx1"/>
                </a:solidFill>
              </a:rPr>
              <a:t>: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Введение долгосрочного планирования государственных и муниципальных нужд</a:t>
            </a: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Новые требования к заключению </a:t>
            </a:r>
            <a:r>
              <a:rPr lang="ru-RU" sz="2800" dirty="0" err="1">
                <a:solidFill>
                  <a:schemeClr val="tx1"/>
                </a:solidFill>
              </a:rPr>
              <a:t>госконтрактов</a:t>
            </a:r>
            <a:endParaRPr lang="ru-RU" sz="2800" dirty="0">
              <a:solidFill>
                <a:schemeClr val="tx1"/>
              </a:solidFill>
            </a:endParaRPr>
          </a:p>
          <a:p>
            <a:pPr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Char char="-"/>
              <a:defRPr/>
            </a:pPr>
            <a:r>
              <a:rPr lang="ru-RU" sz="2800" dirty="0">
                <a:solidFill>
                  <a:schemeClr val="tx1"/>
                </a:solidFill>
              </a:rPr>
              <a:t>Новые способы проведения </a:t>
            </a:r>
            <a:r>
              <a:rPr lang="ru-RU" sz="2800" dirty="0" err="1">
                <a:solidFill>
                  <a:schemeClr val="tx1"/>
                </a:solidFill>
              </a:rPr>
              <a:t>госзакупок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>
            <a:stCxn id="6" idx="2"/>
          </p:cNvCxnSpPr>
          <p:nvPr/>
        </p:nvCxnSpPr>
        <p:spPr>
          <a:xfrm rot="5400000">
            <a:off x="4464844" y="1893094"/>
            <a:ext cx="428625" cy="2071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6" idx="2"/>
            <a:endCxn id="9" idx="0"/>
          </p:cNvCxnSpPr>
          <p:nvPr/>
        </p:nvCxnSpPr>
        <p:spPr>
          <a:xfrm rot="16200000" flipH="1">
            <a:off x="6179344" y="2250281"/>
            <a:ext cx="428625" cy="1357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500063" y="214312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chemeClr val="tx1"/>
                </a:solidFill>
              </a:rPr>
              <a:t>Спасибо за внимание!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E2BC3-EF87-4165-B075-28A24000F018}" type="slidenum">
              <a:rPr lang="ru-RU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Классическая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Классическая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9068</TotalTime>
  <Words>3110</Words>
  <Application>Microsoft Office PowerPoint</Application>
  <PresentationFormat>Экран (4:3)</PresentationFormat>
  <Paragraphs>983</Paragraphs>
  <Slides>34</Slides>
  <Notes>26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Поток</vt:lpstr>
      <vt:lpstr>Лист Microsoft Office Excel 97-2003</vt:lpstr>
      <vt:lpstr>Финансы муниципальных образований:  современное состояние и приоритетные направления совершенствования</vt:lpstr>
      <vt:lpstr>Слайд 2</vt:lpstr>
      <vt:lpstr>I. Анализ доходной и расходной частей консолидированных бюджетов муниципальных образований Пермского края</vt:lpstr>
      <vt:lpstr>Структура доходов консолидированных бюджетов муниципальных образований Пермского края  в 2011 году</vt:lpstr>
      <vt:lpstr>Доходы консолидированных бюджетов муниципальных образований Пермского края</vt:lpstr>
      <vt:lpstr>Структура собственных доходов муниципальных образований Пермского края в 2011 году</vt:lpstr>
      <vt:lpstr>Структура собственных доходов местных бюджетов (пример) данные из отчета за декабрь 2011 года (факт)</vt:lpstr>
      <vt:lpstr>Динамика налоговых и неналоговых доходов консолидированных бюджетов муниципальных образований     (2011 год к 2010 году)</vt:lpstr>
      <vt:lpstr> 1.2. Расходы   Структура расходов муниципальных образований  Пермского края в 2011 году</vt:lpstr>
      <vt:lpstr>Структура расходов местных бюджетов (пример) данные из отчета за декабрь 2011 года (факт)</vt:lpstr>
      <vt:lpstr>II. Особенности межбюджетного регулирования в Пермском крае на 2012-2014 гг.</vt:lpstr>
      <vt:lpstr>Слайд 12</vt:lpstr>
      <vt:lpstr>Распределение основных налогов и сборов по уровням бюджетной системы с 2012 года</vt:lpstr>
      <vt:lpstr>Изменения по зачислению НДФЛ</vt:lpstr>
      <vt:lpstr>Изменение размеров региональных фондов в связи с изменением в бюджетном законодательстве</vt:lpstr>
      <vt:lpstr>Слайд 16</vt:lpstr>
      <vt:lpstr>Слайд 17</vt:lpstr>
      <vt:lpstr>Региональный фонд софинансирования расходов   (млн. рублей)</vt:lpstr>
      <vt:lpstr>Слайд 19</vt:lpstr>
      <vt:lpstr>Межбюджетные трансферты из бюджета Пермского края,  млн. рублей</vt:lpstr>
      <vt:lpstr>Межбюджетные трансферты из бюджета Пермского края,  млн. рублей</vt:lpstr>
      <vt:lpstr>Перераспределение доходов между уровнями бюджетной системы РФ в связи с внесением изменений в бюджетное законодательство РФ </vt:lpstr>
      <vt:lpstr>Слайд 23</vt:lpstr>
      <vt:lpstr>Динамика налоговых и неналоговых доходов консолидированного бюджета Пермского края 2010 – 2014 гг.,  млрд. рублей</vt:lpstr>
      <vt:lpstr>III. Дополнительные возможности местных бюджетов по привлечению финансовых ресурсов   Информация по участию Пермского края в федеральных целевых программах в 2012 г.</vt:lpstr>
      <vt:lpstr>Информация по участию городских округов Пермского края в реализации федеральных целевых программ в 2011-2012 г.</vt:lpstr>
      <vt:lpstr>Информация о реализации целевых программ Пермского края в 2011-2012 гг.</vt:lpstr>
      <vt:lpstr>Информация по участию городских округов Пермского края в реализации целевых программ Пермского края в 2011-2012 г.</vt:lpstr>
      <vt:lpstr>Бюджетные кредиты бюджетам муниципальных образований из бюджета Пермского края в 2012-2014 гг.</vt:lpstr>
      <vt:lpstr>Расходные обязательства Пермского края по предоставлению иных межбюджетных трансфертов бюджетам МО ПК на решение вопросов местного значения, осуществляемых с участием средств самообложения граждан</vt:lpstr>
      <vt:lpstr>IV. Основные направления реформирования бюджетной сферы</vt:lpstr>
      <vt:lpstr>(продолжение)</vt:lpstr>
      <vt:lpstr>Проект Федерального закона  «О федеральной контрактной системе» (взамен Федерального закона от 21.07.2005 № 94-ФЗ)</vt:lpstr>
      <vt:lpstr>Спасибо за внимание!</vt:lpstr>
    </vt:vector>
  </TitlesOfParts>
  <Company>zs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Финансы муниципальных образований:  современное состояние и приоритетные направления совершенствования</dc:title>
  <dc:creator>ZyryanovaSA</dc:creator>
  <cp:lastModifiedBy>BobkovaSG</cp:lastModifiedBy>
  <cp:revision>754</cp:revision>
  <dcterms:created xsi:type="dcterms:W3CDTF">2012-01-11T04:29:50Z</dcterms:created>
  <dcterms:modified xsi:type="dcterms:W3CDTF">2012-06-07T11:24:33Z</dcterms:modified>
</cp:coreProperties>
</file>