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9.xml" ContentType="application/vnd.openxmlformats-officedocument.drawingml.char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charts/chart26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16.xml" ContentType="application/vnd.openxmlformats-officedocument.drawingml.chart+xml"/>
  <Override PartName="/ppt/charts/chart25.xml" ContentType="application/vnd.openxmlformats-officedocument.drawingml.char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00" r:id="rId3"/>
    <p:sldId id="301" r:id="rId4"/>
    <p:sldId id="302" r:id="rId5"/>
    <p:sldId id="303" r:id="rId6"/>
    <p:sldId id="308" r:id="rId7"/>
    <p:sldId id="309" r:id="rId8"/>
    <p:sldId id="291" r:id="rId9"/>
    <p:sldId id="292" r:id="rId10"/>
    <p:sldId id="312" r:id="rId11"/>
    <p:sldId id="313" r:id="rId12"/>
    <p:sldId id="294" r:id="rId13"/>
    <p:sldId id="315" r:id="rId14"/>
    <p:sldId id="310" r:id="rId15"/>
    <p:sldId id="273" r:id="rId16"/>
    <p:sldId id="274" r:id="rId17"/>
    <p:sldId id="280" r:id="rId18"/>
    <p:sldId id="311" r:id="rId19"/>
    <p:sldId id="314" r:id="rId20"/>
    <p:sldId id="316" r:id="rId21"/>
    <p:sldId id="272" r:id="rId22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9" autoAdjust="0"/>
    <p:restoredTop sz="84783" autoAdjust="0"/>
  </p:normalViewPr>
  <p:slideViewPr>
    <p:cSldViewPr>
      <p:cViewPr varScale="1">
        <p:scale>
          <a:sx n="55" d="100"/>
          <a:sy n="55" d="100"/>
        </p:scale>
        <p:origin x="-42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srvhbox\PUB\HOME\&#1059;&#1052;&#1057;\&#1052;&#1052;&#1057;12\&#1043;&#1086;&#1088;&#1086;&#1076;&#1089;&#1082;&#1080;&#1077;%20&#1086;&#1082;&#1088;&#1091;&#1075;&#1072;\&#1043;&#1086;&#1088;&#1086;&#1076;&#1089;&#1082;&#1080;&#1077;%20&#1086;&#1082;&#1088;&#1091;&#1075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Бюджетные инвестиции всего, тыс. руб.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Лист3!$C$2</c:f>
              <c:strCache>
                <c:ptCount val="1"/>
                <c:pt idx="0">
                  <c:v>2010 год</c:v>
                </c:pt>
              </c:strCache>
            </c:strRef>
          </c:tx>
          <c:dLbls>
            <c:dLbl>
              <c:idx val="1"/>
              <c:layout>
                <c:manualLayout>
                  <c:x val="0"/>
                  <c:y val="-6.3888888888888884E-2"/>
                </c:manualLayout>
              </c:layout>
              <c:showVal val="1"/>
            </c:dLbl>
            <c:dLbl>
              <c:idx val="2"/>
              <c:layout>
                <c:manualLayout>
                  <c:x val="3.9623582208949196E-3"/>
                  <c:y val="-8.3333333333333367E-3"/>
                </c:manualLayout>
              </c:layout>
              <c:showVal val="1"/>
            </c:dLbl>
            <c:numFmt formatCode="#,##0.00" sourceLinked="0"/>
            <c:showVal val="1"/>
          </c:dLbls>
          <c:cat>
            <c:strRef>
              <c:f>Лист3!$B$3:$B$8</c:f>
              <c:strCache>
                <c:ptCount val="6"/>
                <c:pt idx="0">
                  <c:v>г. Пермь</c:v>
                </c:pt>
                <c:pt idx="1">
                  <c:v>г. Березники</c:v>
                </c:pt>
                <c:pt idx="2">
                  <c:v>г. Кунгур</c:v>
                </c:pt>
                <c:pt idx="3">
                  <c:v>г. Соликамск</c:v>
                </c:pt>
                <c:pt idx="4">
                  <c:v>ЗАТО Звездный</c:v>
                </c:pt>
                <c:pt idx="5">
                  <c:v>г. Кудымкар</c:v>
                </c:pt>
              </c:strCache>
            </c:strRef>
          </c:cat>
          <c:val>
            <c:numRef>
              <c:f>Лист3!$C$3:$C$8</c:f>
              <c:numCache>
                <c:formatCode>General</c:formatCode>
                <c:ptCount val="6"/>
                <c:pt idx="0">
                  <c:v>1436241.3</c:v>
                </c:pt>
                <c:pt idx="1">
                  <c:v>231125.5</c:v>
                </c:pt>
                <c:pt idx="2">
                  <c:v>38957.800000000003</c:v>
                </c:pt>
                <c:pt idx="3">
                  <c:v>91713.4</c:v>
                </c:pt>
                <c:pt idx="4">
                  <c:v>19756.5</c:v>
                </c:pt>
                <c:pt idx="5">
                  <c:v>89648.9</c:v>
                </c:pt>
              </c:numCache>
            </c:numRef>
          </c:val>
        </c:ser>
        <c:ser>
          <c:idx val="1"/>
          <c:order val="1"/>
          <c:tx>
            <c:strRef>
              <c:f>Лист3!$D$2</c:f>
              <c:strCache>
                <c:ptCount val="1"/>
                <c:pt idx="0">
                  <c:v>2011 год</c:v>
                </c:pt>
              </c:strCache>
            </c:strRef>
          </c:tx>
          <c:dLbls>
            <c:dLbl>
              <c:idx val="1"/>
              <c:layout>
                <c:manualLayout>
                  <c:x val="9.9058955522372833E-3"/>
                  <c:y val="-8.3333333333333343E-2"/>
                </c:manualLayout>
              </c:layout>
              <c:showVal val="1"/>
            </c:dLbl>
            <c:dLbl>
              <c:idx val="2"/>
              <c:layout>
                <c:manualLayout>
                  <c:x val="1.1887074662684786E-2"/>
                  <c:y val="-6.9444444444444503E-2"/>
                </c:manualLayout>
              </c:layout>
              <c:showVal val="1"/>
            </c:dLbl>
            <c:dLbl>
              <c:idx val="3"/>
              <c:layout>
                <c:manualLayout>
                  <c:x val="7.9247164417898374E-3"/>
                  <c:y val="-0.05"/>
                </c:manualLayout>
              </c:layout>
              <c:showVal val="1"/>
            </c:dLbl>
            <c:dLbl>
              <c:idx val="4"/>
              <c:layout>
                <c:manualLayout>
                  <c:x val="3.9623582208949196E-3"/>
                  <c:y val="-0.05"/>
                </c:manualLayout>
              </c:layout>
              <c:showVal val="1"/>
            </c:dLbl>
            <c:dLbl>
              <c:idx val="5"/>
              <c:layout>
                <c:manualLayout>
                  <c:x val="7.9247164417898374E-3"/>
                  <c:y val="-6.1111111111111123E-2"/>
                </c:manualLayout>
              </c:layout>
              <c:showVal val="1"/>
            </c:dLbl>
            <c:numFmt formatCode="#,##0.00" sourceLinked="0"/>
            <c:showVal val="1"/>
          </c:dLbls>
          <c:cat>
            <c:strRef>
              <c:f>Лист3!$B$3:$B$8</c:f>
              <c:strCache>
                <c:ptCount val="6"/>
                <c:pt idx="0">
                  <c:v>г. Пермь</c:v>
                </c:pt>
                <c:pt idx="1">
                  <c:v>г. Березники</c:v>
                </c:pt>
                <c:pt idx="2">
                  <c:v>г. Кунгур</c:v>
                </c:pt>
                <c:pt idx="3">
                  <c:v>г. Соликамск</c:v>
                </c:pt>
                <c:pt idx="4">
                  <c:v>ЗАТО Звездный</c:v>
                </c:pt>
                <c:pt idx="5">
                  <c:v>г. Кудымкар</c:v>
                </c:pt>
              </c:strCache>
            </c:strRef>
          </c:cat>
          <c:val>
            <c:numRef>
              <c:f>Лист3!$D$3:$D$8</c:f>
              <c:numCache>
                <c:formatCode>General</c:formatCode>
                <c:ptCount val="6"/>
                <c:pt idx="0">
                  <c:v>1611897.83</c:v>
                </c:pt>
                <c:pt idx="1">
                  <c:v>28901.599999999995</c:v>
                </c:pt>
                <c:pt idx="2">
                  <c:v>31199.4</c:v>
                </c:pt>
                <c:pt idx="3">
                  <c:v>72692.709999999992</c:v>
                </c:pt>
                <c:pt idx="4">
                  <c:v>0</c:v>
                </c:pt>
                <c:pt idx="5">
                  <c:v>36027.1</c:v>
                </c:pt>
              </c:numCache>
            </c:numRef>
          </c:val>
        </c:ser>
        <c:shape val="box"/>
        <c:axId val="138091904"/>
        <c:axId val="141119488"/>
        <c:axId val="0"/>
      </c:bar3DChart>
      <c:catAx>
        <c:axId val="13809190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050">
                <a:solidFill>
                  <a:sysClr val="windowText" lastClr="000000"/>
                </a:solidFill>
              </a:defRPr>
            </a:pPr>
            <a:endParaRPr lang="ru-RU"/>
          </a:p>
        </c:txPr>
        <c:crossAx val="141119488"/>
        <c:crosses val="autoZero"/>
        <c:auto val="1"/>
        <c:lblAlgn val="ctr"/>
        <c:lblOffset val="100"/>
      </c:catAx>
      <c:valAx>
        <c:axId val="14111948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38091904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200" b="1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Инвестиции за счет федерального бюджета, </a:t>
            </a:r>
          </a:p>
          <a:p>
            <a:pPr>
              <a:defRPr/>
            </a:pPr>
            <a:r>
              <a:rPr lang="ru-RU"/>
              <a:t>тыс. руб.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Лист3!$G$2</c:f>
              <c:strCache>
                <c:ptCount val="1"/>
                <c:pt idx="0">
                  <c:v>2010 год</c:v>
                </c:pt>
              </c:strCache>
            </c:strRef>
          </c:tx>
          <c:dLbls>
            <c:dLbl>
              <c:idx val="2"/>
              <c:layout>
                <c:manualLayout>
                  <c:x val="1.978239366963406E-3"/>
                  <c:y val="-6.6193853427895979E-2"/>
                </c:manualLayout>
              </c:layout>
              <c:showVal val="1"/>
            </c:dLbl>
            <c:dLbl>
              <c:idx val="3"/>
              <c:layout>
                <c:manualLayout>
                  <c:x val="5.9347181008902175E-3"/>
                  <c:y val="-7.8802206461780933E-2"/>
                </c:manualLayout>
              </c:layout>
              <c:showVal val="1"/>
            </c:dLbl>
            <c:dLbl>
              <c:idx val="4"/>
              <c:layout>
                <c:manualLayout>
                  <c:x val="3.5608308605341282E-2"/>
                  <c:y val="-3.7825059101654845E-2"/>
                </c:manualLayout>
              </c:layout>
              <c:showVal val="1"/>
            </c:dLbl>
            <c:numFmt formatCode="#,##0.00" sourceLinked="0"/>
            <c:showVal val="1"/>
          </c:dLbls>
          <c:cat>
            <c:strRef>
              <c:f>Лист3!$F$3:$F$8</c:f>
              <c:strCache>
                <c:ptCount val="6"/>
                <c:pt idx="0">
                  <c:v>г. Пермь</c:v>
                </c:pt>
                <c:pt idx="1">
                  <c:v>г. Березники</c:v>
                </c:pt>
                <c:pt idx="2">
                  <c:v>г. Кунгур</c:v>
                </c:pt>
                <c:pt idx="3">
                  <c:v>г. Соликамск</c:v>
                </c:pt>
                <c:pt idx="4">
                  <c:v>ЗАТО Звездный</c:v>
                </c:pt>
                <c:pt idx="5">
                  <c:v>г. Кудымкар</c:v>
                </c:pt>
              </c:strCache>
            </c:strRef>
          </c:cat>
          <c:val>
            <c:numRef>
              <c:f>Лист3!$G$3:$G$8</c:f>
              <c:numCache>
                <c:formatCode>General</c:formatCode>
                <c:ptCount val="6"/>
                <c:pt idx="0">
                  <c:v>344396.1</c:v>
                </c:pt>
                <c:pt idx="1">
                  <c:v>161205.20000000001</c:v>
                </c:pt>
                <c:pt idx="2">
                  <c:v>5735.8</c:v>
                </c:pt>
                <c:pt idx="3">
                  <c:v>33876.199999999997</c:v>
                </c:pt>
                <c:pt idx="4">
                  <c:v>15881.8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Лист3!$H$2</c:f>
              <c:strCache>
                <c:ptCount val="1"/>
                <c:pt idx="0">
                  <c:v> 2011 год</c:v>
                </c:pt>
              </c:strCache>
            </c:strRef>
          </c:tx>
          <c:dLbls>
            <c:dLbl>
              <c:idx val="2"/>
              <c:layout>
                <c:manualLayout>
                  <c:x val="9.8911968348170363E-3"/>
                  <c:y val="-1.8912529550827447E-2"/>
                </c:manualLayout>
              </c:layout>
              <c:showVal val="1"/>
            </c:dLbl>
            <c:dLbl>
              <c:idx val="3"/>
              <c:layout>
                <c:manualLayout>
                  <c:x val="5.9345623340109326E-3"/>
                  <c:y val="-4.7281323877068564E-2"/>
                </c:manualLayout>
              </c:layout>
              <c:showVal val="1"/>
            </c:dLbl>
            <c:dLbl>
              <c:idx val="5"/>
              <c:layout>
                <c:manualLayout>
                  <c:x val="2.3738872403560863E-2"/>
                  <c:y val="-5.6737588652482303E-2"/>
                </c:manualLayout>
              </c:layout>
              <c:showVal val="1"/>
            </c:dLbl>
            <c:numFmt formatCode="#,##0.00" sourceLinked="0"/>
            <c:showVal val="1"/>
          </c:dLbls>
          <c:cat>
            <c:strRef>
              <c:f>Лист3!$F$3:$F$8</c:f>
              <c:strCache>
                <c:ptCount val="6"/>
                <c:pt idx="0">
                  <c:v>г. Пермь</c:v>
                </c:pt>
                <c:pt idx="1">
                  <c:v>г. Березники</c:v>
                </c:pt>
                <c:pt idx="2">
                  <c:v>г. Кунгур</c:v>
                </c:pt>
                <c:pt idx="3">
                  <c:v>г. Соликамск</c:v>
                </c:pt>
                <c:pt idx="4">
                  <c:v>ЗАТО Звездный</c:v>
                </c:pt>
                <c:pt idx="5">
                  <c:v>г. Кудымкар</c:v>
                </c:pt>
              </c:strCache>
            </c:strRef>
          </c:cat>
          <c:val>
            <c:numRef>
              <c:f>Лист3!$H$3:$H$8</c:f>
              <c:numCache>
                <c:formatCode>General</c:formatCode>
                <c:ptCount val="6"/>
                <c:pt idx="0">
                  <c:v>107826.66</c:v>
                </c:pt>
                <c:pt idx="1">
                  <c:v>0</c:v>
                </c:pt>
                <c:pt idx="2">
                  <c:v>4160.1000000000004</c:v>
                </c:pt>
                <c:pt idx="3">
                  <c:v>16387.099999999995</c:v>
                </c:pt>
                <c:pt idx="4">
                  <c:v>0</c:v>
                </c:pt>
                <c:pt idx="5">
                  <c:v>915</c:v>
                </c:pt>
              </c:numCache>
            </c:numRef>
          </c:val>
        </c:ser>
        <c:gapWidth val="75"/>
        <c:shape val="box"/>
        <c:axId val="144442880"/>
        <c:axId val="144444800"/>
        <c:axId val="0"/>
      </c:bar3DChart>
      <c:catAx>
        <c:axId val="14444288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144444800"/>
        <c:crosses val="autoZero"/>
        <c:auto val="1"/>
        <c:lblAlgn val="ctr"/>
        <c:lblOffset val="100"/>
      </c:catAx>
      <c:valAx>
        <c:axId val="14444480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144442880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200" b="1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Инвестиции за счет краевого бюджета, тыс. руб.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Лист3!$K$2</c:f>
              <c:strCache>
                <c:ptCount val="1"/>
                <c:pt idx="0">
                  <c:v>2010 год</c:v>
                </c:pt>
              </c:strCache>
            </c:strRef>
          </c:tx>
          <c:dLbls>
            <c:dLbl>
              <c:idx val="1"/>
              <c:layout>
                <c:manualLayout>
                  <c:x val="5.7803468208092526E-3"/>
                  <c:y val="-8.0061585835257895E-2"/>
                </c:manualLayout>
              </c:layout>
              <c:showVal val="1"/>
            </c:dLbl>
            <c:dLbl>
              <c:idx val="2"/>
              <c:layout>
                <c:manualLayout>
                  <c:x val="1.1560693641618517E-2"/>
                  <c:y val="-5.5427251732101696E-2"/>
                </c:manualLayout>
              </c:layout>
              <c:showVal val="1"/>
            </c:dLbl>
            <c:dLbl>
              <c:idx val="3"/>
              <c:layout>
                <c:manualLayout>
                  <c:x val="9.6339113680153441E-3"/>
                  <c:y val="-2.771362586605083E-2"/>
                </c:manualLayout>
              </c:layout>
              <c:showVal val="1"/>
            </c:dLbl>
            <c:dLbl>
              <c:idx val="4"/>
              <c:layout>
                <c:manualLayout>
                  <c:x val="5.7803468208092526E-3"/>
                  <c:y val="-2.771362586605083E-2"/>
                </c:manualLayout>
              </c:layout>
              <c:showVal val="1"/>
            </c:dLbl>
            <c:numFmt formatCode="#,##0.00" sourceLinked="0"/>
            <c:showVal val="1"/>
          </c:dLbls>
          <c:cat>
            <c:strRef>
              <c:f>Лист3!$J$3:$J$8</c:f>
              <c:strCache>
                <c:ptCount val="6"/>
                <c:pt idx="0">
                  <c:v>г. Пермь</c:v>
                </c:pt>
                <c:pt idx="1">
                  <c:v>г. Березники</c:v>
                </c:pt>
                <c:pt idx="2">
                  <c:v>г. Кунгур</c:v>
                </c:pt>
                <c:pt idx="3">
                  <c:v>г. Соликамск</c:v>
                </c:pt>
                <c:pt idx="4">
                  <c:v>ЗАТО Звездный</c:v>
                </c:pt>
                <c:pt idx="5">
                  <c:v>г. Кудымкар</c:v>
                </c:pt>
              </c:strCache>
            </c:strRef>
          </c:cat>
          <c:val>
            <c:numRef>
              <c:f>Лист3!$K$3:$K$8</c:f>
              <c:numCache>
                <c:formatCode>General</c:formatCode>
                <c:ptCount val="6"/>
                <c:pt idx="0">
                  <c:v>162547.20000000001</c:v>
                </c:pt>
                <c:pt idx="1">
                  <c:v>4245.1000000000004</c:v>
                </c:pt>
                <c:pt idx="2">
                  <c:v>13646.7</c:v>
                </c:pt>
                <c:pt idx="3">
                  <c:v>21514.1</c:v>
                </c:pt>
                <c:pt idx="4">
                  <c:v>412.6</c:v>
                </c:pt>
                <c:pt idx="5">
                  <c:v>60729.5</c:v>
                </c:pt>
              </c:numCache>
            </c:numRef>
          </c:val>
        </c:ser>
        <c:ser>
          <c:idx val="1"/>
          <c:order val="1"/>
          <c:tx>
            <c:strRef>
              <c:f>Лист3!$L$2</c:f>
              <c:strCache>
                <c:ptCount val="1"/>
                <c:pt idx="0">
                  <c:v> 2011 год</c:v>
                </c:pt>
              </c:strCache>
            </c:strRef>
          </c:tx>
          <c:dLbls>
            <c:dLbl>
              <c:idx val="2"/>
              <c:layout>
                <c:manualLayout>
                  <c:x val="2.5048169556840076E-2"/>
                  <c:y val="-9.2378752886836026E-3"/>
                </c:manualLayout>
              </c:layout>
              <c:showVal val="1"/>
            </c:dLbl>
            <c:dLbl>
              <c:idx val="3"/>
              <c:layout>
                <c:manualLayout>
                  <c:x val="4.046242774566481E-2"/>
                  <c:y val="-4.003079291762901E-2"/>
                </c:manualLayout>
              </c:layout>
              <c:showVal val="1"/>
            </c:dLbl>
            <c:dLbl>
              <c:idx val="4"/>
              <c:layout>
                <c:manualLayout>
                  <c:x val="2.6974951830443159E-2"/>
                  <c:y val="-1.8475750577367205E-2"/>
                </c:manualLayout>
              </c:layout>
              <c:showVal val="1"/>
            </c:dLbl>
            <c:dLbl>
              <c:idx val="5"/>
              <c:layout>
                <c:manualLayout>
                  <c:x val="4.4315992292870914E-2"/>
                  <c:y val="-2.771362586605083E-2"/>
                </c:manualLayout>
              </c:layout>
              <c:showVal val="1"/>
            </c:dLbl>
            <c:numFmt formatCode="#,##0.00" sourceLinked="0"/>
            <c:showVal val="1"/>
          </c:dLbls>
          <c:cat>
            <c:strRef>
              <c:f>Лист3!$J$3:$J$8</c:f>
              <c:strCache>
                <c:ptCount val="6"/>
                <c:pt idx="0">
                  <c:v>г. Пермь</c:v>
                </c:pt>
                <c:pt idx="1">
                  <c:v>г. Березники</c:v>
                </c:pt>
                <c:pt idx="2">
                  <c:v>г. Кунгур</c:v>
                </c:pt>
                <c:pt idx="3">
                  <c:v>г. Соликамск</c:v>
                </c:pt>
                <c:pt idx="4">
                  <c:v>ЗАТО Звездный</c:v>
                </c:pt>
                <c:pt idx="5">
                  <c:v>г. Кудымкар</c:v>
                </c:pt>
              </c:strCache>
            </c:strRef>
          </c:cat>
          <c:val>
            <c:numRef>
              <c:f>Лист3!$L$3:$L$8</c:f>
              <c:numCache>
                <c:formatCode>General</c:formatCode>
                <c:ptCount val="6"/>
                <c:pt idx="0">
                  <c:v>206824.51</c:v>
                </c:pt>
                <c:pt idx="1">
                  <c:v>11626.5</c:v>
                </c:pt>
                <c:pt idx="2">
                  <c:v>8466.9</c:v>
                </c:pt>
                <c:pt idx="3">
                  <c:v>50745.21</c:v>
                </c:pt>
                <c:pt idx="4">
                  <c:v>0</c:v>
                </c:pt>
                <c:pt idx="5">
                  <c:v>23843.200000000001</c:v>
                </c:pt>
              </c:numCache>
            </c:numRef>
          </c:val>
        </c:ser>
        <c:gapWidth val="75"/>
        <c:shape val="box"/>
        <c:axId val="153406848"/>
        <c:axId val="137151616"/>
        <c:axId val="0"/>
      </c:bar3DChart>
      <c:catAx>
        <c:axId val="153406848"/>
        <c:scaling>
          <c:orientation val="minMax"/>
        </c:scaling>
        <c:axPos val="b"/>
        <c:majorTickMark val="none"/>
        <c:tickLblPos val="nextTo"/>
        <c:crossAx val="137151616"/>
        <c:crosses val="autoZero"/>
        <c:auto val="1"/>
        <c:lblAlgn val="ctr"/>
        <c:lblOffset val="100"/>
      </c:catAx>
      <c:valAx>
        <c:axId val="13715161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153406848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200" b="1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Инвестиции за счет местного бюджета, тыс. руб.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Лист3!$P$2</c:f>
              <c:strCache>
                <c:ptCount val="1"/>
                <c:pt idx="0">
                  <c:v>2010 год</c:v>
                </c:pt>
              </c:strCache>
            </c:strRef>
          </c:tx>
          <c:dLbls>
            <c:dLbl>
              <c:idx val="1"/>
              <c:layout>
                <c:manualLayout>
                  <c:x val="1.8298007311019663E-2"/>
                  <c:y val="-6.2802736905434503E-2"/>
                </c:manualLayout>
              </c:layout>
              <c:showVal val="1"/>
            </c:dLbl>
            <c:dLbl>
              <c:idx val="2"/>
              <c:layout>
                <c:manualLayout>
                  <c:x val="3.9295541229551742E-2"/>
                  <c:y val="-6.2802736905434503E-2"/>
                </c:manualLayout>
              </c:layout>
              <c:showVal val="1"/>
            </c:dLbl>
            <c:dLbl>
              <c:idx val="3"/>
              <c:layout>
                <c:manualLayout>
                  <c:x val="3.5010268731514332E-2"/>
                  <c:y val="-5.6282879747118195E-2"/>
                </c:manualLayout>
              </c:layout>
              <c:showVal val="1"/>
            </c:dLbl>
            <c:dLbl>
              <c:idx val="4"/>
              <c:layout>
                <c:manualLayout>
                  <c:x val="2.3097116679623369E-2"/>
                  <c:y val="-6.8459657701711502E-2"/>
                </c:manualLayout>
              </c:layout>
              <c:showVal val="1"/>
            </c:dLbl>
            <c:dLbl>
              <c:idx val="5"/>
              <c:layout>
                <c:manualLayout>
                  <c:x val="4.4909643092196583E-2"/>
                  <c:y val="-7.5627017211886804E-2"/>
                </c:manualLayout>
              </c:layout>
              <c:showVal val="1"/>
            </c:dLbl>
            <c:numFmt formatCode="#,##0.00" sourceLinked="0"/>
            <c:showVal val="1"/>
          </c:dLbls>
          <c:cat>
            <c:strRef>
              <c:f>Лист3!$O$3:$O$8</c:f>
              <c:strCache>
                <c:ptCount val="6"/>
                <c:pt idx="0">
                  <c:v>г. Пермь</c:v>
                </c:pt>
                <c:pt idx="1">
                  <c:v>г. Березники</c:v>
                </c:pt>
                <c:pt idx="2">
                  <c:v>г. Кунгур</c:v>
                </c:pt>
                <c:pt idx="3">
                  <c:v>г. Соликамск</c:v>
                </c:pt>
                <c:pt idx="4">
                  <c:v>ЗАТО Звездный</c:v>
                </c:pt>
                <c:pt idx="5">
                  <c:v>г. Кудымкар</c:v>
                </c:pt>
              </c:strCache>
            </c:strRef>
          </c:cat>
          <c:val>
            <c:numRef>
              <c:f>Лист3!$P$3:$P$8</c:f>
              <c:numCache>
                <c:formatCode>General</c:formatCode>
                <c:ptCount val="6"/>
                <c:pt idx="0">
                  <c:v>929298</c:v>
                </c:pt>
                <c:pt idx="1">
                  <c:v>65675.199999999997</c:v>
                </c:pt>
                <c:pt idx="2">
                  <c:v>14701.9</c:v>
                </c:pt>
                <c:pt idx="3">
                  <c:v>36323.1</c:v>
                </c:pt>
                <c:pt idx="4">
                  <c:v>3462.1</c:v>
                </c:pt>
                <c:pt idx="5">
                  <c:v>28919.4</c:v>
                </c:pt>
              </c:numCache>
            </c:numRef>
          </c:val>
        </c:ser>
        <c:ser>
          <c:idx val="1"/>
          <c:order val="1"/>
          <c:tx>
            <c:strRef>
              <c:f>Лист3!$Q$2</c:f>
              <c:strCache>
                <c:ptCount val="1"/>
                <c:pt idx="0">
                  <c:v> 2011 год</c:v>
                </c:pt>
              </c:strCache>
            </c:strRef>
          </c:tx>
          <c:dLbls>
            <c:dLbl>
              <c:idx val="1"/>
              <c:layout>
                <c:manualLayout>
                  <c:x val="1.2598427279794537E-2"/>
                  <c:y val="-2.9339853300733493E-2"/>
                </c:manualLayout>
              </c:layout>
              <c:showVal val="1"/>
            </c:dLbl>
            <c:dLbl>
              <c:idx val="2"/>
              <c:layout>
                <c:manualLayout>
                  <c:x val="1.6455344894577003E-2"/>
                  <c:y val="-1.3795222527447979E-2"/>
                </c:manualLayout>
              </c:layout>
              <c:showVal val="1"/>
            </c:dLbl>
            <c:dLbl>
              <c:idx val="3"/>
              <c:layout>
                <c:manualLayout>
                  <c:x val="3.2225420462925557E-2"/>
                  <c:y val="-1.9667784871767149E-2"/>
                </c:manualLayout>
              </c:layout>
              <c:showVal val="1"/>
            </c:dLbl>
            <c:dLbl>
              <c:idx val="4"/>
              <c:layout>
                <c:manualLayout>
                  <c:x val="2.0997378799657591E-2"/>
                  <c:y val="-1.3039934800325998E-2"/>
                </c:manualLayout>
              </c:layout>
              <c:showVal val="1"/>
            </c:dLbl>
            <c:dLbl>
              <c:idx val="5"/>
              <c:layout>
                <c:manualLayout>
                  <c:x val="5.6394763343403889E-2"/>
                  <c:y val="-2.5216699809087733E-2"/>
                </c:manualLayout>
              </c:layout>
              <c:showVal val="1"/>
            </c:dLbl>
            <c:numFmt formatCode="#,##0.00" sourceLinked="0"/>
            <c:showVal val="1"/>
          </c:dLbls>
          <c:cat>
            <c:strRef>
              <c:f>Лист3!$O$3:$O$8</c:f>
              <c:strCache>
                <c:ptCount val="6"/>
                <c:pt idx="0">
                  <c:v>г. Пермь</c:v>
                </c:pt>
                <c:pt idx="1">
                  <c:v>г. Березники</c:v>
                </c:pt>
                <c:pt idx="2">
                  <c:v>г. Кунгур</c:v>
                </c:pt>
                <c:pt idx="3">
                  <c:v>г. Соликамск</c:v>
                </c:pt>
                <c:pt idx="4">
                  <c:v>ЗАТО Звездный</c:v>
                </c:pt>
                <c:pt idx="5">
                  <c:v>г. Кудымкар</c:v>
                </c:pt>
              </c:strCache>
            </c:strRef>
          </c:cat>
          <c:val>
            <c:numRef>
              <c:f>Лист3!$Q$3:$Q$8</c:f>
              <c:numCache>
                <c:formatCode>General</c:formatCode>
                <c:ptCount val="6"/>
                <c:pt idx="0">
                  <c:v>1297246.6600000004</c:v>
                </c:pt>
                <c:pt idx="1">
                  <c:v>17275.099999999995</c:v>
                </c:pt>
                <c:pt idx="2">
                  <c:v>15645.5</c:v>
                </c:pt>
                <c:pt idx="3">
                  <c:v>5560.4</c:v>
                </c:pt>
                <c:pt idx="4">
                  <c:v>0</c:v>
                </c:pt>
                <c:pt idx="5">
                  <c:v>11268.9</c:v>
                </c:pt>
              </c:numCache>
            </c:numRef>
          </c:val>
        </c:ser>
        <c:gapWidth val="75"/>
        <c:shape val="box"/>
        <c:axId val="137194496"/>
        <c:axId val="137208576"/>
        <c:axId val="0"/>
      </c:bar3DChart>
      <c:catAx>
        <c:axId val="13719449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137208576"/>
        <c:crosses val="autoZero"/>
        <c:auto val="1"/>
        <c:lblAlgn val="ctr"/>
        <c:lblOffset val="100"/>
      </c:catAx>
      <c:valAx>
        <c:axId val="13720857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137194496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200" b="1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Бюджетные инвестиции на душу населения </a:t>
            </a:r>
          </a:p>
          <a:p>
            <a:pPr>
              <a:defRPr/>
            </a:pPr>
            <a:r>
              <a:rPr lang="ru-RU" dirty="0"/>
              <a:t>2010 год</a:t>
            </a: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7.62666413686241E-2"/>
          <c:y val="0.12779820517879475"/>
          <c:w val="0.76175647471776853"/>
          <c:h val="0.6426753717288769"/>
        </c:manualLayout>
      </c:layout>
      <c:bar3DChart>
        <c:barDir val="col"/>
        <c:grouping val="clustered"/>
        <c:ser>
          <c:idx val="0"/>
          <c:order val="0"/>
          <c:tx>
            <c:strRef>
              <c:f>Лист2!$P$34</c:f>
              <c:strCache>
                <c:ptCount val="1"/>
                <c:pt idx="0">
                  <c:v>За счет федерального бюджета</c:v>
                </c:pt>
              </c:strCache>
            </c:strRef>
          </c:tx>
          <c:dLbls>
            <c:dLbl>
              <c:idx val="3"/>
              <c:layout>
                <c:manualLayout>
                  <c:x val="-1.0040160642570293E-2"/>
                  <c:y val="-3.644646924829157E-2"/>
                </c:manualLayout>
              </c:layout>
              <c:showVal val="1"/>
            </c:dLbl>
            <c:showVal val="1"/>
          </c:dLbls>
          <c:cat>
            <c:strRef>
              <c:f>Лист2!$O$35:$O$40</c:f>
              <c:strCache>
                <c:ptCount val="6"/>
                <c:pt idx="0">
                  <c:v>г. Пермь</c:v>
                </c:pt>
                <c:pt idx="1">
                  <c:v>г. Березники</c:v>
                </c:pt>
                <c:pt idx="2">
                  <c:v>г. Кунгур</c:v>
                </c:pt>
                <c:pt idx="3">
                  <c:v>г. Соликамск</c:v>
                </c:pt>
                <c:pt idx="4">
                  <c:v>ЗАТО Звездный</c:v>
                </c:pt>
                <c:pt idx="5">
                  <c:v>г. Кудымкар</c:v>
                </c:pt>
              </c:strCache>
            </c:strRef>
          </c:cat>
          <c:val>
            <c:numRef>
              <c:f>Лист2!$P$35:$P$40</c:f>
              <c:numCache>
                <c:formatCode>#,##0.00</c:formatCode>
                <c:ptCount val="6"/>
                <c:pt idx="0">
                  <c:v>0.34910553364892394</c:v>
                </c:pt>
                <c:pt idx="1">
                  <c:v>0.98237150970761355</c:v>
                </c:pt>
                <c:pt idx="2">
                  <c:v>8.4527756900540846E-2</c:v>
                </c:pt>
                <c:pt idx="3">
                  <c:v>0.3558985134212323</c:v>
                </c:pt>
                <c:pt idx="4">
                  <c:v>1.7285372224640836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Лист2!$Q$34</c:f>
              <c:strCache>
                <c:ptCount val="1"/>
                <c:pt idx="0">
                  <c:v>За счет краевого бюджета</c:v>
                </c:pt>
              </c:strCache>
            </c:strRef>
          </c:tx>
          <c:dLbls>
            <c:dLbl>
              <c:idx val="3"/>
              <c:layout>
                <c:manualLayout>
                  <c:x val="0"/>
                  <c:y val="-2.4297646165527743E-2"/>
                </c:manualLayout>
              </c:layout>
              <c:showVal val="1"/>
            </c:dLbl>
            <c:showVal val="1"/>
          </c:dLbls>
          <c:cat>
            <c:strRef>
              <c:f>Лист2!$O$35:$O$40</c:f>
              <c:strCache>
                <c:ptCount val="6"/>
                <c:pt idx="0">
                  <c:v>г. Пермь</c:v>
                </c:pt>
                <c:pt idx="1">
                  <c:v>г. Березники</c:v>
                </c:pt>
                <c:pt idx="2">
                  <c:v>г. Кунгур</c:v>
                </c:pt>
                <c:pt idx="3">
                  <c:v>г. Соликамск</c:v>
                </c:pt>
                <c:pt idx="4">
                  <c:v>ЗАТО Звездный</c:v>
                </c:pt>
                <c:pt idx="5">
                  <c:v>г. Кудымкар</c:v>
                </c:pt>
              </c:strCache>
            </c:strRef>
          </c:cat>
          <c:val>
            <c:numRef>
              <c:f>Лист2!$Q$35:$Q$40</c:f>
              <c:numCache>
                <c:formatCode>#,##0.00</c:formatCode>
                <c:ptCount val="6"/>
                <c:pt idx="0">
                  <c:v>0.16476994657935554</c:v>
                </c:pt>
                <c:pt idx="1">
                  <c:v>2.5869297614839921E-2</c:v>
                </c:pt>
                <c:pt idx="2">
                  <c:v>0.20110968654670855</c:v>
                </c:pt>
                <c:pt idx="3">
                  <c:v>0.22602405841256498</c:v>
                </c:pt>
                <c:pt idx="4">
                  <c:v>4.490639965171965E-2</c:v>
                </c:pt>
                <c:pt idx="5">
                  <c:v>1.9772579279807261</c:v>
                </c:pt>
              </c:numCache>
            </c:numRef>
          </c:val>
        </c:ser>
        <c:ser>
          <c:idx val="2"/>
          <c:order val="2"/>
          <c:tx>
            <c:strRef>
              <c:f>Лист2!$R$34</c:f>
              <c:strCache>
                <c:ptCount val="1"/>
                <c:pt idx="0">
                  <c:v>За счет местного бюджета</c:v>
                </c:pt>
              </c:strCache>
            </c:strRef>
          </c:tx>
          <c:dLbls>
            <c:dLbl>
              <c:idx val="2"/>
              <c:layout>
                <c:manualLayout>
                  <c:x val="2.6104417670682754E-2"/>
                  <c:y val="-1.8223234624145785E-2"/>
                </c:manualLayout>
              </c:layout>
              <c:showVal val="1"/>
            </c:dLbl>
            <c:dLbl>
              <c:idx val="3"/>
              <c:layout>
                <c:manualLayout>
                  <c:x val="1.8072289156626505E-2"/>
                  <c:y val="-3.0372057706909671E-2"/>
                </c:manualLayout>
              </c:layout>
              <c:showVal val="1"/>
            </c:dLbl>
            <c:dLbl>
              <c:idx val="5"/>
              <c:layout>
                <c:manualLayout>
                  <c:x val="3.4136546184738957E-2"/>
                  <c:y val="-2.7334851936218669E-2"/>
                </c:manualLayout>
              </c:layout>
              <c:showVal val="1"/>
            </c:dLbl>
            <c:showVal val="1"/>
          </c:dLbls>
          <c:cat>
            <c:strRef>
              <c:f>Лист2!$O$35:$O$40</c:f>
              <c:strCache>
                <c:ptCount val="6"/>
                <c:pt idx="0">
                  <c:v>г. Пермь</c:v>
                </c:pt>
                <c:pt idx="1">
                  <c:v>г. Березники</c:v>
                </c:pt>
                <c:pt idx="2">
                  <c:v>г. Кунгур</c:v>
                </c:pt>
                <c:pt idx="3">
                  <c:v>г. Соликамск</c:v>
                </c:pt>
                <c:pt idx="4">
                  <c:v>ЗАТО Звездный</c:v>
                </c:pt>
                <c:pt idx="5">
                  <c:v>г. Кудымкар</c:v>
                </c:pt>
              </c:strCache>
            </c:strRef>
          </c:cat>
          <c:val>
            <c:numRef>
              <c:f>Лист2!$R$35:$R$40</c:f>
              <c:numCache>
                <c:formatCode>#,##0.00</c:formatCode>
                <c:ptCount val="6"/>
                <c:pt idx="0">
                  <c:v>0.94200565630353494</c:v>
                </c:pt>
                <c:pt idx="1">
                  <c:v>0.40021938110153682</c:v>
                </c:pt>
                <c:pt idx="2">
                  <c:v>0.21666003507375806</c:v>
                </c:pt>
                <c:pt idx="3">
                  <c:v>0.38160529495193568</c:v>
                </c:pt>
                <c:pt idx="4">
                  <c:v>0.37680670439703973</c:v>
                </c:pt>
                <c:pt idx="5">
                  <c:v>0.94157061926157481</c:v>
                </c:pt>
              </c:numCache>
            </c:numRef>
          </c:val>
        </c:ser>
        <c:shape val="box"/>
        <c:axId val="137254400"/>
        <c:axId val="137255936"/>
        <c:axId val="0"/>
      </c:bar3DChart>
      <c:catAx>
        <c:axId val="137254400"/>
        <c:scaling>
          <c:orientation val="minMax"/>
        </c:scaling>
        <c:axPos val="b"/>
        <c:majorTickMark val="none"/>
        <c:tickLblPos val="nextTo"/>
        <c:crossAx val="137255936"/>
        <c:crosses val="autoZero"/>
        <c:auto val="1"/>
        <c:lblAlgn val="ctr"/>
        <c:lblOffset val="100"/>
      </c:catAx>
      <c:valAx>
        <c:axId val="137255936"/>
        <c:scaling>
          <c:orientation val="minMax"/>
        </c:scaling>
        <c:axPos val="l"/>
        <c:majorGridlines/>
        <c:numFmt formatCode="#,##0.00" sourceLinked="1"/>
        <c:majorTickMark val="none"/>
        <c:tickLblPos val="nextTo"/>
        <c:crossAx val="1372544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31873772691478"/>
          <c:y val="0.12752653070985717"/>
          <c:w val="0.17476429761619089"/>
          <c:h val="0.79346618119204215"/>
        </c:manualLayout>
      </c:layout>
    </c:legend>
    <c:plotVisOnly val="1"/>
  </c:chart>
  <c:txPr>
    <a:bodyPr/>
    <a:lstStyle/>
    <a:p>
      <a:pPr>
        <a:defRPr sz="1200" b="1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Бюджетные инвестиции на душу </a:t>
            </a:r>
            <a:r>
              <a:rPr lang="ru-RU" dirty="0" smtClean="0"/>
              <a:t>населения</a:t>
            </a:r>
            <a:endParaRPr lang="ru-RU" dirty="0"/>
          </a:p>
          <a:p>
            <a:pPr>
              <a:defRPr/>
            </a:pPr>
            <a:r>
              <a:rPr lang="ru-RU" dirty="0"/>
              <a:t>2011 год</a:t>
            </a:r>
          </a:p>
        </c:rich>
      </c:tx>
      <c:layout>
        <c:manualLayout>
          <c:xMode val="edge"/>
          <c:yMode val="edge"/>
          <c:x val="0.18222363446747497"/>
          <c:y val="1.3502015202347723E-2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8.5736538849803548E-2"/>
          <c:y val="0.17350218319484279"/>
          <c:w val="0.73702464706704562"/>
          <c:h val="0.55242860771435831"/>
        </c:manualLayout>
      </c:layout>
      <c:bar3DChart>
        <c:barDir val="col"/>
        <c:grouping val="clustered"/>
        <c:ser>
          <c:idx val="0"/>
          <c:order val="0"/>
          <c:tx>
            <c:strRef>
              <c:f>Лист2!$P$48</c:f>
              <c:strCache>
                <c:ptCount val="1"/>
                <c:pt idx="0">
                  <c:v>За счет федерального бюджета</c:v>
                </c:pt>
              </c:strCache>
            </c:strRef>
          </c:tx>
          <c:dLbls>
            <c:dLbl>
              <c:idx val="4"/>
              <c:layout>
                <c:manualLayout>
                  <c:x val="-1.9723865877712791E-3"/>
                  <c:y val="-3.6866359447004615E-2"/>
                </c:manualLayout>
              </c:layout>
              <c:showVal val="1"/>
            </c:dLbl>
            <c:showVal val="1"/>
          </c:dLbls>
          <c:cat>
            <c:strRef>
              <c:f>Лист2!$O$49:$O$54</c:f>
              <c:strCache>
                <c:ptCount val="6"/>
                <c:pt idx="0">
                  <c:v>г. Пермь</c:v>
                </c:pt>
                <c:pt idx="1">
                  <c:v>г. Березники</c:v>
                </c:pt>
                <c:pt idx="2">
                  <c:v>г. Кунгур</c:v>
                </c:pt>
                <c:pt idx="3">
                  <c:v>г. Соликамск</c:v>
                </c:pt>
                <c:pt idx="4">
                  <c:v>ЗАТО Звездный</c:v>
                </c:pt>
                <c:pt idx="5">
                  <c:v>г. Кудымкар</c:v>
                </c:pt>
              </c:strCache>
            </c:strRef>
          </c:cat>
          <c:val>
            <c:numRef>
              <c:f>Лист2!$P$49:$P$54</c:f>
              <c:numCache>
                <c:formatCode>#,##0.00</c:formatCode>
                <c:ptCount val="6"/>
                <c:pt idx="0">
                  <c:v>0.10870839378196552</c:v>
                </c:pt>
                <c:pt idx="1">
                  <c:v>0</c:v>
                </c:pt>
                <c:pt idx="2">
                  <c:v>6.2914568304523411E-2</c:v>
                </c:pt>
                <c:pt idx="3">
                  <c:v>0.16882952309324867</c:v>
                </c:pt>
                <c:pt idx="4">
                  <c:v>0</c:v>
                </c:pt>
                <c:pt idx="5">
                  <c:v>3.1505009813035841E-2</c:v>
                </c:pt>
              </c:numCache>
            </c:numRef>
          </c:val>
        </c:ser>
        <c:ser>
          <c:idx val="1"/>
          <c:order val="1"/>
          <c:tx>
            <c:strRef>
              <c:f>Лист2!$Q$48</c:f>
              <c:strCache>
                <c:ptCount val="1"/>
                <c:pt idx="0">
                  <c:v>За счет краевого бюджета</c:v>
                </c:pt>
              </c:strCache>
            </c:strRef>
          </c:tx>
          <c:dLbls>
            <c:dLbl>
              <c:idx val="0"/>
              <c:layout>
                <c:manualLayout>
                  <c:x val="-7.8895463510848217E-3"/>
                  <c:y val="-3.3794162826420927E-2"/>
                </c:manualLayout>
              </c:layout>
              <c:showVal val="1"/>
            </c:dLbl>
            <c:showVal val="1"/>
          </c:dLbls>
          <c:cat>
            <c:strRef>
              <c:f>Лист2!$O$49:$O$54</c:f>
              <c:strCache>
                <c:ptCount val="6"/>
                <c:pt idx="0">
                  <c:v>г. Пермь</c:v>
                </c:pt>
                <c:pt idx="1">
                  <c:v>г. Березники</c:v>
                </c:pt>
                <c:pt idx="2">
                  <c:v>г. Кунгур</c:v>
                </c:pt>
                <c:pt idx="3">
                  <c:v>г. Соликамск</c:v>
                </c:pt>
                <c:pt idx="4">
                  <c:v>ЗАТО Звездный</c:v>
                </c:pt>
                <c:pt idx="5">
                  <c:v>г. Кудымкар</c:v>
                </c:pt>
              </c:strCache>
            </c:strRef>
          </c:cat>
          <c:val>
            <c:numRef>
              <c:f>Лист2!$Q$49:$Q$54</c:f>
              <c:numCache>
                <c:formatCode>#,##0.00</c:formatCode>
                <c:ptCount val="6"/>
                <c:pt idx="0">
                  <c:v>0.20851578150377717</c:v>
                </c:pt>
                <c:pt idx="1">
                  <c:v>7.4362008314678624E-2</c:v>
                </c:pt>
                <c:pt idx="2">
                  <c:v>0.12804772923188601</c:v>
                </c:pt>
                <c:pt idx="3">
                  <c:v>0.52280693982258941</c:v>
                </c:pt>
                <c:pt idx="4">
                  <c:v>0</c:v>
                </c:pt>
                <c:pt idx="5">
                  <c:v>0.82096202182970068</c:v>
                </c:pt>
              </c:numCache>
            </c:numRef>
          </c:val>
        </c:ser>
        <c:ser>
          <c:idx val="2"/>
          <c:order val="2"/>
          <c:tx>
            <c:strRef>
              <c:f>Лист2!$R$48</c:f>
              <c:strCache>
                <c:ptCount val="1"/>
                <c:pt idx="0">
                  <c:v>За счет местного бюджета</c:v>
                </c:pt>
              </c:strCache>
            </c:strRef>
          </c:tx>
          <c:dLbls>
            <c:dLbl>
              <c:idx val="1"/>
              <c:layout>
                <c:manualLayout>
                  <c:x val="1.7751479289940881E-2"/>
                  <c:y val="-3.072196620583718E-2"/>
                </c:manualLayout>
              </c:layout>
              <c:showVal val="1"/>
            </c:dLbl>
            <c:dLbl>
              <c:idx val="3"/>
              <c:layout>
                <c:manualLayout>
                  <c:x val="2.1696252465483349E-2"/>
                  <c:y val="-3.6866359447004615E-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-3.6866359447004615E-2"/>
                </c:manualLayout>
              </c:layout>
              <c:showVal val="1"/>
            </c:dLbl>
            <c:dLbl>
              <c:idx val="5"/>
              <c:layout>
                <c:manualLayout>
                  <c:x val="1.5779092702169626E-2"/>
                  <c:y val="-1.8433179723502328E-2"/>
                </c:manualLayout>
              </c:layout>
              <c:showVal val="1"/>
            </c:dLbl>
            <c:showVal val="1"/>
          </c:dLbls>
          <c:cat>
            <c:strRef>
              <c:f>Лист2!$O$49:$O$54</c:f>
              <c:strCache>
                <c:ptCount val="6"/>
                <c:pt idx="0">
                  <c:v>г. Пермь</c:v>
                </c:pt>
                <c:pt idx="1">
                  <c:v>г. Березники</c:v>
                </c:pt>
                <c:pt idx="2">
                  <c:v>г. Кунгур</c:v>
                </c:pt>
                <c:pt idx="3">
                  <c:v>г. Соликамск</c:v>
                </c:pt>
                <c:pt idx="4">
                  <c:v>ЗАТО Звездный</c:v>
                </c:pt>
                <c:pt idx="5">
                  <c:v>г. Кудымкар</c:v>
                </c:pt>
              </c:strCache>
            </c:strRef>
          </c:cat>
          <c:val>
            <c:numRef>
              <c:f>Лист2!$R$49:$R$54</c:f>
              <c:numCache>
                <c:formatCode>#,##0.00</c:formatCode>
                <c:ptCount val="6"/>
                <c:pt idx="0">
                  <c:v>1.3078546692220598</c:v>
                </c:pt>
                <c:pt idx="1">
                  <c:v>0.11048992644707387</c:v>
                </c:pt>
                <c:pt idx="2">
                  <c:v>0.23661207144261451</c:v>
                </c:pt>
                <c:pt idx="3">
                  <c:v>5.7286504641315433E-2</c:v>
                </c:pt>
                <c:pt idx="4">
                  <c:v>0</c:v>
                </c:pt>
                <c:pt idx="5">
                  <c:v>0.38800743724821818</c:v>
                </c:pt>
              </c:numCache>
            </c:numRef>
          </c:val>
        </c:ser>
        <c:shape val="box"/>
        <c:axId val="137406336"/>
        <c:axId val="137407872"/>
        <c:axId val="0"/>
      </c:bar3DChart>
      <c:catAx>
        <c:axId val="137406336"/>
        <c:scaling>
          <c:orientation val="minMax"/>
        </c:scaling>
        <c:axPos val="b"/>
        <c:majorTickMark val="none"/>
        <c:tickLblPos val="nextTo"/>
        <c:crossAx val="137407872"/>
        <c:crosses val="autoZero"/>
        <c:auto val="1"/>
        <c:lblAlgn val="ctr"/>
        <c:lblOffset val="100"/>
      </c:catAx>
      <c:valAx>
        <c:axId val="137407872"/>
        <c:scaling>
          <c:orientation val="minMax"/>
        </c:scaling>
        <c:axPos val="l"/>
        <c:majorGridlines/>
        <c:numFmt formatCode="#,##0.00" sourceLinked="1"/>
        <c:majorTickMark val="none"/>
        <c:tickLblPos val="nextTo"/>
        <c:crossAx val="1374063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840638210700763"/>
          <c:y val="0.12692574718482774"/>
          <c:w val="0.20975915786729246"/>
          <c:h val="0.8357027952151147"/>
        </c:manualLayout>
      </c:layout>
    </c:legend>
    <c:plotVisOnly val="1"/>
  </c:chart>
  <c:txPr>
    <a:bodyPr/>
    <a:lstStyle/>
    <a:p>
      <a:pPr>
        <a:defRPr sz="1200" b="1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2010 год, тыс. руб.</a:t>
            </a: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0.18707665852113325"/>
          <c:y val="0.10238206710647652"/>
          <c:w val="0.79014879174585939"/>
          <c:h val="0.59466276017823283"/>
        </c:manualLayout>
      </c:layout>
      <c:bar3DChart>
        <c:barDir val="col"/>
        <c:grouping val="stacked"/>
        <c:ser>
          <c:idx val="0"/>
          <c:order val="0"/>
          <c:tx>
            <c:strRef>
              <c:f>Лист2!$G$5</c:f>
              <c:strCache>
                <c:ptCount val="1"/>
                <c:pt idx="0">
                  <c:v>Остальные расходы местного бюджета 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0.23414470265534706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0.15609646843689809"/>
                </c:manualLayout>
              </c:layout>
              <c:showVal val="1"/>
            </c:dLbl>
            <c:dLbl>
              <c:idx val="2"/>
              <c:layout>
                <c:manualLayout>
                  <c:x val="3.2695017591011337E-3"/>
                  <c:y val="-6.9031375663290498E-2"/>
                </c:manualLayout>
              </c:layout>
              <c:showVal val="1"/>
            </c:dLbl>
            <c:dLbl>
              <c:idx val="3"/>
              <c:layout>
                <c:manualLayout>
                  <c:x val="3.2183908045977046E-2"/>
                  <c:y val="-0.13436692506459938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-2.9484029484029499E-2"/>
                </c:manualLayout>
              </c:layout>
              <c:showVal val="1"/>
            </c:dLbl>
            <c:dLbl>
              <c:idx val="5"/>
              <c:layout>
                <c:manualLayout>
                  <c:x val="4.1379310344827586E-2"/>
                  <c:y val="-6.4047153810933385E-2"/>
                </c:manualLayout>
              </c:layout>
              <c:showVal val="1"/>
            </c:dLbl>
            <c:showVal val="1"/>
          </c:dLbls>
          <c:cat>
            <c:strRef>
              <c:f>Лист2!$F$6:$F$11</c:f>
              <c:strCache>
                <c:ptCount val="6"/>
                <c:pt idx="0">
                  <c:v>г.Пермь</c:v>
                </c:pt>
                <c:pt idx="1">
                  <c:v>г.Березники</c:v>
                </c:pt>
                <c:pt idx="2">
                  <c:v>г.Кунгур</c:v>
                </c:pt>
                <c:pt idx="3">
                  <c:v>г.Соликамск</c:v>
                </c:pt>
                <c:pt idx="4">
                  <c:v>ЗАТО Звездный</c:v>
                </c:pt>
                <c:pt idx="5">
                  <c:v>г.Кудымкар</c:v>
                </c:pt>
              </c:strCache>
            </c:strRef>
          </c:cat>
          <c:val>
            <c:numRef>
              <c:f>Лист2!$G$6:$G$11</c:f>
              <c:numCache>
                <c:formatCode>#,##0.0</c:formatCode>
                <c:ptCount val="6"/>
                <c:pt idx="0">
                  <c:v>20951306.723669998</c:v>
                </c:pt>
                <c:pt idx="1">
                  <c:v>2958934.3997800001</c:v>
                </c:pt>
                <c:pt idx="2">
                  <c:v>984245.35066</c:v>
                </c:pt>
                <c:pt idx="3">
                  <c:v>1704347.5056099999</c:v>
                </c:pt>
                <c:pt idx="4">
                  <c:v>222493.80176999996</c:v>
                </c:pt>
                <c:pt idx="5">
                  <c:v>465377.85087999993</c:v>
                </c:pt>
              </c:numCache>
            </c:numRef>
          </c:val>
        </c:ser>
        <c:ser>
          <c:idx val="1"/>
          <c:order val="1"/>
          <c:tx>
            <c:strRef>
              <c:f>Лист2!$H$5</c:f>
              <c:strCache>
                <c:ptCount val="1"/>
                <c:pt idx="0">
                  <c:v>Инвестиционные расходы местного бюджета </c:v>
                </c:pt>
              </c:strCache>
            </c:strRef>
          </c:tx>
          <c:dLbls>
            <c:dLbl>
              <c:idx val="0"/>
              <c:layout>
                <c:manualLayout>
                  <c:x val="6.8965517241379353E-3"/>
                  <c:y val="-6.2015503875968991E-2"/>
                </c:manualLayout>
              </c:layout>
              <c:showVal val="1"/>
            </c:dLbl>
            <c:dLbl>
              <c:idx val="1"/>
              <c:layout>
                <c:manualLayout>
                  <c:x val="-8.5314071875845707E-3"/>
                  <c:y val="-0.16981380409005523"/>
                </c:manualLayout>
              </c:layout>
              <c:showVal val="1"/>
            </c:dLbl>
            <c:dLbl>
              <c:idx val="2"/>
              <c:layout>
                <c:manualLayout>
                  <c:x val="6.8966563080340619E-3"/>
                  <c:y val="-9.5386140736739844E-2"/>
                </c:manualLayout>
              </c:layout>
              <c:showVal val="1"/>
            </c:dLbl>
            <c:dLbl>
              <c:idx val="3"/>
              <c:layout>
                <c:manualLayout>
                  <c:x val="3.2183908045977032E-2"/>
                  <c:y val="-0.16689843744961863"/>
                </c:manualLayout>
              </c:layout>
              <c:showVal val="1"/>
            </c:dLbl>
            <c:dLbl>
              <c:idx val="4"/>
              <c:layout>
                <c:manualLayout>
                  <c:x val="2.5287356321839195E-2"/>
                  <c:y val="-7.5796726959517807E-2"/>
                </c:manualLayout>
              </c:layout>
              <c:showVal val="1"/>
            </c:dLbl>
            <c:dLbl>
              <c:idx val="5"/>
              <c:layout>
                <c:manualLayout>
                  <c:x val="4.5976830482396598E-2"/>
                  <c:y val="-0.11741969600237309"/>
                </c:manualLayout>
              </c:layout>
              <c:showVal val="1"/>
            </c:dLbl>
            <c:showVal val="1"/>
          </c:dLbls>
          <c:cat>
            <c:strRef>
              <c:f>Лист2!$F$6:$F$11</c:f>
              <c:strCache>
                <c:ptCount val="6"/>
                <c:pt idx="0">
                  <c:v>г.Пермь</c:v>
                </c:pt>
                <c:pt idx="1">
                  <c:v>г.Березники</c:v>
                </c:pt>
                <c:pt idx="2">
                  <c:v>г.Кунгур</c:v>
                </c:pt>
                <c:pt idx="3">
                  <c:v>г.Соликамск</c:v>
                </c:pt>
                <c:pt idx="4">
                  <c:v>ЗАТО Звездный</c:v>
                </c:pt>
                <c:pt idx="5">
                  <c:v>г.Кудымкар</c:v>
                </c:pt>
              </c:strCache>
            </c:strRef>
          </c:cat>
          <c:val>
            <c:numRef>
              <c:f>Лист2!$H$6:$H$11</c:f>
              <c:numCache>
                <c:formatCode>#,##0.0</c:formatCode>
                <c:ptCount val="6"/>
                <c:pt idx="0">
                  <c:v>511035.83735999995</c:v>
                </c:pt>
                <c:pt idx="1">
                  <c:v>96079.355840000004</c:v>
                </c:pt>
                <c:pt idx="2">
                  <c:v>68702.248639999991</c:v>
                </c:pt>
                <c:pt idx="3">
                  <c:v>51719.58582</c:v>
                </c:pt>
                <c:pt idx="4">
                  <c:v>15564.655040000001</c:v>
                </c:pt>
                <c:pt idx="5">
                  <c:v>39410.42</c:v>
                </c:pt>
              </c:numCache>
            </c:numRef>
          </c:val>
        </c:ser>
        <c:gapWidth val="55"/>
        <c:gapDepth val="55"/>
        <c:shape val="box"/>
        <c:axId val="137458816"/>
        <c:axId val="137460352"/>
        <c:axId val="0"/>
      </c:bar3DChart>
      <c:catAx>
        <c:axId val="137458816"/>
        <c:scaling>
          <c:orientation val="minMax"/>
        </c:scaling>
        <c:axPos val="b"/>
        <c:majorTickMark val="none"/>
        <c:tickLblPos val="nextTo"/>
        <c:crossAx val="137460352"/>
        <c:crosses val="autoZero"/>
        <c:auto val="1"/>
        <c:lblAlgn val="ctr"/>
        <c:lblOffset val="100"/>
      </c:catAx>
      <c:valAx>
        <c:axId val="137460352"/>
        <c:scaling>
          <c:orientation val="minMax"/>
        </c:scaling>
        <c:axPos val="l"/>
        <c:majorGridlines/>
        <c:numFmt formatCode="#,##0.0" sourceLinked="1"/>
        <c:majorTickMark val="none"/>
        <c:tickLblPos val="nextTo"/>
        <c:crossAx val="137458816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200" b="1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 algn="ctr" rtl="0">
              <a:defRPr/>
            </a:pPr>
            <a:r>
              <a:rPr lang="ru-RU"/>
              <a:t>2011 год, тыс. руб.</a:t>
            </a:r>
          </a:p>
          <a:p>
            <a:pPr algn="ctr" rtl="0">
              <a:defRPr/>
            </a:pPr>
            <a:endParaRPr lang="ru-RU"/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0.20089714485854021"/>
          <c:y val="0.10709875723365915"/>
          <c:w val="0.77472047460294846"/>
          <c:h val="0.54679214495778361"/>
        </c:manualLayout>
      </c:layout>
      <c:bar3DChart>
        <c:barDir val="col"/>
        <c:grouping val="stacked"/>
        <c:ser>
          <c:idx val="0"/>
          <c:order val="0"/>
          <c:tx>
            <c:strRef>
              <c:f>Лист2!$G$19</c:f>
              <c:strCache>
                <c:ptCount val="1"/>
                <c:pt idx="0">
                  <c:v>Остальные расходы местного бюджета </c:v>
                </c:pt>
              </c:strCache>
            </c:strRef>
          </c:tx>
          <c:dLbls>
            <c:dLbl>
              <c:idx val="0"/>
              <c:layout>
                <c:manualLayout>
                  <c:x val="-2.8704762029612015E-3"/>
                  <c:y val="-0.20630856973793041"/>
                </c:manualLayout>
              </c:layout>
              <c:showVal val="1"/>
            </c:dLbl>
            <c:dLbl>
              <c:idx val="1"/>
              <c:layout>
                <c:manualLayout>
                  <c:x val="2.1965952773201954E-3"/>
                  <c:y val="-8.0321285140562262E-2"/>
                </c:manualLayout>
              </c:layout>
              <c:showVal val="1"/>
            </c:dLbl>
            <c:dLbl>
              <c:idx val="2"/>
              <c:layout>
                <c:manualLayout>
                  <c:x val="1.5376166941241077E-2"/>
                  <c:y val="-4.81927710843374E-2"/>
                </c:manualLayout>
              </c:layout>
              <c:showVal val="1"/>
            </c:dLbl>
            <c:dLbl>
              <c:idx val="3"/>
              <c:layout>
                <c:manualLayout>
                  <c:x val="1.5376166941241077E-2"/>
                  <c:y val="-0.15421686746987961"/>
                </c:manualLayout>
              </c:layout>
              <c:showVal val="1"/>
            </c:dLbl>
            <c:dLbl>
              <c:idx val="4"/>
              <c:layout>
                <c:manualLayout>
                  <c:x val="1.3179571663920931E-2"/>
                  <c:y val="-4.81927710843374E-2"/>
                </c:manualLayout>
              </c:layout>
              <c:showVal val="1"/>
            </c:dLbl>
            <c:dLbl>
              <c:idx val="5"/>
              <c:layout>
                <c:manualLayout>
                  <c:x val="3.2948929159802305E-2"/>
                  <c:y val="-0.1253012048192772"/>
                </c:manualLayout>
              </c:layout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Лист2!$F$20:$F$25</c:f>
              <c:strCache>
                <c:ptCount val="6"/>
                <c:pt idx="0">
                  <c:v>г.Пермь</c:v>
                </c:pt>
                <c:pt idx="1">
                  <c:v>г.Березники</c:v>
                </c:pt>
                <c:pt idx="2">
                  <c:v>г.Кунгур</c:v>
                </c:pt>
                <c:pt idx="3">
                  <c:v>г.Соликамск</c:v>
                </c:pt>
                <c:pt idx="4">
                  <c:v>ЗАТО Звездный</c:v>
                </c:pt>
                <c:pt idx="5">
                  <c:v>г.Кудымкар</c:v>
                </c:pt>
              </c:strCache>
            </c:strRef>
          </c:cat>
          <c:val>
            <c:numRef>
              <c:f>Лист2!$G$20:$G$25</c:f>
              <c:numCache>
                <c:formatCode>#,##0.00</c:formatCode>
                <c:ptCount val="6"/>
                <c:pt idx="0">
                  <c:v>21202708.727859996</c:v>
                </c:pt>
                <c:pt idx="1">
                  <c:v>3237557.1435799999</c:v>
                </c:pt>
                <c:pt idx="2">
                  <c:v>1002759.3822</c:v>
                </c:pt>
                <c:pt idx="3">
                  <c:v>1693319.3807100002</c:v>
                </c:pt>
                <c:pt idx="4">
                  <c:v>205946.68322000001</c:v>
                </c:pt>
                <c:pt idx="5">
                  <c:v>476228.96363000007</c:v>
                </c:pt>
              </c:numCache>
            </c:numRef>
          </c:val>
        </c:ser>
        <c:ser>
          <c:idx val="1"/>
          <c:order val="1"/>
          <c:tx>
            <c:strRef>
              <c:f>Лист2!$H$19</c:f>
              <c:strCache>
                <c:ptCount val="1"/>
                <c:pt idx="0">
                  <c:v>Инвестиционные расходы местного бюджета </c:v>
                </c:pt>
              </c:strCache>
            </c:strRef>
          </c:tx>
          <c:dLbls>
            <c:dLbl>
              <c:idx val="0"/>
              <c:layout>
                <c:manualLayout>
                  <c:x val="1.0982976386600781E-2"/>
                  <c:y val="-5.4008438818565499E-2"/>
                </c:manualLayout>
              </c:layout>
              <c:showVal val="1"/>
            </c:dLbl>
            <c:dLbl>
              <c:idx val="1"/>
              <c:layout>
                <c:manualLayout>
                  <c:x val="2.6359143327841845E-2"/>
                  <c:y val="-9.7890295358649917E-2"/>
                </c:manualLayout>
              </c:layout>
              <c:showVal val="1"/>
            </c:dLbl>
            <c:dLbl>
              <c:idx val="2"/>
              <c:layout>
                <c:manualLayout>
                  <c:x val="1.7572762218561241E-2"/>
                  <c:y val="-7.763713080168784E-2"/>
                </c:manualLayout>
              </c:layout>
              <c:showVal val="1"/>
            </c:dLbl>
            <c:dLbl>
              <c:idx val="3"/>
              <c:layout>
                <c:manualLayout>
                  <c:x val="2.1965952773201555E-2"/>
                  <c:y val="-0.18626392182904855"/>
                </c:manualLayout>
              </c:layout>
              <c:showVal val="1"/>
            </c:dLbl>
            <c:dLbl>
              <c:idx val="4"/>
              <c:layout>
                <c:manualLayout>
                  <c:x val="1.7572762218561241E-2"/>
                  <c:y val="-9.162723334282015E-2"/>
                </c:manualLayout>
              </c:layout>
              <c:showVal val="1"/>
            </c:dLbl>
            <c:dLbl>
              <c:idx val="5"/>
              <c:layout>
                <c:manualLayout>
                  <c:x val="2.4162548050521607E-2"/>
                  <c:y val="-0.17215189873417722"/>
                </c:manualLayout>
              </c:layout>
              <c:showVal val="1"/>
            </c:dLbl>
            <c:showVal val="1"/>
          </c:dLbls>
          <c:cat>
            <c:strRef>
              <c:f>Лист2!$F$20:$F$25</c:f>
              <c:strCache>
                <c:ptCount val="6"/>
                <c:pt idx="0">
                  <c:v>г.Пермь</c:v>
                </c:pt>
                <c:pt idx="1">
                  <c:v>г.Березники</c:v>
                </c:pt>
                <c:pt idx="2">
                  <c:v>г.Кунгур</c:v>
                </c:pt>
                <c:pt idx="3">
                  <c:v>г.Соликамск</c:v>
                </c:pt>
                <c:pt idx="4">
                  <c:v>ЗАТО Звездный</c:v>
                </c:pt>
                <c:pt idx="5">
                  <c:v>г.Кудымкар</c:v>
                </c:pt>
              </c:strCache>
            </c:strRef>
          </c:cat>
          <c:val>
            <c:numRef>
              <c:f>Лист2!$H$20:$H$25</c:f>
              <c:numCache>
                <c:formatCode>#,##0.00</c:formatCode>
                <c:ptCount val="6"/>
                <c:pt idx="0">
                  <c:v>700609.18314999971</c:v>
                </c:pt>
                <c:pt idx="1">
                  <c:v>62766.239999999998</c:v>
                </c:pt>
                <c:pt idx="2">
                  <c:v>112373.36682</c:v>
                </c:pt>
                <c:pt idx="3">
                  <c:v>119441.70132999998</c:v>
                </c:pt>
                <c:pt idx="4">
                  <c:v>12527.398999999996</c:v>
                </c:pt>
                <c:pt idx="5">
                  <c:v>32585.572</c:v>
                </c:pt>
              </c:numCache>
            </c:numRef>
          </c:val>
        </c:ser>
        <c:gapWidth val="55"/>
        <c:gapDepth val="55"/>
        <c:shape val="box"/>
        <c:axId val="137519488"/>
        <c:axId val="137521024"/>
        <c:axId val="0"/>
      </c:bar3DChart>
      <c:catAx>
        <c:axId val="137519488"/>
        <c:scaling>
          <c:orientation val="minMax"/>
        </c:scaling>
        <c:axPos val="b"/>
        <c:majorTickMark val="none"/>
        <c:tickLblPos val="nextTo"/>
        <c:crossAx val="137521024"/>
        <c:crosses val="autoZero"/>
        <c:auto val="1"/>
        <c:lblAlgn val="ctr"/>
        <c:lblOffset val="100"/>
      </c:catAx>
      <c:valAx>
        <c:axId val="137521024"/>
        <c:scaling>
          <c:orientation val="minMax"/>
        </c:scaling>
        <c:axPos val="l"/>
        <c:majorGridlines/>
        <c:numFmt formatCode="#,##0.00" sourceLinked="1"/>
        <c:majorTickMark val="none"/>
        <c:tickLblPos val="nextTo"/>
        <c:crossAx val="137519488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200" b="1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Лист3!$B$14</c:f>
              <c:strCache>
                <c:ptCount val="1"/>
                <c:pt idx="0">
                  <c:v>г.Пермь 2010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30298195538057754"/>
                  <c:y val="6.6737190690828813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0.25225524934383203"/>
                  <c:y val="-7.191596163851828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Лист3!$C$13:$D$13</c:f>
              <c:strCache>
                <c:ptCount val="2"/>
                <c:pt idx="0">
                  <c:v>Остальные расходы местного бюджета </c:v>
                </c:pt>
                <c:pt idx="1">
                  <c:v>Инвестиционные расходы местного бюджета </c:v>
                </c:pt>
              </c:strCache>
            </c:strRef>
          </c:cat>
          <c:val>
            <c:numRef>
              <c:f>Лист3!$C$14:$D$14</c:f>
              <c:numCache>
                <c:formatCode>#,##0.0</c:formatCode>
                <c:ptCount val="2"/>
                <c:pt idx="0">
                  <c:v>20951306.723669998</c:v>
                </c:pt>
                <c:pt idx="1">
                  <c:v>511035.83735999995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Лист3!$F$14</c:f>
              <c:strCache>
                <c:ptCount val="1"/>
                <c:pt idx="0">
                  <c:v>г.Пермь  2011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28520111548556426"/>
                  <c:y val="6.1673648552075321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0.26008584864391954"/>
                  <c:y val="-4.4078892112556924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Лист3!$G$13:$H$13</c:f>
              <c:strCache>
                <c:ptCount val="2"/>
                <c:pt idx="0">
                  <c:v>Остальные расходы местного бюджета </c:v>
                </c:pt>
                <c:pt idx="1">
                  <c:v>Инвестиционные расходы местного бюджета </c:v>
                </c:pt>
              </c:strCache>
            </c:strRef>
          </c:cat>
          <c:val>
            <c:numRef>
              <c:f>Лист3!$G$14:$H$14</c:f>
              <c:numCache>
                <c:formatCode>#,##0.00</c:formatCode>
                <c:ptCount val="2"/>
                <c:pt idx="0">
                  <c:v>21202708.727859996</c:v>
                </c:pt>
                <c:pt idx="1">
                  <c:v>700609.18314999971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Лист3!$B$16</c:f>
              <c:strCache>
                <c:ptCount val="1"/>
                <c:pt idx="0">
                  <c:v>г.Березники  2010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27319258530183732"/>
                  <c:y val="8.0458616304753053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0.27636668853893281"/>
                  <c:y val="-3.9274026354836948E-2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strRef>
              <c:f>Лист3!$C$15:$D$15</c:f>
              <c:strCache>
                <c:ptCount val="2"/>
                <c:pt idx="0">
                  <c:v>Остальные расходы местного бюджета </c:v>
                </c:pt>
                <c:pt idx="1">
                  <c:v>Инвестиционные расходы местного бюджета </c:v>
                </c:pt>
              </c:strCache>
            </c:strRef>
          </c:cat>
          <c:val>
            <c:numRef>
              <c:f>Лист3!$C$16:$D$16</c:f>
              <c:numCache>
                <c:formatCode>#,##0.0</c:formatCode>
                <c:ptCount val="2"/>
                <c:pt idx="0">
                  <c:v>2958934.3997800001</c:v>
                </c:pt>
                <c:pt idx="1">
                  <c:v>96079.355840000004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txPr>
    <a:bodyPr/>
    <a:lstStyle/>
    <a:p>
      <a:pPr>
        <a:defRPr sz="1200" b="1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Лист3!$F$16</c:f>
              <c:strCache>
                <c:ptCount val="1"/>
                <c:pt idx="0">
                  <c:v>г.Березники 2011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29909284776902895"/>
                  <c:y val="6.6334158932507006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0.30102263779527572"/>
                  <c:y val="-4.8142153789670308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Лист3!$G$15:$H$15</c:f>
              <c:strCache>
                <c:ptCount val="2"/>
                <c:pt idx="0">
                  <c:v>Остальные расходы местного бюджета </c:v>
                </c:pt>
                <c:pt idx="1">
                  <c:v>Инвестиционные расходы местного бюджета </c:v>
                </c:pt>
              </c:strCache>
            </c:strRef>
          </c:cat>
          <c:val>
            <c:numRef>
              <c:f>Лист3!$G$16:$H$16</c:f>
              <c:numCache>
                <c:formatCode>#,##0.00</c:formatCode>
                <c:ptCount val="2"/>
                <c:pt idx="0">
                  <c:v>3237557.1435799999</c:v>
                </c:pt>
                <c:pt idx="1">
                  <c:v>62766.239999999998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г.Кунгур 2010 год</a:t>
            </a:r>
            <a:endParaRPr lang="ru-RU" dirty="0"/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9.3055555555555586E-2"/>
          <c:y val="0.14907975390491696"/>
          <c:w val="0.81388888888888899"/>
          <c:h val="0.75703539565209832"/>
        </c:manualLayout>
      </c:layout>
      <c:pie3DChart>
        <c:varyColors val="1"/>
        <c:ser>
          <c:idx val="0"/>
          <c:order val="0"/>
          <c:tx>
            <c:strRef>
              <c:f>Лист3!$B$18</c:f>
              <c:strCache>
                <c:ptCount val="1"/>
                <c:pt idx="0">
                  <c:v>г.Кунгур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20171380139982506"/>
                  <c:y val="7.6812022975129457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0.20215923009623799"/>
                  <c:y val="-5.6299055011225008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Лист3!$C$17:$D$17</c:f>
              <c:strCache>
                <c:ptCount val="2"/>
                <c:pt idx="0">
                  <c:v>Остальные расходы местного бюджета </c:v>
                </c:pt>
                <c:pt idx="1">
                  <c:v>Инвестиционные расходы местного бюджета </c:v>
                </c:pt>
              </c:strCache>
            </c:strRef>
          </c:cat>
          <c:val>
            <c:numRef>
              <c:f>Лист3!$C$18:$D$18</c:f>
              <c:numCache>
                <c:formatCode>#,##0.0</c:formatCode>
                <c:ptCount val="2"/>
                <c:pt idx="0">
                  <c:v>984245.35066</c:v>
                </c:pt>
                <c:pt idx="1">
                  <c:v>68702.248639999991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Лист3!$F$18</c:f>
              <c:strCache>
                <c:ptCount val="1"/>
                <c:pt idx="0">
                  <c:v>г.Кунгур 2011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13883016185476818"/>
                  <c:y val="9.160670791455526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0.14335444006999129"/>
                  <c:y val="-6.6394915871105034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Лист3!$G$17:$H$17</c:f>
              <c:strCache>
                <c:ptCount val="2"/>
                <c:pt idx="0">
                  <c:v>Остальные расходы местного бюджета </c:v>
                </c:pt>
                <c:pt idx="1">
                  <c:v>Инвестиционные расходы местного бюджета </c:v>
                </c:pt>
              </c:strCache>
            </c:strRef>
          </c:cat>
          <c:val>
            <c:numRef>
              <c:f>Лист3!$G$18:$H$18</c:f>
              <c:numCache>
                <c:formatCode>#,##0.00</c:formatCode>
                <c:ptCount val="2"/>
                <c:pt idx="0">
                  <c:v>1002759.3822</c:v>
                </c:pt>
                <c:pt idx="1">
                  <c:v>112373.36682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Лист3!$B$24</c:f>
              <c:strCache>
                <c:ptCount val="1"/>
                <c:pt idx="0">
                  <c:v>г.Кудымкар 2010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18412456255468065"/>
                  <c:y val="6.0095026360629987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0.18343514873140862"/>
                  <c:y val="-6.7610500071524804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Лист3!$C$23:$D$23</c:f>
              <c:strCache>
                <c:ptCount val="2"/>
                <c:pt idx="0">
                  <c:v>Остальные расходы местного бюджета </c:v>
                </c:pt>
                <c:pt idx="1">
                  <c:v>Инвестиционные расходы местного бюджета </c:v>
                </c:pt>
              </c:strCache>
            </c:strRef>
          </c:cat>
          <c:val>
            <c:numRef>
              <c:f>Лист3!$C$24:$D$24</c:f>
              <c:numCache>
                <c:formatCode>#,##0.0</c:formatCode>
                <c:ptCount val="2"/>
                <c:pt idx="0">
                  <c:v>465377.85087999993</c:v>
                </c:pt>
                <c:pt idx="1">
                  <c:v>39410.42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Лист3!$F$24</c:f>
              <c:strCache>
                <c:ptCount val="1"/>
                <c:pt idx="0">
                  <c:v>г.Кудымкар 2011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19511778215223102"/>
                  <c:y val="7.8491507542057082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0.17118864829396321"/>
                  <c:y val="-6.7929533301604186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Лист3!$G$23:$H$23</c:f>
              <c:strCache>
                <c:ptCount val="2"/>
                <c:pt idx="0">
                  <c:v>Остальные расходы местного бюджета </c:v>
                </c:pt>
                <c:pt idx="1">
                  <c:v>Инвестиционные расходы местного бюджета </c:v>
                </c:pt>
              </c:strCache>
            </c:strRef>
          </c:cat>
          <c:val>
            <c:numRef>
              <c:f>Лист3!$G$24:$H$24</c:f>
              <c:numCache>
                <c:formatCode>#,##0.00</c:formatCode>
                <c:ptCount val="2"/>
                <c:pt idx="0">
                  <c:v>476228.96363000007</c:v>
                </c:pt>
                <c:pt idx="1">
                  <c:v>32585.572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Лист3!$B$22</c:f>
              <c:strCache>
                <c:ptCount val="1"/>
                <c:pt idx="0">
                  <c:v>ЗАТО Звездный  2010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21635465879265092"/>
                  <c:y val="9.3028125692813976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0.18161712598425198"/>
                  <c:y val="-5.6299055011225008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Лист3!$C$21:$D$21</c:f>
              <c:strCache>
                <c:ptCount val="2"/>
                <c:pt idx="0">
                  <c:v>Остальные расходы местного бюджета </c:v>
                </c:pt>
                <c:pt idx="1">
                  <c:v>Инвестиционные расходы местного бюджета </c:v>
                </c:pt>
              </c:strCache>
            </c:strRef>
          </c:cat>
          <c:val>
            <c:numRef>
              <c:f>Лист3!$C$22:$D$22</c:f>
              <c:numCache>
                <c:formatCode>#,##0.0</c:formatCode>
                <c:ptCount val="2"/>
                <c:pt idx="0">
                  <c:v>222493.80176999996</c:v>
                </c:pt>
                <c:pt idx="1">
                  <c:v>15564.655040000001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Лист3!$F$22</c:f>
              <c:strCache>
                <c:ptCount val="1"/>
                <c:pt idx="0">
                  <c:v>ЗАТО Звездный 2011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20007075678040245"/>
                  <c:y val="7.69368713600075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0.21014031058617677"/>
                  <c:y val="-6.9030185312836015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Лист3!$G$21:$H$21</c:f>
              <c:strCache>
                <c:ptCount val="2"/>
                <c:pt idx="0">
                  <c:v>Остальные расходы местного бюджета </c:v>
                </c:pt>
                <c:pt idx="1">
                  <c:v>Инвестиционные расходы местного бюджета </c:v>
                </c:pt>
              </c:strCache>
            </c:strRef>
          </c:cat>
          <c:val>
            <c:numRef>
              <c:f>Лист3!$G$22:$H$22</c:f>
              <c:numCache>
                <c:formatCode>#,##0.00</c:formatCode>
                <c:ptCount val="2"/>
                <c:pt idx="0">
                  <c:v>205946.68322000001</c:v>
                </c:pt>
                <c:pt idx="1">
                  <c:v>12527.398999999996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Лист3!$B$20</c:f>
              <c:strCache>
                <c:ptCount val="1"/>
                <c:pt idx="0">
                  <c:v>г.Соликамск 2010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29966174540682416"/>
                  <c:y val="0.11313527666979539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0.26386668853893269"/>
                  <c:y val="-9.2908867608423068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Лист3!$C$19:$D$19</c:f>
              <c:strCache>
                <c:ptCount val="2"/>
                <c:pt idx="0">
                  <c:v>Остальные расходы местного бюджета </c:v>
                </c:pt>
                <c:pt idx="1">
                  <c:v>Инвестиционные расходы местного бюджета </c:v>
                </c:pt>
              </c:strCache>
            </c:strRef>
          </c:cat>
          <c:val>
            <c:numRef>
              <c:f>Лист3!$C$20:$D$20</c:f>
              <c:numCache>
                <c:formatCode>#,##0.0</c:formatCode>
                <c:ptCount val="2"/>
                <c:pt idx="0">
                  <c:v>1704347.5056099999</c:v>
                </c:pt>
                <c:pt idx="1">
                  <c:v>51719.58582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Лист3!$F$20</c:f>
              <c:strCache>
                <c:ptCount val="1"/>
                <c:pt idx="0">
                  <c:v>г.Соликамск 2011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23422856517935259"/>
                  <c:y val="7.8491507542057082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0.1704207130358705"/>
                  <c:y val="-8.0502452623622128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Лист3!$G$19:$H$19</c:f>
              <c:strCache>
                <c:ptCount val="2"/>
                <c:pt idx="0">
                  <c:v>Остальные расходы местного бюджета </c:v>
                </c:pt>
                <c:pt idx="1">
                  <c:v>Инвестиционные расходы местного бюджета </c:v>
                </c:pt>
              </c:strCache>
            </c:strRef>
          </c:cat>
          <c:val>
            <c:numRef>
              <c:f>Лист3!$G$20:$H$20</c:f>
              <c:numCache>
                <c:formatCode>#,##0.00</c:formatCode>
                <c:ptCount val="2"/>
                <c:pt idx="0">
                  <c:v>1693319.3807100002</c:v>
                </c:pt>
                <c:pt idx="1">
                  <c:v>119441.70132999998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/>
            </a:pPr>
            <a:r>
              <a:rPr lang="ru-RU" sz="2000" b="1" i="0" u="none" strike="noStrike" baseline="0" dirty="0" smtClean="0"/>
              <a:t>Распределение регионального фонда </a:t>
            </a:r>
            <a:r>
              <a:rPr lang="ru-RU" sz="2000" b="1" i="0" u="none" strike="noStrike" baseline="0" dirty="0" err="1" smtClean="0"/>
              <a:t>софинансирования</a:t>
            </a:r>
            <a:r>
              <a:rPr lang="ru-RU" sz="2000" b="1" i="0" u="none" strike="noStrike" baseline="0" dirty="0" smtClean="0"/>
              <a:t> расходов в  </a:t>
            </a:r>
            <a:r>
              <a:rPr lang="ru-RU" sz="2000" dirty="0" smtClean="0"/>
              <a:t>г.Перми</a:t>
            </a:r>
            <a:endParaRPr lang="ru-RU" sz="2000" dirty="0"/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0.17857839117253599"/>
          <c:y val="0.10888396156688845"/>
          <c:w val="0.71238749426252201"/>
          <c:h val="0.6908614269812936"/>
        </c:manualLayout>
      </c:layout>
      <c:bar3DChart>
        <c:barDir val="col"/>
        <c:grouping val="stacked"/>
        <c:ser>
          <c:idx val="0"/>
          <c:order val="0"/>
          <c:tx>
            <c:strRef>
              <c:f>Лист3!$H$31</c:f>
              <c:strCache>
                <c:ptCount val="1"/>
                <c:pt idx="0">
                  <c:v>Краевой бюджет</c:v>
                </c:pt>
              </c:strCache>
            </c:strRef>
          </c:tx>
          <c:dLbls>
            <c:showVal val="1"/>
          </c:dLbls>
          <c:cat>
            <c:strRef>
              <c:f>Лист3!$G$32:$G$35</c:f>
              <c:strCache>
                <c:ptCount val="4"/>
                <c:pt idx="0">
                  <c:v>Утверждено законом о бюджете в 2010 году</c:v>
                </c:pt>
                <c:pt idx="1">
                  <c:v>Фактическое финансирование  в 2010 году</c:v>
                </c:pt>
                <c:pt idx="2">
                  <c:v>Утверждено законом о бюджете в 2011 году</c:v>
                </c:pt>
                <c:pt idx="3">
                  <c:v>Фактическое финансирование в 2011 году</c:v>
                </c:pt>
              </c:strCache>
            </c:strRef>
          </c:cat>
          <c:val>
            <c:numRef>
              <c:f>Лист3!$H$32:$H$35</c:f>
              <c:numCache>
                <c:formatCode>#,##0.00</c:formatCode>
                <c:ptCount val="4"/>
                <c:pt idx="0">
                  <c:v>1020894.4</c:v>
                </c:pt>
                <c:pt idx="1">
                  <c:v>511035.83735999995</c:v>
                </c:pt>
                <c:pt idx="2">
                  <c:v>915805</c:v>
                </c:pt>
                <c:pt idx="3">
                  <c:v>700609.18314999971</c:v>
                </c:pt>
              </c:numCache>
            </c:numRef>
          </c:val>
        </c:ser>
        <c:ser>
          <c:idx val="1"/>
          <c:order val="1"/>
          <c:tx>
            <c:strRef>
              <c:f>Лист3!$I$31</c:f>
              <c:strCache>
                <c:ptCount val="1"/>
                <c:pt idx="0">
                  <c:v>Местный бюджет (расчетно)</c:v>
                </c:pt>
              </c:strCache>
            </c:strRef>
          </c:tx>
          <c:dLbls>
            <c:showVal val="1"/>
          </c:dLbls>
          <c:cat>
            <c:strRef>
              <c:f>Лист3!$G$32:$G$35</c:f>
              <c:strCache>
                <c:ptCount val="4"/>
                <c:pt idx="0">
                  <c:v>Утверждено законом о бюджете в 2010 году</c:v>
                </c:pt>
                <c:pt idx="1">
                  <c:v>Фактическое финансирование  в 2010 году</c:v>
                </c:pt>
                <c:pt idx="2">
                  <c:v>Утверждено законом о бюджете в 2011 году</c:v>
                </c:pt>
                <c:pt idx="3">
                  <c:v>Фактическое финансирование в 2011 году</c:v>
                </c:pt>
              </c:strCache>
            </c:strRef>
          </c:cat>
          <c:val>
            <c:numRef>
              <c:f>Лист3!$I$32:$I$35</c:f>
              <c:numCache>
                <c:formatCode>#,##0.00</c:formatCode>
                <c:ptCount val="4"/>
                <c:pt idx="0">
                  <c:v>255223.6</c:v>
                </c:pt>
                <c:pt idx="1">
                  <c:v>127758.95933999999</c:v>
                </c:pt>
                <c:pt idx="2">
                  <c:v>228951.25</c:v>
                </c:pt>
                <c:pt idx="3">
                  <c:v>175152.29578749998</c:v>
                </c:pt>
              </c:numCache>
            </c:numRef>
          </c:val>
        </c:ser>
        <c:gapWidth val="55"/>
        <c:gapDepth val="55"/>
        <c:shape val="box"/>
        <c:axId val="141621120"/>
        <c:axId val="141622656"/>
        <c:axId val="0"/>
      </c:bar3DChart>
      <c:catAx>
        <c:axId val="141621120"/>
        <c:scaling>
          <c:orientation val="minMax"/>
        </c:scaling>
        <c:axPos val="b"/>
        <c:majorTickMark val="none"/>
        <c:tickLblPos val="low"/>
        <c:crossAx val="141622656"/>
        <c:crosses val="autoZero"/>
        <c:auto val="1"/>
        <c:lblAlgn val="ctr"/>
        <c:lblOffset val="100"/>
      </c:catAx>
      <c:valAx>
        <c:axId val="141622656"/>
        <c:scaling>
          <c:orientation val="minMax"/>
        </c:scaling>
        <c:axPos val="l"/>
        <c:majorGridlines/>
        <c:numFmt formatCode="#,##0.00" sourceLinked="1"/>
        <c:majorTickMark val="none"/>
        <c:tickLblPos val="nextTo"/>
        <c:crossAx val="1416211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062105213876485"/>
          <c:y val="6.9140725480268436E-2"/>
          <c:w val="0.10720243751354235"/>
          <c:h val="0.82362553904708746"/>
        </c:manualLayout>
      </c:layout>
    </c:legend>
    <c:plotVisOnly val="1"/>
  </c:chart>
  <c:txPr>
    <a:bodyPr/>
    <a:lstStyle/>
    <a:p>
      <a:pPr>
        <a:defRPr sz="1200" b="1"/>
      </a:pPr>
      <a:endParaRPr lang="ru-RU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2000"/>
            </a:pPr>
            <a:r>
              <a:rPr lang="ru-RU" sz="2000" dirty="0"/>
              <a:t>Распределение регионального фонда </a:t>
            </a:r>
            <a:r>
              <a:rPr lang="ru-RU" sz="2000" dirty="0" err="1"/>
              <a:t>софинансирования</a:t>
            </a:r>
            <a:r>
              <a:rPr lang="ru-RU" sz="2000" dirty="0"/>
              <a:t> расходов в г.Березники</a:t>
            </a: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9.2135855178604648E-2"/>
          <c:y val="0.13077718432049151"/>
          <c:w val="0.8062451458732196"/>
          <c:h val="0.70364459449334882"/>
        </c:manualLayout>
      </c:layout>
      <c:bar3DChart>
        <c:barDir val="col"/>
        <c:grouping val="stacked"/>
        <c:ser>
          <c:idx val="0"/>
          <c:order val="0"/>
          <c:tx>
            <c:strRef>
              <c:f>Лист3!$M$31</c:f>
              <c:strCache>
                <c:ptCount val="1"/>
                <c:pt idx="0">
                  <c:v>Краевой бюджет</c:v>
                </c:pt>
              </c:strCache>
            </c:strRef>
          </c:tx>
          <c:dLbls>
            <c:numFmt formatCode="#,##0.00" sourceLinked="0"/>
            <c:showVal val="1"/>
          </c:dLbls>
          <c:cat>
            <c:strRef>
              <c:f>Лист3!$L$32:$L$35</c:f>
              <c:strCache>
                <c:ptCount val="4"/>
                <c:pt idx="0">
                  <c:v>Утверждено законом о бюджете в 2010 году</c:v>
                </c:pt>
                <c:pt idx="1">
                  <c:v>Фактическое финансирование  в 2010 году</c:v>
                </c:pt>
                <c:pt idx="2">
                  <c:v>Утверждено законом о бюджете в 2011 году</c:v>
                </c:pt>
                <c:pt idx="3">
                  <c:v>Фактическое финансирование в 2011 году</c:v>
                </c:pt>
              </c:strCache>
            </c:strRef>
          </c:cat>
          <c:val>
            <c:numRef>
              <c:f>Лист3!$M$32:$M$35</c:f>
              <c:numCache>
                <c:formatCode>#,##0.0</c:formatCode>
                <c:ptCount val="4"/>
                <c:pt idx="0" formatCode="General">
                  <c:v>222990.9</c:v>
                </c:pt>
                <c:pt idx="1">
                  <c:v>96079.355840000004</c:v>
                </c:pt>
                <c:pt idx="2" formatCode="General">
                  <c:v>315256.09999999998</c:v>
                </c:pt>
                <c:pt idx="3" formatCode="#,##0.00">
                  <c:v>62766.239999999998</c:v>
                </c:pt>
              </c:numCache>
            </c:numRef>
          </c:val>
        </c:ser>
        <c:ser>
          <c:idx val="1"/>
          <c:order val="1"/>
          <c:tx>
            <c:strRef>
              <c:f>Лист3!$N$31</c:f>
              <c:strCache>
                <c:ptCount val="1"/>
                <c:pt idx="0">
                  <c:v>Местный бюджет (расчетно)</c:v>
                </c:pt>
              </c:strCache>
            </c:strRef>
          </c:tx>
          <c:dLbls>
            <c:dLbl>
              <c:idx val="1"/>
              <c:layout>
                <c:manualLayout>
                  <c:x val="9.704028654239194E-3"/>
                  <c:y val="-0.10256410256410262"/>
                </c:manualLayout>
              </c:layout>
              <c:showVal val="1"/>
            </c:dLbl>
            <c:dLbl>
              <c:idx val="3"/>
              <c:layout>
                <c:manualLayout>
                  <c:x val="1.9408057308478405E-2"/>
                  <c:y val="-8.7024087024087024E-2"/>
                </c:manualLayout>
              </c:layout>
              <c:showVal val="1"/>
            </c:dLbl>
            <c:showVal val="1"/>
          </c:dLbls>
          <c:cat>
            <c:strRef>
              <c:f>Лист3!$L$32:$L$35</c:f>
              <c:strCache>
                <c:ptCount val="4"/>
                <c:pt idx="0">
                  <c:v>Утверждено законом о бюджете в 2010 году</c:v>
                </c:pt>
                <c:pt idx="1">
                  <c:v>Фактическое финансирование  в 2010 году</c:v>
                </c:pt>
                <c:pt idx="2">
                  <c:v>Утверждено законом о бюджете в 2011 году</c:v>
                </c:pt>
                <c:pt idx="3">
                  <c:v>Фактическое финансирование в 2011 году</c:v>
                </c:pt>
              </c:strCache>
            </c:strRef>
          </c:cat>
          <c:val>
            <c:numRef>
              <c:f>Лист3!$N$32:$N$35</c:f>
              <c:numCache>
                <c:formatCode>#,##0.00</c:formatCode>
                <c:ptCount val="4"/>
                <c:pt idx="0">
                  <c:v>55747.724999999999</c:v>
                </c:pt>
                <c:pt idx="1">
                  <c:v>24019.838959999997</c:v>
                </c:pt>
                <c:pt idx="2">
                  <c:v>78814.024999999994</c:v>
                </c:pt>
                <c:pt idx="3">
                  <c:v>15691.56</c:v>
                </c:pt>
              </c:numCache>
            </c:numRef>
          </c:val>
        </c:ser>
        <c:gapWidth val="55"/>
        <c:gapDepth val="55"/>
        <c:shape val="box"/>
        <c:axId val="141755136"/>
        <c:axId val="141756672"/>
        <c:axId val="0"/>
      </c:bar3DChart>
      <c:catAx>
        <c:axId val="141755136"/>
        <c:scaling>
          <c:orientation val="minMax"/>
        </c:scaling>
        <c:axPos val="b"/>
        <c:majorTickMark val="none"/>
        <c:tickLblPos val="nextTo"/>
        <c:crossAx val="141756672"/>
        <c:crosses val="autoZero"/>
        <c:auto val="1"/>
        <c:lblAlgn val="ctr"/>
        <c:lblOffset val="100"/>
      </c:catAx>
      <c:valAx>
        <c:axId val="14175667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417551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06570780894134"/>
          <c:y val="0.28369730007525285"/>
          <c:w val="0.10769811865997807"/>
          <c:h val="0.51644390605020529"/>
        </c:manualLayout>
      </c:layout>
    </c:legend>
    <c:plotVisOnly val="1"/>
  </c:chart>
  <c:txPr>
    <a:bodyPr/>
    <a:lstStyle/>
    <a:p>
      <a:pPr>
        <a:defRPr sz="1200" b="1"/>
      </a:pPr>
      <a:endParaRPr lang="ru-RU"/>
    </a:p>
  </c:txPr>
  <c:externalData r:id="rId1"/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/>
            </a:pPr>
            <a:r>
              <a:rPr lang="ru-RU" sz="2000" b="1" i="0" u="none" strike="noStrike" baseline="0" dirty="0" smtClean="0"/>
              <a:t>Распределение регионального фонда </a:t>
            </a:r>
            <a:r>
              <a:rPr lang="ru-RU" sz="2000" b="1" i="0" u="none" strike="noStrike" baseline="0" dirty="0" err="1" smtClean="0"/>
              <a:t>софинансирования</a:t>
            </a:r>
            <a:r>
              <a:rPr lang="ru-RU" sz="2000" b="1" i="0" u="none" strike="noStrike" baseline="0" dirty="0" smtClean="0"/>
              <a:t> расходов в </a:t>
            </a:r>
            <a:r>
              <a:rPr lang="ru-RU" sz="2000" dirty="0" smtClean="0"/>
              <a:t>г</a:t>
            </a:r>
            <a:r>
              <a:rPr lang="ru-RU" sz="2000" dirty="0"/>
              <a:t>. </a:t>
            </a:r>
            <a:r>
              <a:rPr lang="ru-RU" sz="2000" dirty="0" smtClean="0"/>
              <a:t>Кунгуре</a:t>
            </a:r>
            <a:endParaRPr lang="ru-RU" sz="2000" dirty="0"/>
          </a:p>
        </c:rich>
      </c:tx>
    </c:title>
    <c:view3D>
      <c:rAngAx val="1"/>
    </c:view3D>
    <c:plotArea>
      <c:layout>
        <c:manualLayout>
          <c:layoutTarget val="inner"/>
          <c:xMode val="edge"/>
          <c:yMode val="edge"/>
          <c:x val="8.1454236669614155E-2"/>
          <c:y val="0.11987908562711708"/>
          <c:w val="0.8243222872542002"/>
          <c:h val="0.66832267761401698"/>
        </c:manualLayout>
      </c:layout>
      <c:bar3DChart>
        <c:barDir val="col"/>
        <c:grouping val="stacked"/>
        <c:ser>
          <c:idx val="0"/>
          <c:order val="0"/>
          <c:tx>
            <c:strRef>
              <c:f>Лист3!$Q$31</c:f>
              <c:strCache>
                <c:ptCount val="1"/>
                <c:pt idx="0">
                  <c:v>Краевой бюджет</c:v>
                </c:pt>
              </c:strCache>
            </c:strRef>
          </c:tx>
          <c:dLbls>
            <c:numFmt formatCode="#,##0.00" sourceLinked="0"/>
            <c:showVal val="1"/>
          </c:dLbls>
          <c:cat>
            <c:strRef>
              <c:f>Лист3!$P$32:$P$35</c:f>
              <c:strCache>
                <c:ptCount val="4"/>
                <c:pt idx="0">
                  <c:v>Утверждено законом о бюджете в 2010 году</c:v>
                </c:pt>
                <c:pt idx="1">
                  <c:v>Фактическое финансирование  в 2010 году</c:v>
                </c:pt>
                <c:pt idx="2">
                  <c:v>Утверждено законом о бюджете в 2011 году</c:v>
                </c:pt>
                <c:pt idx="3">
                  <c:v>Фактическое финансирование в 2011 году</c:v>
                </c:pt>
              </c:strCache>
            </c:strRef>
          </c:cat>
          <c:val>
            <c:numRef>
              <c:f>Лист3!$Q$32:$Q$35</c:f>
              <c:numCache>
                <c:formatCode>#,##0.0</c:formatCode>
                <c:ptCount val="4"/>
                <c:pt idx="0" formatCode="General">
                  <c:v>157787</c:v>
                </c:pt>
                <c:pt idx="1">
                  <c:v>68702.248639999991</c:v>
                </c:pt>
                <c:pt idx="2" formatCode="General">
                  <c:v>236621.9</c:v>
                </c:pt>
                <c:pt idx="3" formatCode="#,##0.00">
                  <c:v>112373.36682</c:v>
                </c:pt>
              </c:numCache>
            </c:numRef>
          </c:val>
        </c:ser>
        <c:ser>
          <c:idx val="1"/>
          <c:order val="1"/>
          <c:tx>
            <c:strRef>
              <c:f>Лист3!$R$31</c:f>
              <c:strCache>
                <c:ptCount val="1"/>
                <c:pt idx="0">
                  <c:v>Местный бюджет (расчетно)</c:v>
                </c:pt>
              </c:strCache>
            </c:strRef>
          </c:tx>
          <c:dLbls>
            <c:showVal val="1"/>
          </c:dLbls>
          <c:cat>
            <c:strRef>
              <c:f>Лист3!$P$32:$P$35</c:f>
              <c:strCache>
                <c:ptCount val="4"/>
                <c:pt idx="0">
                  <c:v>Утверждено законом о бюджете в 2010 году</c:v>
                </c:pt>
                <c:pt idx="1">
                  <c:v>Фактическое финансирование  в 2010 году</c:v>
                </c:pt>
                <c:pt idx="2">
                  <c:v>Утверждено законом о бюджете в 2011 году</c:v>
                </c:pt>
                <c:pt idx="3">
                  <c:v>Фактическое финансирование в 2011 году</c:v>
                </c:pt>
              </c:strCache>
            </c:strRef>
          </c:cat>
          <c:val>
            <c:numRef>
              <c:f>Лист3!$R$32:$R$35</c:f>
              <c:numCache>
                <c:formatCode>#,##0.00</c:formatCode>
                <c:ptCount val="4"/>
                <c:pt idx="0">
                  <c:v>39446.75</c:v>
                </c:pt>
                <c:pt idx="1">
                  <c:v>17175.562160000001</c:v>
                </c:pt>
                <c:pt idx="2">
                  <c:v>59155.475000000006</c:v>
                </c:pt>
                <c:pt idx="3">
                  <c:v>28093.341704999999</c:v>
                </c:pt>
              </c:numCache>
            </c:numRef>
          </c:val>
        </c:ser>
        <c:gapWidth val="55"/>
        <c:gapDepth val="55"/>
        <c:shape val="box"/>
        <c:axId val="141783808"/>
        <c:axId val="141785344"/>
        <c:axId val="0"/>
      </c:bar3DChart>
      <c:catAx>
        <c:axId val="141783808"/>
        <c:scaling>
          <c:orientation val="minMax"/>
        </c:scaling>
        <c:axPos val="b"/>
        <c:majorTickMark val="none"/>
        <c:tickLblPos val="nextTo"/>
        <c:crossAx val="141785344"/>
        <c:crosses val="autoZero"/>
        <c:auto val="1"/>
        <c:lblAlgn val="ctr"/>
        <c:lblOffset val="100"/>
      </c:catAx>
      <c:valAx>
        <c:axId val="14178534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417838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869075189130772"/>
          <c:y val="0.15642326760437011"/>
          <c:w val="0.1406140609429169"/>
          <c:h val="0.4392188796913209"/>
        </c:manualLayout>
      </c:layout>
    </c:legend>
    <c:plotVisOnly val="1"/>
  </c:chart>
  <c:txPr>
    <a:bodyPr/>
    <a:lstStyle/>
    <a:p>
      <a:pPr>
        <a:defRPr sz="1100" b="1"/>
      </a:pPr>
      <a:endParaRPr lang="ru-RU"/>
    </a:p>
  </c:txPr>
  <c:externalData r:id="rId1"/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2000"/>
            </a:pPr>
            <a:r>
              <a:rPr lang="ru-RU" sz="2000" b="1" i="0" u="none" strike="noStrike" baseline="0" dirty="0" smtClean="0"/>
              <a:t>Распределение регионального фонда </a:t>
            </a:r>
            <a:r>
              <a:rPr lang="ru-RU" sz="2000" b="1" i="0" u="none" strike="noStrike" baseline="0" dirty="0" err="1" smtClean="0"/>
              <a:t>софинансирования</a:t>
            </a:r>
            <a:r>
              <a:rPr lang="ru-RU" sz="2000" b="1" i="0" u="none" strike="noStrike" baseline="0" dirty="0" smtClean="0"/>
              <a:t> расходов в  </a:t>
            </a:r>
            <a:r>
              <a:rPr lang="ru-RU" sz="2000" dirty="0" smtClean="0"/>
              <a:t>г</a:t>
            </a:r>
            <a:r>
              <a:rPr lang="ru-RU" sz="2000" dirty="0"/>
              <a:t>. </a:t>
            </a:r>
            <a:r>
              <a:rPr lang="ru-RU" sz="2000" dirty="0" smtClean="0"/>
              <a:t>Соликамске</a:t>
            </a:r>
            <a:endParaRPr lang="ru-RU" sz="2000" dirty="0"/>
          </a:p>
        </c:rich>
      </c:tx>
    </c:title>
    <c:view3D>
      <c:rAngAx val="1"/>
    </c:view3D>
    <c:plotArea>
      <c:layout>
        <c:manualLayout>
          <c:layoutTarget val="inner"/>
          <c:xMode val="edge"/>
          <c:yMode val="edge"/>
          <c:x val="8.7899148145377248E-2"/>
          <c:y val="0.10428143508083799"/>
          <c:w val="0.78919751788599812"/>
          <c:h val="0.72447735854579565"/>
        </c:manualLayout>
      </c:layout>
      <c:bar3DChart>
        <c:barDir val="col"/>
        <c:grouping val="stacked"/>
        <c:ser>
          <c:idx val="0"/>
          <c:order val="0"/>
          <c:tx>
            <c:strRef>
              <c:f>Лист3!$U$31</c:f>
              <c:strCache>
                <c:ptCount val="1"/>
                <c:pt idx="0">
                  <c:v>Краевой бюджет</c:v>
                </c:pt>
              </c:strCache>
            </c:strRef>
          </c:tx>
          <c:dLbls>
            <c:numFmt formatCode="#,##0.00" sourceLinked="0"/>
            <c:showVal val="1"/>
          </c:dLbls>
          <c:cat>
            <c:strRef>
              <c:f>Лист3!$T$32:$T$35</c:f>
              <c:strCache>
                <c:ptCount val="4"/>
                <c:pt idx="0">
                  <c:v>Утверждено законом о бюджете в 2010 году</c:v>
                </c:pt>
                <c:pt idx="1">
                  <c:v>Фактическое финансирование  в 2010 году</c:v>
                </c:pt>
                <c:pt idx="2">
                  <c:v>Утверждено законом о бюджете в 2011 году</c:v>
                </c:pt>
                <c:pt idx="3">
                  <c:v>Фактическое финансирование в 2011 году</c:v>
                </c:pt>
              </c:strCache>
            </c:strRef>
          </c:cat>
          <c:val>
            <c:numRef>
              <c:f>Лист3!$U$32:$U$35</c:f>
              <c:numCache>
                <c:formatCode>#,##0.0</c:formatCode>
                <c:ptCount val="4"/>
                <c:pt idx="0" formatCode="General">
                  <c:v>165091.1</c:v>
                </c:pt>
                <c:pt idx="1">
                  <c:v>51719.58582</c:v>
                </c:pt>
                <c:pt idx="2" formatCode="General">
                  <c:v>143438</c:v>
                </c:pt>
                <c:pt idx="3" formatCode="#,##0.00">
                  <c:v>119441.70132999998</c:v>
                </c:pt>
              </c:numCache>
            </c:numRef>
          </c:val>
        </c:ser>
        <c:ser>
          <c:idx val="1"/>
          <c:order val="1"/>
          <c:tx>
            <c:strRef>
              <c:f>Лист3!$V$31</c:f>
              <c:strCache>
                <c:ptCount val="1"/>
                <c:pt idx="0">
                  <c:v>Местный бюджет (расчетно)</c:v>
                </c:pt>
              </c:strCache>
            </c:strRef>
          </c:tx>
          <c:dLbls>
            <c:showVal val="1"/>
          </c:dLbls>
          <c:cat>
            <c:strRef>
              <c:f>Лист3!$T$32:$T$35</c:f>
              <c:strCache>
                <c:ptCount val="4"/>
                <c:pt idx="0">
                  <c:v>Утверждено законом о бюджете в 2010 году</c:v>
                </c:pt>
                <c:pt idx="1">
                  <c:v>Фактическое финансирование  в 2010 году</c:v>
                </c:pt>
                <c:pt idx="2">
                  <c:v>Утверждено законом о бюджете в 2011 году</c:v>
                </c:pt>
                <c:pt idx="3">
                  <c:v>Фактическое финансирование в 2011 году</c:v>
                </c:pt>
              </c:strCache>
            </c:strRef>
          </c:cat>
          <c:val>
            <c:numRef>
              <c:f>Лист3!$V$32:$V$35</c:f>
              <c:numCache>
                <c:formatCode>#,##0.00</c:formatCode>
                <c:ptCount val="4"/>
                <c:pt idx="0">
                  <c:v>41272.774999999994</c:v>
                </c:pt>
                <c:pt idx="1">
                  <c:v>12929.896454999996</c:v>
                </c:pt>
                <c:pt idx="2">
                  <c:v>35859.5</c:v>
                </c:pt>
                <c:pt idx="3">
                  <c:v>29860.425332499995</c:v>
                </c:pt>
              </c:numCache>
            </c:numRef>
          </c:val>
        </c:ser>
        <c:gapWidth val="55"/>
        <c:gapDepth val="55"/>
        <c:shape val="box"/>
        <c:axId val="142061952"/>
        <c:axId val="142063488"/>
        <c:axId val="0"/>
      </c:bar3DChart>
      <c:catAx>
        <c:axId val="142061952"/>
        <c:scaling>
          <c:orientation val="minMax"/>
        </c:scaling>
        <c:axPos val="b"/>
        <c:majorTickMark val="none"/>
        <c:tickLblPos val="nextTo"/>
        <c:crossAx val="142063488"/>
        <c:crosses val="autoZero"/>
        <c:auto val="1"/>
        <c:lblAlgn val="ctr"/>
        <c:lblOffset val="100"/>
      </c:catAx>
      <c:valAx>
        <c:axId val="14206348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42061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588729896170833"/>
          <c:y val="0.24325791060504054"/>
          <c:w val="0.14370957868173601"/>
          <c:h val="0.54564021504746862"/>
        </c:manualLayout>
      </c:layout>
    </c:legend>
    <c:plotVisOnly val="1"/>
  </c:chart>
  <c:txPr>
    <a:bodyPr/>
    <a:lstStyle/>
    <a:p>
      <a:pPr>
        <a:defRPr sz="1200" b="1"/>
      </a:pPr>
      <a:endParaRPr lang="ru-RU"/>
    </a:p>
  </c:txPr>
  <c:externalData r:id="rId1"/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2000"/>
            </a:pPr>
            <a:r>
              <a:rPr lang="ru-RU" sz="2000" b="1" i="0" u="none" strike="noStrike" baseline="0" dirty="0" smtClean="0"/>
              <a:t>Распределение регионального фонда </a:t>
            </a:r>
            <a:r>
              <a:rPr lang="ru-RU" sz="2000" b="1" i="0" u="none" strike="noStrike" baseline="0" dirty="0" err="1" smtClean="0"/>
              <a:t>софинансирования</a:t>
            </a:r>
            <a:r>
              <a:rPr lang="ru-RU" sz="2000" b="1" i="0" u="none" strike="noStrike" baseline="0" dirty="0" smtClean="0"/>
              <a:t> расходов в </a:t>
            </a:r>
            <a:r>
              <a:rPr lang="ru-RU" sz="2000" dirty="0" smtClean="0"/>
              <a:t>ЗАТО </a:t>
            </a:r>
            <a:r>
              <a:rPr lang="ru-RU" sz="2000" dirty="0"/>
              <a:t>"Звездный"</a:t>
            </a:r>
          </a:p>
        </c:rich>
      </c:tx>
    </c:title>
    <c:view3D>
      <c:rAngAx val="1"/>
    </c:view3D>
    <c:plotArea>
      <c:layout>
        <c:manualLayout>
          <c:layoutTarget val="inner"/>
          <c:xMode val="edge"/>
          <c:yMode val="edge"/>
          <c:x val="0.11930675905896126"/>
          <c:y val="0.13294647410779836"/>
          <c:w val="0.78333240576414442"/>
          <c:h val="0.76785982530844976"/>
        </c:manualLayout>
      </c:layout>
      <c:bar3DChart>
        <c:barDir val="col"/>
        <c:grouping val="stacked"/>
        <c:ser>
          <c:idx val="0"/>
          <c:order val="0"/>
          <c:tx>
            <c:strRef>
              <c:f>Лист3!$Y$31</c:f>
              <c:strCache>
                <c:ptCount val="1"/>
                <c:pt idx="0">
                  <c:v>Краевой бюджет</c:v>
                </c:pt>
              </c:strCache>
            </c:strRef>
          </c:tx>
          <c:dLbls>
            <c:numFmt formatCode="#,##0.00" sourceLinked="0"/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Val val="1"/>
          </c:dLbls>
          <c:cat>
            <c:strRef>
              <c:f>Лист3!$X$32:$X$35</c:f>
              <c:strCache>
                <c:ptCount val="4"/>
                <c:pt idx="0">
                  <c:v>Утверждено законом о бюджете в 2010 году</c:v>
                </c:pt>
                <c:pt idx="1">
                  <c:v>Фактическое финансирование  в 2010 году</c:v>
                </c:pt>
                <c:pt idx="2">
                  <c:v>Утверждено законом о бюджете в 2011 году</c:v>
                </c:pt>
                <c:pt idx="3">
                  <c:v>Фактическое финансирование в 2011 году</c:v>
                </c:pt>
              </c:strCache>
            </c:strRef>
          </c:cat>
          <c:val>
            <c:numRef>
              <c:f>Лист3!$Y$32:$Y$35</c:f>
              <c:numCache>
                <c:formatCode>#,##0.0</c:formatCode>
                <c:ptCount val="4"/>
                <c:pt idx="0" formatCode="General">
                  <c:v>32123.9</c:v>
                </c:pt>
                <c:pt idx="1">
                  <c:v>15564.655040000001</c:v>
                </c:pt>
                <c:pt idx="2" formatCode="General">
                  <c:v>27061.8</c:v>
                </c:pt>
                <c:pt idx="3" formatCode="#,##0.00">
                  <c:v>12527.398999999996</c:v>
                </c:pt>
              </c:numCache>
            </c:numRef>
          </c:val>
        </c:ser>
        <c:ser>
          <c:idx val="1"/>
          <c:order val="1"/>
          <c:tx>
            <c:strRef>
              <c:f>Лист3!$Z$31</c:f>
              <c:strCache>
                <c:ptCount val="1"/>
                <c:pt idx="0">
                  <c:v>Местный бюджет (расчетно)</c:v>
                </c:pt>
              </c:strCache>
            </c:strRef>
          </c:tx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Val val="1"/>
          </c:dLbls>
          <c:cat>
            <c:strRef>
              <c:f>Лист3!$X$32:$X$35</c:f>
              <c:strCache>
                <c:ptCount val="4"/>
                <c:pt idx="0">
                  <c:v>Утверждено законом о бюджете в 2010 году</c:v>
                </c:pt>
                <c:pt idx="1">
                  <c:v>Фактическое финансирование  в 2010 году</c:v>
                </c:pt>
                <c:pt idx="2">
                  <c:v>Утверждено законом о бюджете в 2011 году</c:v>
                </c:pt>
                <c:pt idx="3">
                  <c:v>Фактическое финансирование в 2011 году</c:v>
                </c:pt>
              </c:strCache>
            </c:strRef>
          </c:cat>
          <c:val>
            <c:numRef>
              <c:f>Лист3!$Z$32:$Z$35</c:f>
              <c:numCache>
                <c:formatCode>#,##0.00</c:formatCode>
                <c:ptCount val="4"/>
                <c:pt idx="0">
                  <c:v>8030.9749999999995</c:v>
                </c:pt>
                <c:pt idx="1">
                  <c:v>3891.1637600000004</c:v>
                </c:pt>
                <c:pt idx="2">
                  <c:v>6765.45</c:v>
                </c:pt>
                <c:pt idx="3">
                  <c:v>3131.8497499999999</c:v>
                </c:pt>
              </c:numCache>
            </c:numRef>
          </c:val>
        </c:ser>
        <c:gapWidth val="55"/>
        <c:gapDepth val="55"/>
        <c:shape val="box"/>
        <c:axId val="142118912"/>
        <c:axId val="142120448"/>
        <c:axId val="0"/>
      </c:bar3DChart>
      <c:catAx>
        <c:axId val="14211891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2120448"/>
        <c:crosses val="autoZero"/>
        <c:auto val="1"/>
        <c:lblAlgn val="ctr"/>
        <c:lblOffset val="100"/>
      </c:catAx>
      <c:valAx>
        <c:axId val="14212044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421189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622327203737872"/>
          <c:y val="0.21059894764339307"/>
          <c:w val="0.10283284145825618"/>
          <c:h val="0.58188254904155845"/>
        </c:manualLayout>
      </c:layout>
    </c:legend>
    <c:plotVisOnly val="1"/>
  </c:chart>
  <c:externalData r:id="rId1"/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/>
            </a:pPr>
            <a:r>
              <a:rPr lang="ru-RU" sz="2000"/>
              <a:t>Распределение регионального фонда софинансирования расходов в  г. Кудымкар</a:t>
            </a:r>
          </a:p>
        </c:rich>
      </c:tx>
    </c:title>
    <c:view3D>
      <c:rAngAx val="1"/>
    </c:view3D>
    <c:plotArea>
      <c:layout>
        <c:manualLayout>
          <c:layoutTarget val="inner"/>
          <c:xMode val="edge"/>
          <c:yMode val="edge"/>
          <c:x val="8.7218638519161909E-2"/>
          <c:y val="0.12927053473154565"/>
          <c:w val="0.80842371600354201"/>
          <c:h val="0.65845349976414269"/>
        </c:manualLayout>
      </c:layout>
      <c:bar3DChart>
        <c:barDir val="col"/>
        <c:grouping val="stacked"/>
        <c:ser>
          <c:idx val="0"/>
          <c:order val="0"/>
          <c:tx>
            <c:strRef>
              <c:f>Лист3!$AC$31</c:f>
              <c:strCache>
                <c:ptCount val="1"/>
                <c:pt idx="0">
                  <c:v>Краевой бюджет</c:v>
                </c:pt>
              </c:strCache>
            </c:strRef>
          </c:tx>
          <c:dLbls>
            <c:numFmt formatCode="#,##0.00" sourceLinked="0"/>
            <c:showVal val="1"/>
          </c:dLbls>
          <c:cat>
            <c:strRef>
              <c:f>Лист3!$AB$32:$AB$35</c:f>
              <c:strCache>
                <c:ptCount val="4"/>
                <c:pt idx="0">
                  <c:v>Утверждено законом о бюджете в 2010 году</c:v>
                </c:pt>
                <c:pt idx="1">
                  <c:v>Фактическое финансирование  в 2010 году</c:v>
                </c:pt>
                <c:pt idx="2">
                  <c:v>Утверждено законом о бюджете в 2011 году</c:v>
                </c:pt>
                <c:pt idx="3">
                  <c:v>Фактическое финансирование в 2011 году</c:v>
                </c:pt>
              </c:strCache>
            </c:strRef>
          </c:cat>
          <c:val>
            <c:numRef>
              <c:f>Лист3!$AC$32:$AC$35</c:f>
              <c:numCache>
                <c:formatCode>#,##0.0</c:formatCode>
                <c:ptCount val="4"/>
                <c:pt idx="0" formatCode="General">
                  <c:v>72549.899999999994</c:v>
                </c:pt>
                <c:pt idx="1">
                  <c:v>39410.42</c:v>
                </c:pt>
                <c:pt idx="2" formatCode="General">
                  <c:v>99383.9</c:v>
                </c:pt>
                <c:pt idx="3" formatCode="#,##0.00">
                  <c:v>32585.572</c:v>
                </c:pt>
              </c:numCache>
            </c:numRef>
          </c:val>
        </c:ser>
        <c:ser>
          <c:idx val="1"/>
          <c:order val="1"/>
          <c:tx>
            <c:strRef>
              <c:f>Лист3!$AD$31</c:f>
              <c:strCache>
                <c:ptCount val="1"/>
                <c:pt idx="0">
                  <c:v>Местный бюджет (расчетно)</c:v>
                </c:pt>
              </c:strCache>
            </c:strRef>
          </c:tx>
          <c:dLbls>
            <c:showVal val="1"/>
          </c:dLbls>
          <c:cat>
            <c:strRef>
              <c:f>Лист3!$AB$32:$AB$35</c:f>
              <c:strCache>
                <c:ptCount val="4"/>
                <c:pt idx="0">
                  <c:v>Утверждено законом о бюджете в 2010 году</c:v>
                </c:pt>
                <c:pt idx="1">
                  <c:v>Фактическое финансирование  в 2010 году</c:v>
                </c:pt>
                <c:pt idx="2">
                  <c:v>Утверждено законом о бюджете в 2011 году</c:v>
                </c:pt>
                <c:pt idx="3">
                  <c:v>Фактическое финансирование в 2011 году</c:v>
                </c:pt>
              </c:strCache>
            </c:strRef>
          </c:cat>
          <c:val>
            <c:numRef>
              <c:f>Лист3!$AD$32:$AD$35</c:f>
              <c:numCache>
                <c:formatCode>#,##0.00</c:formatCode>
                <c:ptCount val="4"/>
                <c:pt idx="0">
                  <c:v>18137.474999999999</c:v>
                </c:pt>
                <c:pt idx="1">
                  <c:v>9852.6049999999977</c:v>
                </c:pt>
                <c:pt idx="2">
                  <c:v>24845.974999999999</c:v>
                </c:pt>
                <c:pt idx="3">
                  <c:v>8146.393</c:v>
                </c:pt>
              </c:numCache>
            </c:numRef>
          </c:val>
        </c:ser>
        <c:gapWidth val="55"/>
        <c:gapDepth val="55"/>
        <c:shape val="box"/>
        <c:axId val="142146944"/>
        <c:axId val="142378112"/>
        <c:axId val="0"/>
      </c:bar3DChart>
      <c:catAx>
        <c:axId val="142146944"/>
        <c:scaling>
          <c:orientation val="minMax"/>
        </c:scaling>
        <c:axPos val="b"/>
        <c:majorTickMark val="none"/>
        <c:tickLblPos val="nextTo"/>
        <c:crossAx val="142378112"/>
        <c:crosses val="autoZero"/>
        <c:auto val="1"/>
        <c:lblAlgn val="ctr"/>
        <c:lblOffset val="100"/>
      </c:catAx>
      <c:valAx>
        <c:axId val="14237811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421469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690257485203616"/>
          <c:y val="0.25239498288520412"/>
          <c:w val="0.10277492556595021"/>
          <c:h val="0.35073986719402039"/>
        </c:manualLayout>
      </c:layout>
    </c:legend>
    <c:plotVisOnly val="1"/>
  </c:chart>
  <c:txPr>
    <a:bodyPr/>
    <a:lstStyle/>
    <a:p>
      <a:pPr>
        <a:defRPr sz="1200" b="1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0.0339</cdr:x>
      <cdr:y>0.09091</cdr:y>
    </cdr:from>
    <cdr:to>
      <cdr:x>0.11864</cdr:x>
      <cdr:y>0.15909</cdr:y>
    </cdr:to>
    <cdr:sp macro="" textlink="">
      <cdr:nvSpPr>
        <cdr:cNvPr id="2" name="Подзаголовок 3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285752" y="571504"/>
          <a:ext cx="714380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rmAutofit fontScale="77500" lnSpcReduction="20000"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ysClr val="windowText" lastClr="000000"/>
              </a:solidFill>
            </a:rPr>
            <a:t>Тыс.руб</a:t>
          </a:r>
          <a:r>
            <a:rPr lang="ru-RU" sz="1600" dirty="0" smtClean="0"/>
            <a:t>.</a:t>
          </a:r>
        </a:p>
        <a:p xmlns:a="http://schemas.openxmlformats.org/drawingml/2006/main">
          <a:endParaRPr lang="ru-RU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0.01709</cdr:x>
      <cdr:y>0.09195</cdr:y>
    </cdr:from>
    <cdr:to>
      <cdr:x>0.10256</cdr:x>
      <cdr:y>0.16092</cdr:y>
    </cdr:to>
    <cdr:sp macro="" textlink="">
      <cdr:nvSpPr>
        <cdr:cNvPr id="2" name="Подзаголовок 3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142876" y="571504"/>
          <a:ext cx="714380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rmAutofit fontScale="77500" lnSpcReduction="20000"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ysClr val="windowText" lastClr="000000"/>
              </a:solidFill>
            </a:rPr>
            <a:t>Тыс.руб</a:t>
          </a:r>
          <a:r>
            <a:rPr lang="ru-RU" sz="1600" dirty="0" smtClean="0"/>
            <a:t>.</a:t>
          </a:r>
        </a:p>
        <a:p xmlns:a="http://schemas.openxmlformats.org/drawingml/2006/main">
          <a:endParaRPr lang="ru-RU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0.05618</cdr:y>
    </cdr:from>
    <cdr:to>
      <cdr:x>0.09321</cdr:x>
      <cdr:y>0.12973</cdr:y>
    </cdr:to>
    <cdr:sp macro="" textlink="">
      <cdr:nvSpPr>
        <cdr:cNvPr id="2" name="Подзаголовок 3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357190"/>
          <a:ext cx="799017" cy="4676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rmAutofit fontScale="77500" lnSpcReduction="20000"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ysClr val="windowText" lastClr="000000"/>
              </a:solidFill>
            </a:rPr>
            <a:t>Тыс.руб</a:t>
          </a:r>
          <a:r>
            <a:rPr lang="ru-RU" sz="1600" dirty="0" smtClean="0"/>
            <a:t>.</a:t>
          </a:r>
        </a:p>
        <a:p xmlns:a="http://schemas.openxmlformats.org/drawingml/2006/main">
          <a:endParaRPr lang="ru-RU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0.05645</cdr:x>
      <cdr:y>0.09677</cdr:y>
    </cdr:from>
    <cdr:to>
      <cdr:x>0.14665</cdr:x>
      <cdr:y>0.16716</cdr:y>
    </cdr:to>
    <cdr:sp macro="" textlink="">
      <cdr:nvSpPr>
        <cdr:cNvPr id="2" name="Подзаголовок 3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500034" y="642942"/>
          <a:ext cx="799017" cy="4676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rmAutofit fontScale="77500" lnSpcReduction="20000"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ysClr val="windowText" lastClr="000000"/>
              </a:solidFill>
            </a:rPr>
            <a:t>Тыс.руб</a:t>
          </a:r>
          <a:r>
            <a:rPr lang="ru-RU" sz="1600" dirty="0" smtClean="0"/>
            <a:t>.</a:t>
          </a:r>
        </a:p>
        <a:p xmlns:a="http://schemas.openxmlformats.org/drawingml/2006/main">
          <a:endParaRPr lang="ru-RU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0.032</cdr:x>
      <cdr:y>0.09677</cdr:y>
    </cdr:from>
    <cdr:to>
      <cdr:x>0.12147</cdr:x>
      <cdr:y>0.16716</cdr:y>
    </cdr:to>
    <cdr:sp macro="" textlink="">
      <cdr:nvSpPr>
        <cdr:cNvPr id="2" name="Подзаголовок 3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285720" y="642942"/>
          <a:ext cx="799017" cy="4676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rmAutofit fontScale="77500" lnSpcReduction="20000"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ysClr val="windowText" lastClr="000000"/>
              </a:solidFill>
            </a:rPr>
            <a:t>Тыс.руб</a:t>
          </a:r>
          <a:r>
            <a:rPr lang="ru-RU" sz="1600" dirty="0" smtClean="0"/>
            <a:t>.</a:t>
          </a:r>
        </a:p>
        <a:p xmlns:a="http://schemas.openxmlformats.org/drawingml/2006/main">
          <a:endParaRPr lang="ru-RU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2872-E440-4A0C-8B99-CAFECA9B68BD}" type="datetimeFigureOut">
              <a:rPr lang="ru-RU" smtClean="0"/>
              <a:pPr/>
              <a:t>05.06.2012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D76218-6FEB-436F-8E33-5A1958C5DB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76218-6FEB-436F-8E33-5A1958C5DBC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76218-6FEB-436F-8E33-5A1958C5DBC2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76218-6FEB-436F-8E33-5A1958C5DBC2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76218-6FEB-436F-8E33-5A1958C5DBC2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 err="1" smtClean="0"/>
              <a:t>Еловском</a:t>
            </a:r>
            <a:r>
              <a:rPr lang="ru-RU" dirty="0" smtClean="0"/>
              <a:t> районе ситуация похожая: в 2010 году привлечено средств ФСР 28.9 млн. из 40 возможных со снижением объема</a:t>
            </a:r>
            <a:r>
              <a:rPr lang="ru-RU" baseline="0" dirty="0" smtClean="0"/>
              <a:t> софинансирования до 21.6 млн. от возможного в 24.6 в 2011 году.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76218-6FEB-436F-8E33-5A1958C5DBC2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A7C-FACE-42F9-BF4E-3C3ECA71D305}" type="datetimeFigureOut">
              <a:rPr lang="ru-RU" smtClean="0"/>
              <a:pPr/>
              <a:t>05.06.2012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735F-FD25-4B94-833C-5E6248786E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A7C-FACE-42F9-BF4E-3C3ECA71D305}" type="datetimeFigureOut">
              <a:rPr lang="ru-RU" smtClean="0"/>
              <a:pPr/>
              <a:t>05.06.2012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735F-FD25-4B94-833C-5E6248786E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A7C-FACE-42F9-BF4E-3C3ECA71D305}" type="datetimeFigureOut">
              <a:rPr lang="ru-RU" smtClean="0"/>
              <a:pPr/>
              <a:t>05.06.2012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735F-FD25-4B94-833C-5E6248786E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A7C-FACE-42F9-BF4E-3C3ECA71D305}" type="datetimeFigureOut">
              <a:rPr lang="ru-RU" smtClean="0"/>
              <a:pPr/>
              <a:t>05.06.2012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735F-FD25-4B94-833C-5E6248786E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A7C-FACE-42F9-BF4E-3C3ECA71D305}" type="datetimeFigureOut">
              <a:rPr lang="ru-RU" smtClean="0"/>
              <a:pPr/>
              <a:t>05.06.2012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735F-FD25-4B94-833C-5E6248786E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A7C-FACE-42F9-BF4E-3C3ECA71D305}" type="datetimeFigureOut">
              <a:rPr lang="ru-RU" smtClean="0"/>
              <a:pPr/>
              <a:t>05.06.2012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735F-FD25-4B94-833C-5E6248786E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A7C-FACE-42F9-BF4E-3C3ECA71D305}" type="datetimeFigureOut">
              <a:rPr lang="ru-RU" smtClean="0"/>
              <a:pPr/>
              <a:t>05.06.2012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735F-FD25-4B94-833C-5E6248786E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A7C-FACE-42F9-BF4E-3C3ECA71D305}" type="datetimeFigureOut">
              <a:rPr lang="ru-RU" smtClean="0"/>
              <a:pPr/>
              <a:t>05.06.2012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735F-FD25-4B94-833C-5E6248786E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A7C-FACE-42F9-BF4E-3C3ECA71D305}" type="datetimeFigureOut">
              <a:rPr lang="ru-RU" smtClean="0"/>
              <a:pPr/>
              <a:t>05.06.2012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735F-FD25-4B94-833C-5E6248786E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A7C-FACE-42F9-BF4E-3C3ECA71D305}" type="datetimeFigureOut">
              <a:rPr lang="ru-RU" smtClean="0"/>
              <a:pPr/>
              <a:t>05.06.2012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735F-FD25-4B94-833C-5E6248786E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A7C-FACE-42F9-BF4E-3C3ECA71D305}" type="datetimeFigureOut">
              <a:rPr lang="ru-RU" smtClean="0"/>
              <a:pPr/>
              <a:t>05.06.2012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735F-FD25-4B94-833C-5E6248786E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C2A7C-FACE-42F9-BF4E-3C3ECA71D305}" type="datetimeFigureOut">
              <a:rPr lang="ru-RU" smtClean="0"/>
              <a:pPr/>
              <a:t>05.06.2012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6735F-FD25-4B94-833C-5E6248786EF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314327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</a:rPr>
              <a:t>Сравнительный анализ привлечения инвестиций в муниципальные районы</a:t>
            </a:r>
            <a:endParaRPr lang="ru-RU" sz="5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5286388"/>
            <a:ext cx="7358114" cy="928694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Ветошкин С.А., начальник управления по взаимодействию с органами местного самоуправления аппарата Законодательного Собрания Пермского края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285720" y="214290"/>
          <a:ext cx="8572560" cy="6429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214282" y="214290"/>
          <a:ext cx="8715435" cy="6357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214282" y="214290"/>
          <a:ext cx="8643998" cy="6429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214282" y="0"/>
          <a:ext cx="8643997" cy="6643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</a:rPr>
              <a:t>Бюджетные инвестиции на душу населения, тыс.руб./чел. </a:t>
            </a:r>
            <a:br>
              <a:rPr lang="ru-RU" sz="2400" b="1" dirty="0" smtClean="0">
                <a:latin typeface="Times New Roman" pitchFamily="18" charset="0"/>
              </a:rPr>
            </a:br>
            <a:endParaRPr lang="ru-RU" sz="2400" b="1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857232"/>
          <a:ext cx="4733936" cy="6000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643438" y="928670"/>
          <a:ext cx="4295760" cy="564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Структура расходов местных бюджетов</a:t>
            </a:r>
            <a:endParaRPr lang="ru-RU" sz="2400" b="1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214282" y="714356"/>
          <a:ext cx="4286280" cy="5857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4500562" y="785794"/>
          <a:ext cx="4424353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ДОЛЯ ИНВЕСТИЦИОННЫХ РАСХОДОВ В БЮДЖЕТЕ МУНИЦИПАЛЬНОГО ОБРАЗОВАНИЯ</a:t>
            </a:r>
            <a:endParaRPr lang="ru-RU" sz="2000" b="1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214282" y="1142984"/>
          <a:ext cx="4572000" cy="550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4357686" y="1142984"/>
          <a:ext cx="4572000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ДОЛЯ ИНВЕСТИЦИОННЫХ РАСХОДОВ В БЮДЖЕТЕ МУНИЦИПАЛЬНОГО ОБРАЗОВАНИЯ</a:t>
            </a:r>
            <a:endParaRPr lang="ru-RU" sz="2400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85720" y="1142984"/>
          <a:ext cx="4572000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4357686" y="1214422"/>
          <a:ext cx="4572000" cy="5643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ДОЛЯ ИНВЕСТИЦИОННЫХ РАСХОДОВ В БЮДЖЕТЕ МУНИЦИПАЛЬНОГО ОБРАЗОВАНИЯ</a:t>
            </a:r>
            <a:endParaRPr lang="ru-RU" sz="2400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285720" y="1214422"/>
          <a:ext cx="4572000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357686" y="1214422"/>
          <a:ext cx="4572000" cy="535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ДОЛЯ ИНВЕСТИЦИОННЫХ РАСХОДОВ В БЮДЖЕТЕ МУНИЦИПАЛЬНОГО ОБРАЗОВАНИЯ</a:t>
            </a:r>
            <a:endParaRPr lang="ru-RU" sz="2400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285720" y="1285860"/>
          <a:ext cx="4572000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572000" y="1214422"/>
          <a:ext cx="4572000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ДОЛЯ ИНВЕСТИЦИОННЫХ РАСХОДОВ В БЮДЖЕТЕ МУНИЦИПАЛЬНОГО ОБРАЗОВАНИЯ</a:t>
            </a:r>
            <a:endParaRPr lang="ru-RU" sz="2400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1285860"/>
          <a:ext cx="4572000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357686" y="1214422"/>
          <a:ext cx="4572000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ДОЛЯ ИНВЕСТИЦИОННЫХ РАСХОДОВ В БЮДЖЕТЕ МУНИЦИПАЛЬНОГО ОБРАЗОВАНИЯ</a:t>
            </a:r>
            <a:endParaRPr lang="ru-RU" sz="2400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0" y="1142984"/>
          <a:ext cx="4572000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4357686" y="1214422"/>
          <a:ext cx="4572000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Бюджетные инвестиции на душу населения по городским округам</a:t>
            </a:r>
            <a:endParaRPr lang="ru-RU" sz="24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20" y="1397001"/>
          <a:ext cx="8501121" cy="4827801"/>
        </p:xfrm>
        <a:graphic>
          <a:graphicData uri="http://schemas.openxmlformats.org/drawingml/2006/table">
            <a:tbl>
              <a:tblPr/>
              <a:tblGrid>
                <a:gridCol w="2294981"/>
                <a:gridCol w="1551535"/>
                <a:gridCol w="1551535"/>
                <a:gridCol w="1551535"/>
                <a:gridCol w="1551535"/>
              </a:tblGrid>
              <a:tr h="38892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14" marR="5814" marT="5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14" marR="5814" marT="5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14" marR="5814" marT="5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1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Инвестиций на душу населения всего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За счет федерального бюджета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За счет краевого бюджета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За счет местного бюджета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2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г. Кудымкар</a:t>
                      </a:r>
                    </a:p>
                  </a:txBody>
                  <a:tcPr marL="5814" marR="5814" marT="5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2,92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1,98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0,94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162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ЗАТО Звездный</a:t>
                      </a:r>
                    </a:p>
                  </a:txBody>
                  <a:tcPr marL="5814" marR="5814" marT="5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2,15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1,73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0,04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0,38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162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г. Пермь</a:t>
                      </a:r>
                    </a:p>
                  </a:txBody>
                  <a:tcPr marL="5814" marR="5814" marT="5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1,46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0,35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0,16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0,94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2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г. Березники</a:t>
                      </a:r>
                    </a:p>
                  </a:txBody>
                  <a:tcPr marL="5814" marR="5814" marT="5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1,41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0,03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76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г. Соликамск</a:t>
                      </a:r>
                    </a:p>
                  </a:txBody>
                  <a:tcPr marL="5814" marR="5814" marT="5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0,96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0,36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0,23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0,38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162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г. Кунгур</a:t>
                      </a:r>
                    </a:p>
                  </a:txBody>
                  <a:tcPr marL="5814" marR="5814" marT="5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0,57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0,08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0,22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16280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14" marR="5814" marT="5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14" marR="5814" marT="5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14" marR="5814" marT="5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14" marR="5814" marT="5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14" marR="5814" marT="581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1628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14" marR="5814" marT="5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14" marR="5814" marT="5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14" marR="5814" marT="58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1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Инвестиций на душу населения всего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За счет федерального бюджета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За счет краевого бюджета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За счет местного бюджета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2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г. Пермь</a:t>
                      </a:r>
                    </a:p>
                  </a:txBody>
                  <a:tcPr marL="5814" marR="5814" marT="5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1,63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0,11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0,21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1,31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034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г. Кудымкар</a:t>
                      </a:r>
                    </a:p>
                  </a:txBody>
                  <a:tcPr marL="5814" marR="5814" marT="5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1,24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0,03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0,82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0,39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162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г. Соликамск</a:t>
                      </a:r>
                    </a:p>
                  </a:txBody>
                  <a:tcPr marL="5814" marR="5814" marT="5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0,75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0,17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0,52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0,06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978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г. Кунгур</a:t>
                      </a:r>
                    </a:p>
                  </a:txBody>
                  <a:tcPr marL="5814" marR="5814" marT="5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0,47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0,06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0,13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0,24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г. Березники</a:t>
                      </a:r>
                    </a:p>
                  </a:txBody>
                  <a:tcPr marL="5814" marR="5814" marT="5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0,18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0,07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0,11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162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ЗАТО Звездный</a:t>
                      </a:r>
                    </a:p>
                  </a:txBody>
                  <a:tcPr marL="5814" marR="5814" marT="58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5814" marR="5814" marT="58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3"/>
          <p:cNvSpPr>
            <a:spLocks noGrp="1"/>
          </p:cNvSpPr>
          <p:nvPr/>
        </p:nvSpPr>
        <p:spPr>
          <a:xfrm>
            <a:off x="1142976" y="1071546"/>
            <a:ext cx="785843" cy="42865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ysClr val="windowText" lastClr="000000"/>
                </a:solidFill>
              </a:rPr>
              <a:t>Тыс.руб</a:t>
            </a:r>
            <a:r>
              <a:rPr lang="ru-RU" sz="1600" dirty="0" smtClean="0"/>
              <a:t>.</a:t>
            </a:r>
          </a:p>
          <a:p>
            <a:endParaRPr lang="ru-RU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85720" y="285728"/>
          <a:ext cx="8501122" cy="6215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285720" y="285728"/>
          <a:ext cx="8429683" cy="6286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357158" y="214290"/>
          <a:ext cx="8358246" cy="6215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285720" y="214290"/>
          <a:ext cx="8572560" cy="6357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0" y="214290"/>
          <a:ext cx="8858279" cy="6643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214290"/>
          <a:ext cx="8929717" cy="6643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1816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Желаю успехов в развитии </a:t>
            </a:r>
            <a:r>
              <a:rPr lang="ru-RU" b="1" smtClean="0">
                <a:solidFill>
                  <a:schemeClr val="accent3">
                    <a:lumMod val="50000"/>
                  </a:schemeClr>
                </a:solidFill>
              </a:rPr>
              <a:t>инвестиционного климата</a:t>
            </a:r>
            <a:br>
              <a:rPr lang="ru-RU" b="1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smtClean="0">
                <a:solidFill>
                  <a:schemeClr val="accent3">
                    <a:lumMod val="50000"/>
                  </a:schemeClr>
                </a:solidFill>
              </a:rPr>
              <a:t>и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благодарю за внимание!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1720</TotalTime>
  <Words>640</Words>
  <Application>Microsoft Office PowerPoint</Application>
  <PresentationFormat>Экран (4:3)</PresentationFormat>
  <Paragraphs>217</Paragraphs>
  <Slides>21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Сравнительный анализ привлечения инвестиций в муниципальные районы</vt:lpstr>
      <vt:lpstr>Слайд 2</vt:lpstr>
      <vt:lpstr>Слайд 3</vt:lpstr>
      <vt:lpstr>Слайд 4</vt:lpstr>
      <vt:lpstr>Слайд 5</vt:lpstr>
      <vt:lpstr>Бюджетные инвестиции на душу населения, тыс.руб./чел.  </vt:lpstr>
      <vt:lpstr>Структура расходов местных бюджетов</vt:lpstr>
      <vt:lpstr>ДОЛЯ ИНВЕСТИЦИОННЫХ РАСХОДОВ В БЮДЖЕТЕ МУНИЦИПАЛЬНОГО ОБРАЗОВАНИЯ</vt:lpstr>
      <vt:lpstr>ДОЛЯ ИНВЕСТИЦИОННЫХ РАСХОДОВ В БЮДЖЕТЕ МУНИЦИПАЛЬНОГО ОБРАЗОВАНИЯ</vt:lpstr>
      <vt:lpstr>ДОЛЯ ИНВЕСТИЦИОННЫХ РАСХОДОВ В БЮДЖЕТЕ МУНИЦИПАЛЬНОГО ОБРАЗОВАНИЯ</vt:lpstr>
      <vt:lpstr>ДОЛЯ ИНВЕСТИЦИОННЫХ РАСХОДОВ В БЮДЖЕТЕ МУНИЦИПАЛЬНОГО ОБРАЗОВАНИЯ</vt:lpstr>
      <vt:lpstr>ДОЛЯ ИНВЕСТИЦИОННЫХ РАСХОДОВ В БЮДЖЕТЕ МУНИЦИПАЛЬНОГО ОБРАЗОВАНИЯ</vt:lpstr>
      <vt:lpstr>ДОЛЯ ИНВЕСТИЦИОННЫХ РАСХОДОВ В БЮДЖЕТЕ МУНИЦИПАЛЬНОГО ОБРАЗОВАНИЯ</vt:lpstr>
      <vt:lpstr>Бюджетные инвестиции на душу населения по городским округам</vt:lpstr>
      <vt:lpstr>Слайд 15</vt:lpstr>
      <vt:lpstr>Слайд 16</vt:lpstr>
      <vt:lpstr>Слайд 17</vt:lpstr>
      <vt:lpstr>Слайд 18</vt:lpstr>
      <vt:lpstr>Слайд 19</vt:lpstr>
      <vt:lpstr>Слайд 20</vt:lpstr>
      <vt:lpstr>Желаю успехов в развитии инвестиционного климата и  благодарю за внимание!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VetoshkinSA</dc:creator>
  <cp:lastModifiedBy>GoldobinIV</cp:lastModifiedBy>
  <cp:revision>199</cp:revision>
  <dcterms:created xsi:type="dcterms:W3CDTF">2012-04-11T07:44:05Z</dcterms:created>
  <dcterms:modified xsi:type="dcterms:W3CDTF">2012-06-05T09:15:00Z</dcterms:modified>
</cp:coreProperties>
</file>