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Default Extension="jpg" ContentType="image/jpe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4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8" r:id="rId3"/>
    <p:sldId id="257" r:id="rId4"/>
    <p:sldId id="270" r:id="rId5"/>
    <p:sldId id="281" r:id="rId6"/>
    <p:sldId id="369" r:id="rId7"/>
    <p:sldId id="380" r:id="rId8"/>
    <p:sldId id="354" r:id="rId9"/>
    <p:sldId id="389" r:id="rId10"/>
    <p:sldId id="307" r:id="rId11"/>
    <p:sldId id="293" r:id="rId12"/>
    <p:sldId id="384" r:id="rId13"/>
    <p:sldId id="272" r:id="rId14"/>
    <p:sldId id="265" r:id="rId15"/>
    <p:sldId id="387" r:id="rId16"/>
    <p:sldId id="377" r:id="rId17"/>
    <p:sldId id="385" r:id="rId18"/>
    <p:sldId id="386" r:id="rId19"/>
    <p:sldId id="38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0DD7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85091" autoAdjust="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343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image" Target="../media/image2.pn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image" Target="../media/image2.pn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7" Type="http://schemas.openxmlformats.org/officeDocument/2006/relationships/image" Target="../media/image71.jpeg"/><Relationship Id="rId2" Type="http://schemas.openxmlformats.org/officeDocument/2006/relationships/image" Target="../media/image21.png"/><Relationship Id="rId1" Type="http://schemas.openxmlformats.org/officeDocument/2006/relationships/image" Target="../media/image11.jpeg"/><Relationship Id="rId6" Type="http://schemas.openxmlformats.org/officeDocument/2006/relationships/image" Target="../media/image6.jpg"/><Relationship Id="rId5" Type="http://schemas.openxmlformats.org/officeDocument/2006/relationships/image" Target="../media/image51.png"/><Relationship Id="rId4" Type="http://schemas.openxmlformats.org/officeDocument/2006/relationships/image" Target="../media/image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7" Type="http://schemas.openxmlformats.org/officeDocument/2006/relationships/image" Target="../media/image71.jpeg"/><Relationship Id="rId2" Type="http://schemas.openxmlformats.org/officeDocument/2006/relationships/image" Target="../media/image21.png"/><Relationship Id="rId1" Type="http://schemas.openxmlformats.org/officeDocument/2006/relationships/image" Target="../media/image11.jpeg"/><Relationship Id="rId6" Type="http://schemas.openxmlformats.org/officeDocument/2006/relationships/image" Target="../media/image6.jpg"/><Relationship Id="rId5" Type="http://schemas.openxmlformats.org/officeDocument/2006/relationships/image" Target="../media/image51.png"/><Relationship Id="rId4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167C6D-7453-4AF0-AB7C-0637C819653B}" type="doc">
      <dgm:prSet loTypeId="urn:microsoft.com/office/officeart/2005/8/layout/h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743F1D-18E8-4F15-AACE-4F67E67403DE}">
      <dgm:prSet phldrT="[Текст]"/>
      <dgm:spPr/>
      <dgm:t>
        <a:bodyPr/>
        <a:lstStyle/>
        <a:p>
          <a:r>
            <a:rPr lang="ru-RU" dirty="0" smtClean="0"/>
            <a:t>Вопросы (глава 3   131-ФЗ) </a:t>
          </a:r>
          <a:endParaRPr lang="ru-RU" dirty="0"/>
        </a:p>
      </dgm:t>
    </dgm:pt>
    <dgm:pt modelId="{039BFFDE-77D0-44FD-A06A-050DDA43489C}" type="parTrans" cxnId="{91CA0DDB-B32B-4CC3-A90E-EF185086DB95}">
      <dgm:prSet/>
      <dgm:spPr/>
      <dgm:t>
        <a:bodyPr/>
        <a:lstStyle/>
        <a:p>
          <a:endParaRPr lang="ru-RU"/>
        </a:p>
      </dgm:t>
    </dgm:pt>
    <dgm:pt modelId="{00D6318A-4235-4164-A422-E49C4B76D6DB}" type="sibTrans" cxnId="{91CA0DDB-B32B-4CC3-A90E-EF185086DB95}">
      <dgm:prSet/>
      <dgm:spPr/>
      <dgm:t>
        <a:bodyPr/>
        <a:lstStyle/>
        <a:p>
          <a:endParaRPr lang="ru-RU"/>
        </a:p>
      </dgm:t>
    </dgm:pt>
    <dgm:pt modelId="{43472FE2-711E-4AC5-A260-C56A73E8E64A}">
      <dgm:prSet phldrT="[Текст]"/>
      <dgm:spPr/>
      <dgm:t>
        <a:bodyPr/>
        <a:lstStyle/>
        <a:p>
          <a:r>
            <a:rPr lang="ru-RU" b="0" dirty="0" smtClean="0"/>
            <a:t>организация в границах МР </a:t>
          </a:r>
          <a:r>
            <a:rPr lang="ru-RU" b="0" dirty="0" err="1" smtClean="0"/>
            <a:t>электро</a:t>
          </a:r>
          <a:r>
            <a:rPr lang="ru-RU" b="0" dirty="0" smtClean="0"/>
            <a:t>- и газоснабжения поселений</a:t>
          </a:r>
          <a:endParaRPr lang="ru-RU" dirty="0"/>
        </a:p>
      </dgm:t>
    </dgm:pt>
    <dgm:pt modelId="{0820AA03-6849-49F0-B75C-ECE996AED9B3}" type="parTrans" cxnId="{4A388CBF-AAB1-4CE7-9C0B-2A996316122B}">
      <dgm:prSet/>
      <dgm:spPr/>
      <dgm:t>
        <a:bodyPr/>
        <a:lstStyle/>
        <a:p>
          <a:endParaRPr lang="ru-RU"/>
        </a:p>
      </dgm:t>
    </dgm:pt>
    <dgm:pt modelId="{0E4427F2-0D0C-47A0-B0D3-46D419B23CB5}" type="sibTrans" cxnId="{4A388CBF-AAB1-4CE7-9C0B-2A996316122B}">
      <dgm:prSet/>
      <dgm:spPr/>
      <dgm:t>
        <a:bodyPr/>
        <a:lstStyle/>
        <a:p>
          <a:endParaRPr lang="ru-RU"/>
        </a:p>
      </dgm:t>
    </dgm:pt>
    <dgm:pt modelId="{42EA81E9-772E-4563-A380-EAB81FFA0C1D}">
      <dgm:prSet phldrT="[Текст]"/>
      <dgm:spPr/>
      <dgm:t>
        <a:bodyPr/>
        <a:lstStyle/>
        <a:p>
          <a:r>
            <a:rPr lang="ru-RU" dirty="0" smtClean="0"/>
            <a:t>Полномочия (ст.  17   131-ФЗ)</a:t>
          </a:r>
          <a:endParaRPr lang="ru-RU" dirty="0"/>
        </a:p>
      </dgm:t>
    </dgm:pt>
    <dgm:pt modelId="{F6661CD0-72E1-4B2D-A14B-25CBC9982510}" type="parTrans" cxnId="{9DF9ACE1-6543-4D88-BCD5-E88E5BDB0297}">
      <dgm:prSet/>
      <dgm:spPr/>
      <dgm:t>
        <a:bodyPr/>
        <a:lstStyle/>
        <a:p>
          <a:endParaRPr lang="ru-RU"/>
        </a:p>
      </dgm:t>
    </dgm:pt>
    <dgm:pt modelId="{00E16931-EB93-4AA7-ABAB-D273263CE8F4}" type="sibTrans" cxnId="{9DF9ACE1-6543-4D88-BCD5-E88E5BDB0297}">
      <dgm:prSet/>
      <dgm:spPr/>
      <dgm:t>
        <a:bodyPr/>
        <a:lstStyle/>
        <a:p>
          <a:endParaRPr lang="ru-RU"/>
        </a:p>
      </dgm:t>
    </dgm:pt>
    <dgm:pt modelId="{DD473C19-7618-46B2-955C-C7464FE754F1}">
      <dgm:prSet phldrT="[Текст]"/>
      <dgm:spPr/>
      <dgm:t>
        <a:bodyPr/>
        <a:lstStyle/>
        <a:p>
          <a:r>
            <a:rPr lang="ru-RU" dirty="0" smtClean="0"/>
            <a:t>издание муниципальных правовых актов;</a:t>
          </a:r>
          <a:endParaRPr lang="ru-RU" dirty="0"/>
        </a:p>
      </dgm:t>
    </dgm:pt>
    <dgm:pt modelId="{6055A19C-B16B-4EE4-B0C9-3A610A190A3E}" type="parTrans" cxnId="{B39CD9A0-FF6F-40F0-ABA8-9FAC2332FF27}">
      <dgm:prSet/>
      <dgm:spPr/>
      <dgm:t>
        <a:bodyPr/>
        <a:lstStyle/>
        <a:p>
          <a:endParaRPr lang="ru-RU"/>
        </a:p>
      </dgm:t>
    </dgm:pt>
    <dgm:pt modelId="{9C6ED6DA-0057-4330-BDDC-BE5FAE24CED9}" type="sibTrans" cxnId="{B39CD9A0-FF6F-40F0-ABA8-9FAC2332FF27}">
      <dgm:prSet/>
      <dgm:spPr/>
      <dgm:t>
        <a:bodyPr/>
        <a:lstStyle/>
        <a:p>
          <a:endParaRPr lang="ru-RU"/>
        </a:p>
      </dgm:t>
    </dgm:pt>
    <dgm:pt modelId="{466FEA5E-5891-49A0-AFC3-38EE65A644CA}">
      <dgm:prSet/>
      <dgm:spPr/>
      <dgm:t>
        <a:bodyPr/>
        <a:lstStyle/>
        <a:p>
          <a:r>
            <a:rPr lang="ru-RU" b="0" smtClean="0"/>
            <a:t>организация утилизации и переработки бытовых и промышленных отходов</a:t>
          </a:r>
          <a:endParaRPr lang="ru-RU" b="0" dirty="0"/>
        </a:p>
      </dgm:t>
    </dgm:pt>
    <dgm:pt modelId="{4734DA7E-0CF1-4CA4-B1A4-FE0AE8044720}" type="parTrans" cxnId="{A4CD511A-A486-4FAE-A3F9-7382C8709E42}">
      <dgm:prSet/>
      <dgm:spPr/>
      <dgm:t>
        <a:bodyPr/>
        <a:lstStyle/>
        <a:p>
          <a:endParaRPr lang="ru-RU"/>
        </a:p>
      </dgm:t>
    </dgm:pt>
    <dgm:pt modelId="{4D1FE038-6D7B-4D9E-86E3-45ECA74A9F47}" type="sibTrans" cxnId="{A4CD511A-A486-4FAE-A3F9-7382C8709E42}">
      <dgm:prSet/>
      <dgm:spPr/>
      <dgm:t>
        <a:bodyPr/>
        <a:lstStyle/>
        <a:p>
          <a:endParaRPr lang="ru-RU"/>
        </a:p>
      </dgm:t>
    </dgm:pt>
    <dgm:pt modelId="{64C2CA6D-DCD8-45C4-9614-C12341954CCC}">
      <dgm:prSet/>
      <dgm:spPr/>
      <dgm:t>
        <a:bodyPr/>
        <a:lstStyle/>
        <a:p>
          <a:r>
            <a:rPr lang="ru-RU" b="0" u="none" smtClean="0"/>
            <a:t>дорожная деятельность </a:t>
          </a:r>
          <a:r>
            <a:rPr lang="ru-RU" b="0" smtClean="0"/>
            <a:t>в отношении автомобильных дорог местного значения вне границ населенных пунктов в границах муниципального района</a:t>
          </a:r>
          <a:endParaRPr lang="ru-RU" b="0" dirty="0"/>
        </a:p>
      </dgm:t>
    </dgm:pt>
    <dgm:pt modelId="{668F81BB-344F-44D1-9A7E-ED7F5008B9B0}" type="parTrans" cxnId="{700905FF-8164-42DA-A79B-85C89BFF3713}">
      <dgm:prSet/>
      <dgm:spPr/>
      <dgm:t>
        <a:bodyPr/>
        <a:lstStyle/>
        <a:p>
          <a:endParaRPr lang="ru-RU"/>
        </a:p>
      </dgm:t>
    </dgm:pt>
    <dgm:pt modelId="{D3D2EF30-80EC-4DDB-A491-63AF6E604FAF}" type="sibTrans" cxnId="{700905FF-8164-42DA-A79B-85C89BFF3713}">
      <dgm:prSet/>
      <dgm:spPr/>
      <dgm:t>
        <a:bodyPr/>
        <a:lstStyle/>
        <a:p>
          <a:endParaRPr lang="ru-RU"/>
        </a:p>
      </dgm:t>
    </dgm:pt>
    <dgm:pt modelId="{3C78C01B-1CFE-40D3-8DD6-4300549E9A8E}">
      <dgm:prSet/>
      <dgm:spPr/>
      <dgm:t>
        <a:bodyPr/>
        <a:lstStyle/>
        <a:p>
          <a:r>
            <a:rPr lang="ru-RU" b="0" smtClean="0"/>
            <a:t>создание условий для предоставления транспортных услуг населению и организация транспортного обслуживания населения между поселениями </a:t>
          </a:r>
          <a:endParaRPr lang="ru-RU" b="0" dirty="0"/>
        </a:p>
      </dgm:t>
    </dgm:pt>
    <dgm:pt modelId="{9EFE29CE-CC97-40C8-B649-F5340BA8939E}" type="parTrans" cxnId="{5535BDF3-39A5-4200-888B-EF0AAE2B7B0E}">
      <dgm:prSet/>
      <dgm:spPr/>
      <dgm:t>
        <a:bodyPr/>
        <a:lstStyle/>
        <a:p>
          <a:endParaRPr lang="ru-RU"/>
        </a:p>
      </dgm:t>
    </dgm:pt>
    <dgm:pt modelId="{179D43DC-4416-494E-A75F-177EE15EC6DF}" type="sibTrans" cxnId="{5535BDF3-39A5-4200-888B-EF0AAE2B7B0E}">
      <dgm:prSet/>
      <dgm:spPr/>
      <dgm:t>
        <a:bodyPr/>
        <a:lstStyle/>
        <a:p>
          <a:endParaRPr lang="ru-RU"/>
        </a:p>
      </dgm:t>
    </dgm:pt>
    <dgm:pt modelId="{A0186BD6-CB52-4730-9F65-3EC2A5EBB39D}">
      <dgm:prSet/>
      <dgm:spPr/>
      <dgm:t>
        <a:bodyPr/>
        <a:lstStyle/>
        <a:p>
          <a:r>
            <a:rPr lang="ru-RU" b="0" smtClean="0"/>
            <a:t>создание условий для обеспечения поселений услугами связи, общественного питания, торговли и бытового обслуживания</a:t>
          </a:r>
          <a:endParaRPr lang="ru-RU" b="0" dirty="0"/>
        </a:p>
      </dgm:t>
    </dgm:pt>
    <dgm:pt modelId="{35A97ED5-B342-4599-B0BF-C1E498E869AC}" type="parTrans" cxnId="{C3C23FA8-A690-457E-B820-DFCA7982EB29}">
      <dgm:prSet/>
      <dgm:spPr/>
      <dgm:t>
        <a:bodyPr/>
        <a:lstStyle/>
        <a:p>
          <a:endParaRPr lang="ru-RU"/>
        </a:p>
      </dgm:t>
    </dgm:pt>
    <dgm:pt modelId="{10CE8FF4-45A3-4BF2-BF4F-9150F323BA3E}" type="sibTrans" cxnId="{C3C23FA8-A690-457E-B820-DFCA7982EB29}">
      <dgm:prSet/>
      <dgm:spPr/>
      <dgm:t>
        <a:bodyPr/>
        <a:lstStyle/>
        <a:p>
          <a:endParaRPr lang="ru-RU"/>
        </a:p>
      </dgm:t>
    </dgm:pt>
    <dgm:pt modelId="{356C8401-5358-4A3C-8BE4-906689EC0140}">
      <dgm:prSet/>
      <dgm:spPr/>
      <dgm:t>
        <a:bodyPr/>
        <a:lstStyle/>
        <a:p>
          <a:r>
            <a:rPr lang="ru-RU" b="0" smtClean="0"/>
            <a:t>организация предоставления общедоступного и бесплатного начального общего, основного общего, среднего (полного) общего образования</a:t>
          </a:r>
          <a:endParaRPr lang="ru-RU" b="0" dirty="0"/>
        </a:p>
      </dgm:t>
    </dgm:pt>
    <dgm:pt modelId="{C04F0129-E4A3-442C-B75A-6C2D95CDFC93}" type="parTrans" cxnId="{7C142896-725B-4E5E-97F3-ABC7EB2E69F6}">
      <dgm:prSet/>
      <dgm:spPr/>
      <dgm:t>
        <a:bodyPr/>
        <a:lstStyle/>
        <a:p>
          <a:endParaRPr lang="ru-RU"/>
        </a:p>
      </dgm:t>
    </dgm:pt>
    <dgm:pt modelId="{4EAC01BF-1039-48CB-8699-F7F8838C332B}" type="sibTrans" cxnId="{7C142896-725B-4E5E-97F3-ABC7EB2E69F6}">
      <dgm:prSet/>
      <dgm:spPr/>
      <dgm:t>
        <a:bodyPr/>
        <a:lstStyle/>
        <a:p>
          <a:endParaRPr lang="ru-RU"/>
        </a:p>
      </dgm:t>
    </dgm:pt>
    <dgm:pt modelId="{786F215B-691A-4BD1-9C05-AAC7F22B7CC9}">
      <dgm:prSet/>
      <dgm:spPr/>
      <dgm:t>
        <a:bodyPr/>
        <a:lstStyle/>
        <a:p>
          <a:r>
            <a:rPr lang="ru-RU" b="0" smtClean="0"/>
            <a:t>организация охраны общественного порядка на территории муниципального района муниципальной милицией</a:t>
          </a:r>
          <a:endParaRPr lang="ru-RU" b="0" dirty="0"/>
        </a:p>
      </dgm:t>
    </dgm:pt>
    <dgm:pt modelId="{19C30460-A680-4598-93F1-F1BA2BCE412C}" type="parTrans" cxnId="{18EB60EF-07D8-4BB3-AFD6-9AC79D871643}">
      <dgm:prSet/>
      <dgm:spPr/>
      <dgm:t>
        <a:bodyPr/>
        <a:lstStyle/>
        <a:p>
          <a:endParaRPr lang="ru-RU"/>
        </a:p>
      </dgm:t>
    </dgm:pt>
    <dgm:pt modelId="{E8706885-1E91-4405-BFA9-EDDEBB956195}" type="sibTrans" cxnId="{18EB60EF-07D8-4BB3-AFD6-9AC79D871643}">
      <dgm:prSet/>
      <dgm:spPr/>
      <dgm:t>
        <a:bodyPr/>
        <a:lstStyle/>
        <a:p>
          <a:endParaRPr lang="ru-RU"/>
        </a:p>
      </dgm:t>
    </dgm:pt>
    <dgm:pt modelId="{EDA7F940-3E52-4E09-A9AE-E4DB725BF418}">
      <dgm:prSet/>
      <dgm:spPr/>
      <dgm:t>
        <a:bodyPr/>
        <a:lstStyle/>
        <a:p>
          <a:r>
            <a:rPr lang="ru-RU" b="0" smtClean="0"/>
            <a:t>организация оказания на территории муниципального района первичной медико-санитарной помощи</a:t>
          </a:r>
          <a:endParaRPr lang="ru-RU" b="0" dirty="0"/>
        </a:p>
      </dgm:t>
    </dgm:pt>
    <dgm:pt modelId="{A72DEFA8-B95F-49B9-9C68-D7C94683ABBC}" type="parTrans" cxnId="{69E919AA-9E52-486D-AB3C-B8F1A48ECEB8}">
      <dgm:prSet/>
      <dgm:spPr/>
      <dgm:t>
        <a:bodyPr/>
        <a:lstStyle/>
        <a:p>
          <a:endParaRPr lang="ru-RU"/>
        </a:p>
      </dgm:t>
    </dgm:pt>
    <dgm:pt modelId="{0E793EBC-DE34-4E22-B091-5E415A0B3091}" type="sibTrans" cxnId="{69E919AA-9E52-486D-AB3C-B8F1A48ECEB8}">
      <dgm:prSet/>
      <dgm:spPr/>
      <dgm:t>
        <a:bodyPr/>
        <a:lstStyle/>
        <a:p>
          <a:endParaRPr lang="ru-RU"/>
        </a:p>
      </dgm:t>
    </dgm:pt>
    <dgm:pt modelId="{6CF192FD-DAC7-4F46-8225-4FDBB48404E4}">
      <dgm:prSet/>
      <dgm:spPr/>
      <dgm:t>
        <a:bodyPr/>
        <a:lstStyle/>
        <a:p>
          <a:r>
            <a:rPr lang="ru-RU" b="0" smtClean="0"/>
            <a:t>создание условий для обеспечения поселений услугами по организации досуга и услугами организаций культуры</a:t>
          </a:r>
          <a:endParaRPr lang="ru-RU" b="0" dirty="0"/>
        </a:p>
      </dgm:t>
    </dgm:pt>
    <dgm:pt modelId="{D4DB7D04-F670-4FCA-8356-90BDE569BD31}" type="parTrans" cxnId="{E6A9CB85-4CD0-42D8-A83C-A1B177F9C899}">
      <dgm:prSet/>
      <dgm:spPr/>
      <dgm:t>
        <a:bodyPr/>
        <a:lstStyle/>
        <a:p>
          <a:endParaRPr lang="ru-RU"/>
        </a:p>
      </dgm:t>
    </dgm:pt>
    <dgm:pt modelId="{85C912BC-7A67-401B-8B7B-20A93D5098E4}" type="sibTrans" cxnId="{E6A9CB85-4CD0-42D8-A83C-A1B177F9C899}">
      <dgm:prSet/>
      <dgm:spPr/>
      <dgm:t>
        <a:bodyPr/>
        <a:lstStyle/>
        <a:p>
          <a:endParaRPr lang="ru-RU"/>
        </a:p>
      </dgm:t>
    </dgm:pt>
    <dgm:pt modelId="{B0DD2D57-2315-4ACB-8A68-0AA72AE979E0}">
      <dgm:prSet/>
      <dgm:spPr/>
      <dgm:t>
        <a:bodyPr/>
        <a:lstStyle/>
        <a:p>
          <a:r>
            <a:rPr lang="ru-RU" b="0" dirty="0" smtClean="0"/>
            <a:t>обеспечение условий для развития на территории муниципального района физической культуры и массового спорта</a:t>
          </a:r>
          <a:endParaRPr lang="ru-RU" b="0" dirty="0"/>
        </a:p>
      </dgm:t>
    </dgm:pt>
    <dgm:pt modelId="{1EBEAC39-1251-47C4-A94F-25EDCE3A9CDC}" type="parTrans" cxnId="{ADD2CCEC-906E-41E5-9787-A51ACCE6207B}">
      <dgm:prSet/>
      <dgm:spPr/>
      <dgm:t>
        <a:bodyPr/>
        <a:lstStyle/>
        <a:p>
          <a:endParaRPr lang="ru-RU"/>
        </a:p>
      </dgm:t>
    </dgm:pt>
    <dgm:pt modelId="{A6221E2E-6727-4B3A-B18D-B29A991BDF65}" type="sibTrans" cxnId="{ADD2CCEC-906E-41E5-9787-A51ACCE6207B}">
      <dgm:prSet/>
      <dgm:spPr/>
      <dgm:t>
        <a:bodyPr/>
        <a:lstStyle/>
        <a:p>
          <a:endParaRPr lang="ru-RU"/>
        </a:p>
      </dgm:t>
    </dgm:pt>
    <dgm:pt modelId="{002BC823-4777-410F-AE79-11BBCBE7C073}">
      <dgm:prSet/>
      <dgm:spPr/>
      <dgm:t>
        <a:bodyPr/>
        <a:lstStyle/>
        <a:p>
          <a:r>
            <a:rPr lang="ru-RU" b="0" dirty="0" smtClean="0"/>
            <a:t>создание условий для развития сельскохозяйственного производства в поселениях, расширения рынка сельскохозяйственной продукции, сырья и продовольствия, содействие развитию малого и среднего предпринимательства </a:t>
          </a:r>
          <a:endParaRPr lang="ru-RU" b="0" dirty="0"/>
        </a:p>
      </dgm:t>
    </dgm:pt>
    <dgm:pt modelId="{4A281D09-AC49-4B37-850B-17B695E3FB8F}" type="parTrans" cxnId="{38C0D270-9CD9-43C1-B521-CCD6A1E0DFE7}">
      <dgm:prSet/>
      <dgm:spPr/>
      <dgm:t>
        <a:bodyPr/>
        <a:lstStyle/>
        <a:p>
          <a:endParaRPr lang="ru-RU"/>
        </a:p>
      </dgm:t>
    </dgm:pt>
    <dgm:pt modelId="{7D587AB7-BCD6-4F32-B618-EE576BB69EF5}" type="sibTrans" cxnId="{38C0D270-9CD9-43C1-B521-CCD6A1E0DFE7}">
      <dgm:prSet/>
      <dgm:spPr/>
      <dgm:t>
        <a:bodyPr/>
        <a:lstStyle/>
        <a:p>
          <a:endParaRPr lang="ru-RU"/>
        </a:p>
      </dgm:t>
    </dgm:pt>
    <dgm:pt modelId="{E2F8CC48-CCF6-4E06-AB60-A1DBD93C968D}">
      <dgm:prSet/>
      <dgm:spPr/>
      <dgm:t>
        <a:bodyPr/>
        <a:lstStyle/>
        <a:p>
          <a:r>
            <a:rPr lang="ru-RU" smtClean="0"/>
            <a:t>создание муниципальных предприятий и учреждений, финансирование муниципальных учреждений, формирование и размещение муниципального заказа;</a:t>
          </a:r>
          <a:endParaRPr lang="ru-RU" dirty="0"/>
        </a:p>
      </dgm:t>
    </dgm:pt>
    <dgm:pt modelId="{6FA10143-8A29-41C5-A3A9-CFECCE8A2F5F}" type="parTrans" cxnId="{0FEADA21-50F8-4275-B1D7-E24D2614ABCB}">
      <dgm:prSet/>
      <dgm:spPr/>
      <dgm:t>
        <a:bodyPr/>
        <a:lstStyle/>
        <a:p>
          <a:endParaRPr lang="ru-RU"/>
        </a:p>
      </dgm:t>
    </dgm:pt>
    <dgm:pt modelId="{9CB1D6C9-847F-4D2A-BB9D-41971E659A23}" type="sibTrans" cxnId="{0FEADA21-50F8-4275-B1D7-E24D2614ABCB}">
      <dgm:prSet/>
      <dgm:spPr/>
      <dgm:t>
        <a:bodyPr/>
        <a:lstStyle/>
        <a:p>
          <a:endParaRPr lang="ru-RU"/>
        </a:p>
      </dgm:t>
    </dgm:pt>
    <dgm:pt modelId="{8A5926B4-F258-4391-BCC9-E464F7995105}">
      <dgm:prSet/>
      <dgm:spPr/>
      <dgm:t>
        <a:bodyPr/>
        <a:lstStyle/>
        <a:p>
          <a:r>
            <a:rPr lang="ru-RU" smtClean="0"/>
            <a:t>установление тарифов на услуги, предоставляемые муниципальными предприятиями и учреждениями, если иное не предусмотрено федеральными законами;</a:t>
          </a:r>
          <a:endParaRPr lang="ru-RU" dirty="0"/>
        </a:p>
      </dgm:t>
    </dgm:pt>
    <dgm:pt modelId="{FCA67239-7060-47DA-BB5B-8A2D75FB4102}" type="parTrans" cxnId="{4FA9F6B4-B9EA-49E9-8E7D-C76B7C3F1FFD}">
      <dgm:prSet/>
      <dgm:spPr/>
      <dgm:t>
        <a:bodyPr/>
        <a:lstStyle/>
        <a:p>
          <a:endParaRPr lang="ru-RU"/>
        </a:p>
      </dgm:t>
    </dgm:pt>
    <dgm:pt modelId="{58B54C35-FC2B-41A5-9783-1407A365B9BB}" type="sibTrans" cxnId="{4FA9F6B4-B9EA-49E9-8E7D-C76B7C3F1FFD}">
      <dgm:prSet/>
      <dgm:spPr/>
      <dgm:t>
        <a:bodyPr/>
        <a:lstStyle/>
        <a:p>
          <a:endParaRPr lang="ru-RU"/>
        </a:p>
      </dgm:t>
    </dgm:pt>
    <dgm:pt modelId="{119833C3-36C6-4333-8E95-171581F4C164}">
      <dgm:prSet/>
      <dgm:spPr/>
      <dgm:t>
        <a:bodyPr/>
        <a:lstStyle/>
        <a:p>
          <a:r>
            <a:rPr lang="ru-RU" smtClean="0"/>
            <a:t>регулирование тарифов на товары и услуги организаций коммунального комплекса (за исключением тарифов на товары и услуги организаций коммунального комплекса - производителей товаров и услуг в сфере электро- и (или) теплоснабжения), тарифов на подключение к системе коммунальной инфраструктуры, тарифов организаций коммунального комплекса на подключение, надбавок к тарифам на товары и услуги организаций коммунального комплекса, надбавок к ценам (тарифам) для потребителей,</a:t>
          </a:r>
          <a:endParaRPr lang="ru-RU" dirty="0"/>
        </a:p>
      </dgm:t>
    </dgm:pt>
    <dgm:pt modelId="{8B12405F-F16F-4BA8-A69C-54110D1B311D}" type="parTrans" cxnId="{C4A057E8-09B0-4D98-BEB3-62800FA55D23}">
      <dgm:prSet/>
      <dgm:spPr/>
      <dgm:t>
        <a:bodyPr/>
        <a:lstStyle/>
        <a:p>
          <a:endParaRPr lang="ru-RU"/>
        </a:p>
      </dgm:t>
    </dgm:pt>
    <dgm:pt modelId="{6F264404-ED7D-43D2-B99B-B30FEE58E7A6}" type="sibTrans" cxnId="{C4A057E8-09B0-4D98-BEB3-62800FA55D23}">
      <dgm:prSet/>
      <dgm:spPr/>
      <dgm:t>
        <a:bodyPr/>
        <a:lstStyle/>
        <a:p>
          <a:endParaRPr lang="ru-RU"/>
        </a:p>
      </dgm:t>
    </dgm:pt>
    <dgm:pt modelId="{4E351F5D-AA84-4473-941A-F079F1C27877}">
      <dgm:prSet/>
      <dgm:spPr/>
      <dgm:t>
        <a:bodyPr/>
        <a:lstStyle/>
        <a:p>
          <a:r>
            <a:rPr lang="ru-RU" dirty="0" smtClean="0"/>
            <a:t>принятие и организация выполнения планов и программ комплексного социально-экономического развития муниципального образования, а также организация сбора статистических показателей, характеризующих состояние экономики и социальной сферы муниципального образования, и предоставление указанных данных органам государственной власти в порядке, установленном Правительством Российской Федерации</a:t>
          </a:r>
          <a:endParaRPr lang="ru-RU" dirty="0"/>
        </a:p>
      </dgm:t>
    </dgm:pt>
    <dgm:pt modelId="{6205289D-DE04-4851-8626-FD8F954B5417}" type="parTrans" cxnId="{D12D3152-4FEA-46B4-8656-42D3F5FDC9DA}">
      <dgm:prSet/>
      <dgm:spPr/>
      <dgm:t>
        <a:bodyPr/>
        <a:lstStyle/>
        <a:p>
          <a:endParaRPr lang="ru-RU"/>
        </a:p>
      </dgm:t>
    </dgm:pt>
    <dgm:pt modelId="{FF42CD22-A13A-4C31-BC89-2967A7C5D34A}" type="sibTrans" cxnId="{D12D3152-4FEA-46B4-8656-42D3F5FDC9DA}">
      <dgm:prSet/>
      <dgm:spPr/>
      <dgm:t>
        <a:bodyPr/>
        <a:lstStyle/>
        <a:p>
          <a:endParaRPr lang="ru-RU"/>
        </a:p>
      </dgm:t>
    </dgm:pt>
    <dgm:pt modelId="{49FFD248-963C-4AAD-865C-C2D827E32D44}" type="pres">
      <dgm:prSet presAssocID="{EF167C6D-7453-4AF0-AB7C-0637C81965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F04935-FE45-4B0B-98A5-1567CFAA7F04}" type="pres">
      <dgm:prSet presAssocID="{60743F1D-18E8-4F15-AACE-4F67E67403DE}" presName="composite" presStyleCnt="0"/>
      <dgm:spPr/>
      <dgm:t>
        <a:bodyPr/>
        <a:lstStyle/>
        <a:p>
          <a:endParaRPr lang="ru-RU"/>
        </a:p>
      </dgm:t>
    </dgm:pt>
    <dgm:pt modelId="{CB1D84DD-9D28-4A5E-9233-7DCC48DAF9F8}" type="pres">
      <dgm:prSet presAssocID="{60743F1D-18E8-4F15-AACE-4F67E67403D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56776A-E0CF-42B1-8090-457705A61F67}" type="pres">
      <dgm:prSet presAssocID="{60743F1D-18E8-4F15-AACE-4F67E67403D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CB344-E164-4948-907C-8BC834DC8A51}" type="pres">
      <dgm:prSet presAssocID="{00D6318A-4235-4164-A422-E49C4B76D6DB}" presName="space" presStyleCnt="0"/>
      <dgm:spPr/>
      <dgm:t>
        <a:bodyPr/>
        <a:lstStyle/>
        <a:p>
          <a:endParaRPr lang="ru-RU"/>
        </a:p>
      </dgm:t>
    </dgm:pt>
    <dgm:pt modelId="{991F9E40-FB91-451F-BB25-80371A8AC401}" type="pres">
      <dgm:prSet presAssocID="{42EA81E9-772E-4563-A380-EAB81FFA0C1D}" presName="composite" presStyleCnt="0"/>
      <dgm:spPr/>
      <dgm:t>
        <a:bodyPr/>
        <a:lstStyle/>
        <a:p>
          <a:endParaRPr lang="ru-RU"/>
        </a:p>
      </dgm:t>
    </dgm:pt>
    <dgm:pt modelId="{DC42B0C5-82D6-4F8D-AEBB-CFE65D4E8A1F}" type="pres">
      <dgm:prSet presAssocID="{42EA81E9-772E-4563-A380-EAB81FFA0C1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7E5BE-7654-4A8A-8E2E-6E1DDA4B675B}" type="pres">
      <dgm:prSet presAssocID="{42EA81E9-772E-4563-A380-EAB81FFA0C1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18AEDC-8965-4ED5-A123-6A45CFE58D3F}" type="presOf" srcId="{6CF192FD-DAC7-4F46-8225-4FDBB48404E4}" destId="{4256776A-E0CF-42B1-8090-457705A61F67}" srcOrd="0" destOrd="8" presId="urn:microsoft.com/office/officeart/2005/8/layout/hList1"/>
    <dgm:cxn modelId="{B8A4D109-E541-450C-B154-513DF64DD6E5}" type="presOf" srcId="{EDA7F940-3E52-4E09-A9AE-E4DB725BF418}" destId="{4256776A-E0CF-42B1-8090-457705A61F67}" srcOrd="0" destOrd="7" presId="urn:microsoft.com/office/officeart/2005/8/layout/hList1"/>
    <dgm:cxn modelId="{9DF9ACE1-6543-4D88-BCD5-E88E5BDB0297}" srcId="{EF167C6D-7453-4AF0-AB7C-0637C819653B}" destId="{42EA81E9-772E-4563-A380-EAB81FFA0C1D}" srcOrd="1" destOrd="0" parTransId="{F6661CD0-72E1-4B2D-A14B-25CBC9982510}" sibTransId="{00E16931-EB93-4AA7-ABAB-D273263CE8F4}"/>
    <dgm:cxn modelId="{9795FF90-0C12-4EEA-A97B-88B7B6F7C280}" type="presOf" srcId="{60743F1D-18E8-4F15-AACE-4F67E67403DE}" destId="{CB1D84DD-9D28-4A5E-9233-7DCC48DAF9F8}" srcOrd="0" destOrd="0" presId="urn:microsoft.com/office/officeart/2005/8/layout/hList1"/>
    <dgm:cxn modelId="{08CF2249-7EF9-4A99-9ECE-2B74F6EA3D0F}" type="presOf" srcId="{119833C3-36C6-4333-8E95-171581F4C164}" destId="{6617E5BE-7654-4A8A-8E2E-6E1DDA4B675B}" srcOrd="0" destOrd="3" presId="urn:microsoft.com/office/officeart/2005/8/layout/hList1"/>
    <dgm:cxn modelId="{38C0D270-9CD9-43C1-B521-CCD6A1E0DFE7}" srcId="{60743F1D-18E8-4F15-AACE-4F67E67403DE}" destId="{002BC823-4777-410F-AE79-11BBCBE7C073}" srcOrd="10" destOrd="0" parTransId="{4A281D09-AC49-4B37-850B-17B695E3FB8F}" sibTransId="{7D587AB7-BCD6-4F32-B618-EE576BB69EF5}"/>
    <dgm:cxn modelId="{700905FF-8164-42DA-A79B-85C89BFF3713}" srcId="{60743F1D-18E8-4F15-AACE-4F67E67403DE}" destId="{64C2CA6D-DCD8-45C4-9614-C12341954CCC}" srcOrd="2" destOrd="0" parTransId="{668F81BB-344F-44D1-9A7E-ED7F5008B9B0}" sibTransId="{D3D2EF30-80EC-4DDB-A491-63AF6E604FAF}"/>
    <dgm:cxn modelId="{C320543E-F192-4B23-BC46-C08A6BD7A440}" type="presOf" srcId="{E2F8CC48-CCF6-4E06-AB60-A1DBD93C968D}" destId="{6617E5BE-7654-4A8A-8E2E-6E1DDA4B675B}" srcOrd="0" destOrd="1" presId="urn:microsoft.com/office/officeart/2005/8/layout/hList1"/>
    <dgm:cxn modelId="{B39CD9A0-FF6F-40F0-ABA8-9FAC2332FF27}" srcId="{42EA81E9-772E-4563-A380-EAB81FFA0C1D}" destId="{DD473C19-7618-46B2-955C-C7464FE754F1}" srcOrd="0" destOrd="0" parTransId="{6055A19C-B16B-4EE4-B0C9-3A610A190A3E}" sibTransId="{9C6ED6DA-0057-4330-BDDC-BE5FAE24CED9}"/>
    <dgm:cxn modelId="{ADD2CCEC-906E-41E5-9787-A51ACCE6207B}" srcId="{60743F1D-18E8-4F15-AACE-4F67E67403DE}" destId="{B0DD2D57-2315-4ACB-8A68-0AA72AE979E0}" srcOrd="9" destOrd="0" parTransId="{1EBEAC39-1251-47C4-A94F-25EDCE3A9CDC}" sibTransId="{A6221E2E-6727-4B3A-B18D-B29A991BDF65}"/>
    <dgm:cxn modelId="{4A388CBF-AAB1-4CE7-9C0B-2A996316122B}" srcId="{60743F1D-18E8-4F15-AACE-4F67E67403DE}" destId="{43472FE2-711E-4AC5-A260-C56A73E8E64A}" srcOrd="0" destOrd="0" parTransId="{0820AA03-6849-49F0-B75C-ECE996AED9B3}" sibTransId="{0E4427F2-0D0C-47A0-B0D3-46D419B23CB5}"/>
    <dgm:cxn modelId="{D12D3152-4FEA-46B4-8656-42D3F5FDC9DA}" srcId="{42EA81E9-772E-4563-A380-EAB81FFA0C1D}" destId="{4E351F5D-AA84-4473-941A-F079F1C27877}" srcOrd="4" destOrd="0" parTransId="{6205289D-DE04-4851-8626-FD8F954B5417}" sibTransId="{FF42CD22-A13A-4C31-BC89-2967A7C5D34A}"/>
    <dgm:cxn modelId="{A269D622-40EF-4824-9339-9BB26BBB24D1}" type="presOf" srcId="{B0DD2D57-2315-4ACB-8A68-0AA72AE979E0}" destId="{4256776A-E0CF-42B1-8090-457705A61F67}" srcOrd="0" destOrd="9" presId="urn:microsoft.com/office/officeart/2005/8/layout/hList1"/>
    <dgm:cxn modelId="{32DDBAB6-1AF3-4969-AF34-B45644E997A5}" type="presOf" srcId="{466FEA5E-5891-49A0-AFC3-38EE65A644CA}" destId="{4256776A-E0CF-42B1-8090-457705A61F67}" srcOrd="0" destOrd="1" presId="urn:microsoft.com/office/officeart/2005/8/layout/hList1"/>
    <dgm:cxn modelId="{A4CD511A-A486-4FAE-A3F9-7382C8709E42}" srcId="{60743F1D-18E8-4F15-AACE-4F67E67403DE}" destId="{466FEA5E-5891-49A0-AFC3-38EE65A644CA}" srcOrd="1" destOrd="0" parTransId="{4734DA7E-0CF1-4CA4-B1A4-FE0AE8044720}" sibTransId="{4D1FE038-6D7B-4D9E-86E3-45ECA74A9F47}"/>
    <dgm:cxn modelId="{4FA9F6B4-B9EA-49E9-8E7D-C76B7C3F1FFD}" srcId="{42EA81E9-772E-4563-A380-EAB81FFA0C1D}" destId="{8A5926B4-F258-4391-BCC9-E464F7995105}" srcOrd="2" destOrd="0" parTransId="{FCA67239-7060-47DA-BB5B-8A2D75FB4102}" sibTransId="{58B54C35-FC2B-41A5-9783-1407A365B9BB}"/>
    <dgm:cxn modelId="{72F73F82-7872-4A87-ABEA-58FF2331E471}" type="presOf" srcId="{002BC823-4777-410F-AE79-11BBCBE7C073}" destId="{4256776A-E0CF-42B1-8090-457705A61F67}" srcOrd="0" destOrd="10" presId="urn:microsoft.com/office/officeart/2005/8/layout/hList1"/>
    <dgm:cxn modelId="{5535BDF3-39A5-4200-888B-EF0AAE2B7B0E}" srcId="{60743F1D-18E8-4F15-AACE-4F67E67403DE}" destId="{3C78C01B-1CFE-40D3-8DD6-4300549E9A8E}" srcOrd="3" destOrd="0" parTransId="{9EFE29CE-CC97-40C8-B649-F5340BA8939E}" sibTransId="{179D43DC-4416-494E-A75F-177EE15EC6DF}"/>
    <dgm:cxn modelId="{69E919AA-9E52-486D-AB3C-B8F1A48ECEB8}" srcId="{60743F1D-18E8-4F15-AACE-4F67E67403DE}" destId="{EDA7F940-3E52-4E09-A9AE-E4DB725BF418}" srcOrd="7" destOrd="0" parTransId="{A72DEFA8-B95F-49B9-9C68-D7C94683ABBC}" sibTransId="{0E793EBC-DE34-4E22-B091-5E415A0B3091}"/>
    <dgm:cxn modelId="{0FEADA21-50F8-4275-B1D7-E24D2614ABCB}" srcId="{42EA81E9-772E-4563-A380-EAB81FFA0C1D}" destId="{E2F8CC48-CCF6-4E06-AB60-A1DBD93C968D}" srcOrd="1" destOrd="0" parTransId="{6FA10143-8A29-41C5-A3A9-CFECCE8A2F5F}" sibTransId="{9CB1D6C9-847F-4D2A-BB9D-41971E659A23}"/>
    <dgm:cxn modelId="{8167FD0C-F362-4D23-9617-627E717C9787}" type="presOf" srcId="{8A5926B4-F258-4391-BCC9-E464F7995105}" destId="{6617E5BE-7654-4A8A-8E2E-6E1DDA4B675B}" srcOrd="0" destOrd="2" presId="urn:microsoft.com/office/officeart/2005/8/layout/hList1"/>
    <dgm:cxn modelId="{7C142896-725B-4E5E-97F3-ABC7EB2E69F6}" srcId="{60743F1D-18E8-4F15-AACE-4F67E67403DE}" destId="{356C8401-5358-4A3C-8BE4-906689EC0140}" srcOrd="5" destOrd="0" parTransId="{C04F0129-E4A3-442C-B75A-6C2D95CDFC93}" sibTransId="{4EAC01BF-1039-48CB-8699-F7F8838C332B}"/>
    <dgm:cxn modelId="{C4A057E8-09B0-4D98-BEB3-62800FA55D23}" srcId="{42EA81E9-772E-4563-A380-EAB81FFA0C1D}" destId="{119833C3-36C6-4333-8E95-171581F4C164}" srcOrd="3" destOrd="0" parTransId="{8B12405F-F16F-4BA8-A69C-54110D1B311D}" sibTransId="{6F264404-ED7D-43D2-B99B-B30FEE58E7A6}"/>
    <dgm:cxn modelId="{88189E3D-59F7-4EC3-AEAE-BECA03219175}" type="presOf" srcId="{356C8401-5358-4A3C-8BE4-906689EC0140}" destId="{4256776A-E0CF-42B1-8090-457705A61F67}" srcOrd="0" destOrd="5" presId="urn:microsoft.com/office/officeart/2005/8/layout/hList1"/>
    <dgm:cxn modelId="{CEE1547C-6A60-410C-92C0-B39CA5E45036}" type="presOf" srcId="{DD473C19-7618-46B2-955C-C7464FE754F1}" destId="{6617E5BE-7654-4A8A-8E2E-6E1DDA4B675B}" srcOrd="0" destOrd="0" presId="urn:microsoft.com/office/officeart/2005/8/layout/hList1"/>
    <dgm:cxn modelId="{EBA1BDD5-0FE3-44B1-A9C7-33325D7C3BC0}" type="presOf" srcId="{786F215B-691A-4BD1-9C05-AAC7F22B7CC9}" destId="{4256776A-E0CF-42B1-8090-457705A61F67}" srcOrd="0" destOrd="6" presId="urn:microsoft.com/office/officeart/2005/8/layout/hList1"/>
    <dgm:cxn modelId="{0EFA0C3F-D870-46F6-B5B3-1833891F95D6}" type="presOf" srcId="{4E351F5D-AA84-4473-941A-F079F1C27877}" destId="{6617E5BE-7654-4A8A-8E2E-6E1DDA4B675B}" srcOrd="0" destOrd="4" presId="urn:microsoft.com/office/officeart/2005/8/layout/hList1"/>
    <dgm:cxn modelId="{E6A9CB85-4CD0-42D8-A83C-A1B177F9C899}" srcId="{60743F1D-18E8-4F15-AACE-4F67E67403DE}" destId="{6CF192FD-DAC7-4F46-8225-4FDBB48404E4}" srcOrd="8" destOrd="0" parTransId="{D4DB7D04-F670-4FCA-8356-90BDE569BD31}" sibTransId="{85C912BC-7A67-401B-8B7B-20A93D5098E4}"/>
    <dgm:cxn modelId="{0047C60B-CBCB-4693-B3A4-0AC95655905D}" type="presOf" srcId="{A0186BD6-CB52-4730-9F65-3EC2A5EBB39D}" destId="{4256776A-E0CF-42B1-8090-457705A61F67}" srcOrd="0" destOrd="4" presId="urn:microsoft.com/office/officeart/2005/8/layout/hList1"/>
    <dgm:cxn modelId="{C3C23FA8-A690-457E-B820-DFCA7982EB29}" srcId="{60743F1D-18E8-4F15-AACE-4F67E67403DE}" destId="{A0186BD6-CB52-4730-9F65-3EC2A5EBB39D}" srcOrd="4" destOrd="0" parTransId="{35A97ED5-B342-4599-B0BF-C1E498E869AC}" sibTransId="{10CE8FF4-45A3-4BF2-BF4F-9150F323BA3E}"/>
    <dgm:cxn modelId="{CAA927D6-4A71-4A38-8647-8022D837A32C}" type="presOf" srcId="{64C2CA6D-DCD8-45C4-9614-C12341954CCC}" destId="{4256776A-E0CF-42B1-8090-457705A61F67}" srcOrd="0" destOrd="2" presId="urn:microsoft.com/office/officeart/2005/8/layout/hList1"/>
    <dgm:cxn modelId="{18EB60EF-07D8-4BB3-AFD6-9AC79D871643}" srcId="{60743F1D-18E8-4F15-AACE-4F67E67403DE}" destId="{786F215B-691A-4BD1-9C05-AAC7F22B7CC9}" srcOrd="6" destOrd="0" parTransId="{19C30460-A680-4598-93F1-F1BA2BCE412C}" sibTransId="{E8706885-1E91-4405-BFA9-EDDEBB956195}"/>
    <dgm:cxn modelId="{91CA0DDB-B32B-4CC3-A90E-EF185086DB95}" srcId="{EF167C6D-7453-4AF0-AB7C-0637C819653B}" destId="{60743F1D-18E8-4F15-AACE-4F67E67403DE}" srcOrd="0" destOrd="0" parTransId="{039BFFDE-77D0-44FD-A06A-050DDA43489C}" sibTransId="{00D6318A-4235-4164-A422-E49C4B76D6DB}"/>
    <dgm:cxn modelId="{6C1254AE-69E2-4D7D-B90F-F37DB1C201A4}" type="presOf" srcId="{EF167C6D-7453-4AF0-AB7C-0637C819653B}" destId="{49FFD248-963C-4AAD-865C-C2D827E32D44}" srcOrd="0" destOrd="0" presId="urn:microsoft.com/office/officeart/2005/8/layout/hList1"/>
    <dgm:cxn modelId="{FAF5C075-74E3-44ED-8D0B-99FEBF4E18D3}" type="presOf" srcId="{43472FE2-711E-4AC5-A260-C56A73E8E64A}" destId="{4256776A-E0CF-42B1-8090-457705A61F67}" srcOrd="0" destOrd="0" presId="urn:microsoft.com/office/officeart/2005/8/layout/hList1"/>
    <dgm:cxn modelId="{00356836-F427-46F6-B77E-63C93AAAB7DF}" type="presOf" srcId="{42EA81E9-772E-4563-A380-EAB81FFA0C1D}" destId="{DC42B0C5-82D6-4F8D-AEBB-CFE65D4E8A1F}" srcOrd="0" destOrd="0" presId="urn:microsoft.com/office/officeart/2005/8/layout/hList1"/>
    <dgm:cxn modelId="{1194B159-FFF1-44FC-A432-A1039F9F23B9}" type="presOf" srcId="{3C78C01B-1CFE-40D3-8DD6-4300549E9A8E}" destId="{4256776A-E0CF-42B1-8090-457705A61F67}" srcOrd="0" destOrd="3" presId="urn:microsoft.com/office/officeart/2005/8/layout/hList1"/>
    <dgm:cxn modelId="{C45C76A1-BEFD-4FCA-AB50-EBD5C4142591}" type="presParOf" srcId="{49FFD248-963C-4AAD-865C-C2D827E32D44}" destId="{A4F04935-FE45-4B0B-98A5-1567CFAA7F04}" srcOrd="0" destOrd="0" presId="urn:microsoft.com/office/officeart/2005/8/layout/hList1"/>
    <dgm:cxn modelId="{374A0DF4-F5E9-4C3E-A322-068AABEED027}" type="presParOf" srcId="{A4F04935-FE45-4B0B-98A5-1567CFAA7F04}" destId="{CB1D84DD-9D28-4A5E-9233-7DCC48DAF9F8}" srcOrd="0" destOrd="0" presId="urn:microsoft.com/office/officeart/2005/8/layout/hList1"/>
    <dgm:cxn modelId="{5CFBF33C-26F4-4014-9F18-E2BCDEBFE6B7}" type="presParOf" srcId="{A4F04935-FE45-4B0B-98A5-1567CFAA7F04}" destId="{4256776A-E0CF-42B1-8090-457705A61F67}" srcOrd="1" destOrd="0" presId="urn:microsoft.com/office/officeart/2005/8/layout/hList1"/>
    <dgm:cxn modelId="{1A848BD1-F16E-4AA1-8D6D-69C24AA25CFE}" type="presParOf" srcId="{49FFD248-963C-4AAD-865C-C2D827E32D44}" destId="{BF1CB344-E164-4948-907C-8BC834DC8A51}" srcOrd="1" destOrd="0" presId="urn:microsoft.com/office/officeart/2005/8/layout/hList1"/>
    <dgm:cxn modelId="{755F53E7-D7E4-4698-B1BE-0D07748A70F5}" type="presParOf" srcId="{49FFD248-963C-4AAD-865C-C2D827E32D44}" destId="{991F9E40-FB91-451F-BB25-80371A8AC401}" srcOrd="2" destOrd="0" presId="urn:microsoft.com/office/officeart/2005/8/layout/hList1"/>
    <dgm:cxn modelId="{CBE048D8-BF43-483B-BFFE-36E14D7B2189}" type="presParOf" srcId="{991F9E40-FB91-451F-BB25-80371A8AC401}" destId="{DC42B0C5-82D6-4F8D-AEBB-CFE65D4E8A1F}" srcOrd="0" destOrd="0" presId="urn:microsoft.com/office/officeart/2005/8/layout/hList1"/>
    <dgm:cxn modelId="{82D01A9F-997C-4A33-9F2C-777F5C9469E8}" type="presParOf" srcId="{991F9E40-FB91-451F-BB25-80371A8AC401}" destId="{6617E5BE-7654-4A8A-8E2E-6E1DDA4B675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356FFB-8240-4A20-9538-E7D703825C2D}" type="doc">
      <dgm:prSet loTypeId="urn:microsoft.com/office/officeart/2005/8/layout/hList2#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56AA69-F8B2-427F-BEF5-3F5610758823}">
      <dgm:prSet phldrT="[Текст]" custT="1"/>
      <dgm:spPr/>
      <dgm:t>
        <a:bodyPr/>
        <a:lstStyle/>
        <a:p>
          <a:r>
            <a:rPr lang="ru-RU" sz="1200" dirty="0" smtClean="0"/>
            <a:t>Стратегия СЭР не </a:t>
          </a:r>
          <a:r>
            <a:rPr lang="ru-RU" sz="1200" dirty="0" err="1" smtClean="0"/>
            <a:t>разраба-тывается</a:t>
          </a:r>
          <a:endParaRPr lang="ru-RU" sz="1200" dirty="0"/>
        </a:p>
      </dgm:t>
    </dgm:pt>
    <dgm:pt modelId="{93863445-AA2A-4937-AAB8-E73965568E16}" type="parTrans" cxnId="{BB4A9845-3725-46B9-95DF-60D8D4E6AC15}">
      <dgm:prSet/>
      <dgm:spPr/>
      <dgm:t>
        <a:bodyPr/>
        <a:lstStyle/>
        <a:p>
          <a:endParaRPr lang="ru-RU"/>
        </a:p>
      </dgm:t>
    </dgm:pt>
    <dgm:pt modelId="{16EFB4CC-BA80-4150-943D-3FC5F270CF4C}" type="sibTrans" cxnId="{BB4A9845-3725-46B9-95DF-60D8D4E6AC15}">
      <dgm:prSet/>
      <dgm:spPr/>
      <dgm:t>
        <a:bodyPr/>
        <a:lstStyle/>
        <a:p>
          <a:endParaRPr lang="ru-RU"/>
        </a:p>
      </dgm:t>
    </dgm:pt>
    <dgm:pt modelId="{AF38237F-864A-442E-8A50-4F5E00BA0860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Кунгур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98A1EF-11A7-4F01-B300-359C1DB02941}" type="parTrans" cxnId="{998F2E6D-6898-48ED-BE76-DDB090E28658}">
      <dgm:prSet/>
      <dgm:spPr/>
      <dgm:t>
        <a:bodyPr/>
        <a:lstStyle/>
        <a:p>
          <a:endParaRPr lang="ru-RU"/>
        </a:p>
      </dgm:t>
    </dgm:pt>
    <dgm:pt modelId="{12717F02-8BE4-4729-8A1F-CAEEE2338D13}" type="sibTrans" cxnId="{998F2E6D-6898-48ED-BE76-DDB090E28658}">
      <dgm:prSet/>
      <dgm:spPr/>
      <dgm:t>
        <a:bodyPr/>
        <a:lstStyle/>
        <a:p>
          <a:endParaRPr lang="ru-RU"/>
        </a:p>
      </dgm:t>
    </dgm:pt>
    <dgm:pt modelId="{23B21C09-7C30-4080-A132-417F5CBA6870}">
      <dgm:prSet phldrT="[Текст]" custT="1"/>
      <dgm:spPr/>
      <dgm:t>
        <a:bodyPr/>
        <a:lstStyle/>
        <a:p>
          <a:r>
            <a:rPr lang="ru-RU" sz="1200" dirty="0" smtClean="0"/>
            <a:t>Стратегия на 2005-2015 гг. (Решение ГД от 16.06.2005 № 195)</a:t>
          </a:r>
          <a:endParaRPr lang="ru-RU" sz="1200" dirty="0"/>
        </a:p>
      </dgm:t>
    </dgm:pt>
    <dgm:pt modelId="{5052FCAE-79F0-4C36-9765-B8E5F4E089DB}" type="parTrans" cxnId="{0F0DD1BA-93B3-4734-80D4-4AF578C75736}">
      <dgm:prSet/>
      <dgm:spPr/>
      <dgm:t>
        <a:bodyPr/>
        <a:lstStyle/>
        <a:p>
          <a:endParaRPr lang="ru-RU"/>
        </a:p>
      </dgm:t>
    </dgm:pt>
    <dgm:pt modelId="{E9096D2C-5164-4B33-ABF5-09E3983E9347}" type="sibTrans" cxnId="{0F0DD1BA-93B3-4734-80D4-4AF578C75736}">
      <dgm:prSet/>
      <dgm:spPr/>
      <dgm:t>
        <a:bodyPr/>
        <a:lstStyle/>
        <a:p>
          <a:endParaRPr lang="ru-RU"/>
        </a:p>
      </dgm:t>
    </dgm:pt>
    <dgm:pt modelId="{FC006ED6-5A49-4B52-BA77-BCF57AA45B9D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Кудымкар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939DA1-46F1-488C-BF06-AF4E8DCEAFA8}" type="parTrans" cxnId="{31A997F3-D501-4BAB-8C6C-D1571B19CFA6}">
      <dgm:prSet/>
      <dgm:spPr/>
      <dgm:t>
        <a:bodyPr/>
        <a:lstStyle/>
        <a:p>
          <a:endParaRPr lang="ru-RU"/>
        </a:p>
      </dgm:t>
    </dgm:pt>
    <dgm:pt modelId="{C759ACF1-7093-40F2-A41C-CA066AA37E9D}" type="sibTrans" cxnId="{31A997F3-D501-4BAB-8C6C-D1571B19CFA6}">
      <dgm:prSet/>
      <dgm:spPr/>
      <dgm:t>
        <a:bodyPr/>
        <a:lstStyle/>
        <a:p>
          <a:endParaRPr lang="ru-RU"/>
        </a:p>
      </dgm:t>
    </dgm:pt>
    <dgm:pt modelId="{C1D7AE4B-DE25-4F86-9C59-C3B97A1A9C1D}">
      <dgm:prSet phldrT="[Текст]" custT="1"/>
      <dgm:spPr/>
      <dgm:t>
        <a:bodyPr/>
        <a:lstStyle/>
        <a:p>
          <a:r>
            <a:rPr lang="ru-RU" sz="1200" dirty="0" smtClean="0"/>
            <a:t>Стратегия на 2011 - 2020 годы (Решение ГД от 25.02.2011 № 2)</a:t>
          </a:r>
          <a:endParaRPr lang="ru-RU" sz="1200" dirty="0"/>
        </a:p>
      </dgm:t>
    </dgm:pt>
    <dgm:pt modelId="{AB45C7D4-7F4D-4B83-BB63-F7B676DF7CFB}" type="parTrans" cxnId="{1F002CA6-FA20-4BE7-BE48-F947CB680B0A}">
      <dgm:prSet/>
      <dgm:spPr/>
      <dgm:t>
        <a:bodyPr/>
        <a:lstStyle/>
        <a:p>
          <a:endParaRPr lang="ru-RU"/>
        </a:p>
      </dgm:t>
    </dgm:pt>
    <dgm:pt modelId="{0ED4665B-D348-4659-8E68-F786995F650A}" type="sibTrans" cxnId="{1F002CA6-FA20-4BE7-BE48-F947CB680B0A}">
      <dgm:prSet/>
      <dgm:spPr/>
      <dgm:t>
        <a:bodyPr/>
        <a:lstStyle/>
        <a:p>
          <a:endParaRPr lang="ru-RU"/>
        </a:p>
      </dgm:t>
    </dgm:pt>
    <dgm:pt modelId="{E632D2D6-2FC7-4383-8D8D-2BC41F6A65E0}">
      <dgm:prSet phldrT="[Текст]"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Соликамск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10F547-936E-46C2-A9EC-B39F37B70C54}" type="parTrans" cxnId="{23EDB0CB-3D79-41A6-98BF-A05FB88C8A99}">
      <dgm:prSet/>
      <dgm:spPr/>
      <dgm:t>
        <a:bodyPr/>
        <a:lstStyle/>
        <a:p>
          <a:endParaRPr lang="ru-RU"/>
        </a:p>
      </dgm:t>
    </dgm:pt>
    <dgm:pt modelId="{E0ABAB14-25A6-44D5-9927-C82B6F253BD1}" type="sibTrans" cxnId="{23EDB0CB-3D79-41A6-98BF-A05FB88C8A99}">
      <dgm:prSet/>
      <dgm:spPr/>
      <dgm:t>
        <a:bodyPr/>
        <a:lstStyle/>
        <a:p>
          <a:endParaRPr lang="ru-RU"/>
        </a:p>
      </dgm:t>
    </dgm:pt>
    <dgm:pt modelId="{0A658A97-122C-4240-AD67-82A938983E00}">
      <dgm:prSet phldrT="[Текст]" custT="1"/>
      <dgm:spPr/>
      <dgm:t>
        <a:bodyPr/>
        <a:lstStyle/>
        <a:p>
          <a:r>
            <a:rPr lang="ru-RU" sz="1200" dirty="0" smtClean="0"/>
            <a:t>Стратегия до 2018 года и программа на 2008-2012 годы (Решение ГД от 27.02.2008 № 304)</a:t>
          </a:r>
          <a:endParaRPr lang="ru-RU" sz="1200" dirty="0"/>
        </a:p>
      </dgm:t>
    </dgm:pt>
    <dgm:pt modelId="{51CA62FB-30FB-484E-A8C5-8B479C200D39}" type="parTrans" cxnId="{4FFE7605-4898-459C-ABD3-C71A41888D8C}">
      <dgm:prSet/>
      <dgm:spPr/>
      <dgm:t>
        <a:bodyPr/>
        <a:lstStyle/>
        <a:p>
          <a:endParaRPr lang="ru-RU"/>
        </a:p>
      </dgm:t>
    </dgm:pt>
    <dgm:pt modelId="{7E79484E-F19D-4DE8-A02B-92EB86324E12}" type="sibTrans" cxnId="{4FFE7605-4898-459C-ABD3-C71A41888D8C}">
      <dgm:prSet/>
      <dgm:spPr/>
      <dgm:t>
        <a:bodyPr/>
        <a:lstStyle/>
        <a:p>
          <a:endParaRPr lang="ru-RU"/>
        </a:p>
      </dgm:t>
    </dgm:pt>
    <dgm:pt modelId="{C96BFAEE-3EDC-4755-BFBE-66FC051FEBC9}">
      <dgm:prSet phldrT="[Текст]" custT="1"/>
      <dgm:spPr/>
      <dgm:t>
        <a:bodyPr/>
        <a:lstStyle/>
        <a:p>
          <a:r>
            <a:rPr lang="ru-RU" sz="1200" dirty="0" err="1" smtClean="0"/>
            <a:t>Разработ</a:t>
          </a:r>
          <a:r>
            <a:rPr lang="ru-RU" sz="1200" dirty="0" smtClean="0"/>
            <a:t>-ка Программы СЭР отложена в связи с </a:t>
          </a:r>
          <a:r>
            <a:rPr lang="ru-RU" sz="1200" dirty="0" err="1" smtClean="0"/>
            <a:t>судебны</a:t>
          </a:r>
          <a:r>
            <a:rPr lang="ru-RU" sz="1200" dirty="0" smtClean="0"/>
            <a:t>-ми </a:t>
          </a:r>
          <a:r>
            <a:rPr lang="ru-RU" sz="1200" dirty="0" err="1" smtClean="0"/>
            <a:t>разбира-тельствами</a:t>
          </a:r>
          <a:r>
            <a:rPr lang="ru-RU" sz="1200" dirty="0" smtClean="0"/>
            <a:t> с Разработчиком  </a:t>
          </a:r>
          <a:endParaRPr lang="ru-RU" sz="1200" dirty="0"/>
        </a:p>
      </dgm:t>
    </dgm:pt>
    <dgm:pt modelId="{C15C4F6E-5E8A-46C3-95EB-0179F96BE51A}" type="parTrans" cxnId="{EA1CF53D-2086-4C3B-8863-05F706B6A613}">
      <dgm:prSet/>
      <dgm:spPr/>
      <dgm:t>
        <a:bodyPr/>
        <a:lstStyle/>
        <a:p>
          <a:endParaRPr lang="ru-RU"/>
        </a:p>
      </dgm:t>
    </dgm:pt>
    <dgm:pt modelId="{14DEC7B0-7FC8-4D58-8937-5887F739AD5B}" type="sibTrans" cxnId="{EA1CF53D-2086-4C3B-8863-05F706B6A613}">
      <dgm:prSet/>
      <dgm:spPr/>
      <dgm:t>
        <a:bodyPr/>
        <a:lstStyle/>
        <a:p>
          <a:endParaRPr lang="ru-RU"/>
        </a:p>
      </dgm:t>
    </dgm:pt>
    <dgm:pt modelId="{79B36035-53FC-46C9-806F-4DCF20D79E13}">
      <dgm:prSet phldrT="[Текст]" custT="1"/>
      <dgm:spPr/>
      <dgm:t>
        <a:bodyPr/>
        <a:lstStyle/>
        <a:p>
          <a:r>
            <a:rPr lang="ru-RU" sz="1200" dirty="0" err="1" smtClean="0"/>
            <a:t>Разработ</a:t>
          </a:r>
          <a:r>
            <a:rPr lang="ru-RU" sz="1200" dirty="0" smtClean="0"/>
            <a:t>-ка </a:t>
          </a:r>
          <a:r>
            <a:rPr lang="ru-RU" sz="1200" dirty="0" err="1" smtClean="0"/>
            <a:t>програм</a:t>
          </a:r>
          <a:r>
            <a:rPr lang="ru-RU" sz="1200" dirty="0" smtClean="0"/>
            <a:t>-мы после </a:t>
          </a:r>
          <a:r>
            <a:rPr lang="ru-RU" sz="1200" dirty="0" err="1" smtClean="0"/>
            <a:t>утверж-дения</a:t>
          </a:r>
          <a:r>
            <a:rPr lang="ru-RU" sz="1200" dirty="0" smtClean="0"/>
            <a:t> новой Стратегии</a:t>
          </a:r>
          <a:endParaRPr lang="ru-RU" sz="1200" dirty="0"/>
        </a:p>
      </dgm:t>
    </dgm:pt>
    <dgm:pt modelId="{63F0E192-3D11-4EFA-8E65-08B714F3E491}" type="parTrans" cxnId="{44A2DFEB-28A3-4D2B-AD1B-6AC724B9AF0D}">
      <dgm:prSet/>
      <dgm:spPr/>
      <dgm:t>
        <a:bodyPr/>
        <a:lstStyle/>
        <a:p>
          <a:endParaRPr lang="ru-RU"/>
        </a:p>
      </dgm:t>
    </dgm:pt>
    <dgm:pt modelId="{F4EC2891-FDED-450B-BD9F-C3386A16FCA7}" type="sibTrans" cxnId="{44A2DFEB-28A3-4D2B-AD1B-6AC724B9AF0D}">
      <dgm:prSet/>
      <dgm:spPr/>
      <dgm:t>
        <a:bodyPr/>
        <a:lstStyle/>
        <a:p>
          <a:endParaRPr lang="ru-RU"/>
        </a:p>
      </dgm:t>
    </dgm:pt>
    <dgm:pt modelId="{D022C6AA-4696-4D7F-88EE-B9DC7747D664}">
      <dgm:prSet phldrT="[Текст]" custT="1"/>
      <dgm:spPr/>
      <dgm:t>
        <a:bodyPr/>
        <a:lstStyle/>
        <a:p>
          <a:r>
            <a:rPr lang="ru-RU" sz="1200" dirty="0" err="1" smtClean="0"/>
            <a:t>Програм-ма</a:t>
          </a:r>
          <a:r>
            <a:rPr lang="ru-RU" sz="1200" dirty="0" smtClean="0"/>
            <a:t> </a:t>
          </a:r>
          <a:r>
            <a:rPr lang="ru-RU" sz="1200" dirty="0" err="1" smtClean="0"/>
            <a:t>утверж-дена</a:t>
          </a:r>
          <a:r>
            <a:rPr lang="ru-RU" sz="1200" dirty="0" smtClean="0"/>
            <a:t> на 2011 – 2013 годы и до 2015 г. (Решение ЗС  от 29.10.2010 №78)</a:t>
          </a:r>
          <a:endParaRPr lang="ru-RU" sz="1200" dirty="0"/>
        </a:p>
      </dgm:t>
    </dgm:pt>
    <dgm:pt modelId="{8E505880-DECE-43D5-A593-23F3FB4D2998}" type="parTrans" cxnId="{ED9263CB-D390-486B-BAC3-EB54011AC4F3}">
      <dgm:prSet/>
      <dgm:spPr/>
      <dgm:t>
        <a:bodyPr/>
        <a:lstStyle/>
        <a:p>
          <a:endParaRPr lang="ru-RU"/>
        </a:p>
      </dgm:t>
    </dgm:pt>
    <dgm:pt modelId="{DDF77DD2-5D8B-4483-919E-5DC6F582DA73}" type="sibTrans" cxnId="{ED9263CB-D390-486B-BAC3-EB54011AC4F3}">
      <dgm:prSet/>
      <dgm:spPr/>
      <dgm:t>
        <a:bodyPr/>
        <a:lstStyle/>
        <a:p>
          <a:endParaRPr lang="ru-RU"/>
        </a:p>
      </dgm:t>
    </dgm:pt>
    <dgm:pt modelId="{6D26FED9-60DF-4F4E-B795-C154EC9493B9}">
      <dgm:prSet phldrT="[Текст]" custT="1"/>
      <dgm:spPr/>
      <dgm:t>
        <a:bodyPr/>
        <a:lstStyle/>
        <a:p>
          <a:r>
            <a:rPr lang="ru-RU" sz="1200" dirty="0" smtClean="0"/>
            <a:t>Сентябрь 2012 г. – внесение измене-</a:t>
          </a:r>
          <a:r>
            <a:rPr lang="ru-RU" sz="1200" dirty="0" err="1" smtClean="0"/>
            <a:t>ний</a:t>
          </a:r>
          <a:r>
            <a:rPr lang="ru-RU" sz="1200" dirty="0" smtClean="0"/>
            <a:t> в Стратегию</a:t>
          </a:r>
          <a:endParaRPr lang="ru-RU" sz="1200" dirty="0"/>
        </a:p>
      </dgm:t>
    </dgm:pt>
    <dgm:pt modelId="{D4B66E58-5646-443D-8B88-F190E7C95EDC}" type="parTrans" cxnId="{D53FD6CD-F7FE-48CA-9A2A-8678FC5AC5D2}">
      <dgm:prSet/>
      <dgm:spPr/>
      <dgm:t>
        <a:bodyPr/>
        <a:lstStyle/>
        <a:p>
          <a:endParaRPr lang="ru-RU"/>
        </a:p>
      </dgm:t>
    </dgm:pt>
    <dgm:pt modelId="{A2F80699-C5C8-4CF1-8091-DDC6D6057D53}" type="sibTrans" cxnId="{D53FD6CD-F7FE-48CA-9A2A-8678FC5AC5D2}">
      <dgm:prSet/>
      <dgm:spPr/>
      <dgm:t>
        <a:bodyPr/>
        <a:lstStyle/>
        <a:p>
          <a:endParaRPr lang="ru-RU"/>
        </a:p>
      </dgm:t>
    </dgm:pt>
    <dgm:pt modelId="{86A227A3-8969-426C-B5F9-861AF2C81D9E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Пермь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FC79FE-7295-476D-A8D2-65525834265E}" type="parTrans" cxnId="{5853F3A9-C2BD-4EDC-9F5B-C392AC9954ED}">
      <dgm:prSet/>
      <dgm:spPr/>
      <dgm:t>
        <a:bodyPr/>
        <a:lstStyle/>
        <a:p>
          <a:endParaRPr lang="ru-RU"/>
        </a:p>
      </dgm:t>
    </dgm:pt>
    <dgm:pt modelId="{8A9CAAE4-7281-4004-937C-6503399C3F5A}" type="sibTrans" cxnId="{5853F3A9-C2BD-4EDC-9F5B-C392AC9954ED}">
      <dgm:prSet/>
      <dgm:spPr/>
      <dgm:t>
        <a:bodyPr/>
        <a:lstStyle/>
        <a:p>
          <a:endParaRPr lang="ru-RU"/>
        </a:p>
      </dgm:t>
    </dgm:pt>
    <dgm:pt modelId="{E66651EF-461A-4D15-B05F-46952750F82C}">
      <dgm:prSet phldrT="[Текст]" custT="1"/>
      <dgm:spPr/>
      <dgm:t>
        <a:bodyPr/>
        <a:lstStyle/>
        <a:p>
          <a:r>
            <a:rPr lang="ru-RU" sz="1200" dirty="0" smtClean="0"/>
            <a:t>Стратегия до 2030 г. (Решение ГД от 17.12.2010 № 42-д)</a:t>
          </a:r>
          <a:endParaRPr lang="ru-RU" sz="1200" dirty="0">
            <a:effectLst/>
          </a:endParaRPr>
        </a:p>
      </dgm:t>
    </dgm:pt>
    <dgm:pt modelId="{C33C77D9-E82A-4523-9041-5017D3BF993B}" type="parTrans" cxnId="{9B1BB57B-AAB9-4C23-8EAB-C0092A70D4AC}">
      <dgm:prSet/>
      <dgm:spPr/>
      <dgm:t>
        <a:bodyPr/>
        <a:lstStyle/>
        <a:p>
          <a:endParaRPr lang="ru-RU"/>
        </a:p>
      </dgm:t>
    </dgm:pt>
    <dgm:pt modelId="{C2183F6D-001A-457E-BDEC-99349F4C88B0}" type="sibTrans" cxnId="{9B1BB57B-AAB9-4C23-8EAB-C0092A70D4AC}">
      <dgm:prSet/>
      <dgm:spPr/>
      <dgm:t>
        <a:bodyPr/>
        <a:lstStyle/>
        <a:p>
          <a:endParaRPr lang="ru-RU"/>
        </a:p>
      </dgm:t>
    </dgm:pt>
    <dgm:pt modelId="{5817D7C8-2CC6-445E-93DF-453D3C3661D9}">
      <dgm:prSet phldrT="[Текст]" custT="1"/>
      <dgm:spPr/>
      <dgm:t>
        <a:bodyPr/>
        <a:lstStyle/>
        <a:p>
          <a:r>
            <a:rPr lang="ru-RU" sz="1200" dirty="0" smtClean="0">
              <a:effectLst/>
            </a:rPr>
            <a:t>2013 г. – планируется к </a:t>
          </a:r>
          <a:r>
            <a:rPr lang="ru-RU" sz="1200" dirty="0" err="1" smtClean="0">
              <a:effectLst/>
            </a:rPr>
            <a:t>разработ-ке</a:t>
          </a:r>
          <a:r>
            <a:rPr lang="ru-RU" sz="1200" dirty="0" smtClean="0">
              <a:effectLst/>
            </a:rPr>
            <a:t> </a:t>
          </a:r>
          <a:r>
            <a:rPr lang="ru-RU" sz="1200" dirty="0" err="1" smtClean="0">
              <a:effectLst/>
            </a:rPr>
            <a:t>Програм-ма</a:t>
          </a:r>
          <a:r>
            <a:rPr lang="ru-RU" sz="1200" dirty="0" smtClean="0">
              <a:effectLst/>
            </a:rPr>
            <a:t> СЭР </a:t>
          </a:r>
          <a:endParaRPr lang="ru-RU" sz="1200" dirty="0">
            <a:effectLst/>
          </a:endParaRPr>
        </a:p>
      </dgm:t>
    </dgm:pt>
    <dgm:pt modelId="{43208F44-6ECB-49E3-B5AF-676BA39E095A}" type="parTrans" cxnId="{B7D452AB-04D0-4778-86CA-8DF722CAC1A3}">
      <dgm:prSet/>
      <dgm:spPr/>
      <dgm:t>
        <a:bodyPr/>
        <a:lstStyle/>
        <a:p>
          <a:endParaRPr lang="ru-RU"/>
        </a:p>
      </dgm:t>
    </dgm:pt>
    <dgm:pt modelId="{B2AA3F88-7330-4950-A8BA-96E0A6D67602}" type="sibTrans" cxnId="{B7D452AB-04D0-4778-86CA-8DF722CAC1A3}">
      <dgm:prSet/>
      <dgm:spPr/>
      <dgm:t>
        <a:bodyPr/>
        <a:lstStyle/>
        <a:p>
          <a:endParaRPr lang="ru-RU"/>
        </a:p>
      </dgm:t>
    </dgm:pt>
    <dgm:pt modelId="{197A9C80-80F1-4D37-87F5-A9224D0A3B30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Березники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E793F7-F303-4DDB-B641-3ED9B3628BA9}" type="sibTrans" cxnId="{F14C037A-495C-4644-9A94-C78F9D57C476}">
      <dgm:prSet/>
      <dgm:spPr/>
      <dgm:t>
        <a:bodyPr/>
        <a:lstStyle/>
        <a:p>
          <a:endParaRPr lang="ru-RU"/>
        </a:p>
      </dgm:t>
    </dgm:pt>
    <dgm:pt modelId="{635D95FA-F425-45E9-8BCA-50B6DF9C52BF}" type="parTrans" cxnId="{F14C037A-495C-4644-9A94-C78F9D57C476}">
      <dgm:prSet/>
      <dgm:spPr/>
      <dgm:t>
        <a:bodyPr/>
        <a:lstStyle/>
        <a:p>
          <a:endParaRPr lang="ru-RU"/>
        </a:p>
      </dgm:t>
    </dgm:pt>
    <dgm:pt modelId="{D59060DF-9925-4265-9B19-D67A0651A382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ЗАТО Звёздный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B62EB8-2B4E-4D83-B1AD-AB023A27FD7B}" type="parTrans" cxnId="{B2834B42-D68F-44C5-9A34-6C6098A68CFF}">
      <dgm:prSet/>
      <dgm:spPr/>
      <dgm:t>
        <a:bodyPr/>
        <a:lstStyle/>
        <a:p>
          <a:endParaRPr lang="ru-RU"/>
        </a:p>
      </dgm:t>
    </dgm:pt>
    <dgm:pt modelId="{94248F95-2428-4911-9D09-18C3E6B806DF}" type="sibTrans" cxnId="{B2834B42-D68F-44C5-9A34-6C6098A68CFF}">
      <dgm:prSet/>
      <dgm:spPr/>
      <dgm:t>
        <a:bodyPr/>
        <a:lstStyle/>
        <a:p>
          <a:endParaRPr lang="ru-RU"/>
        </a:p>
      </dgm:t>
    </dgm:pt>
    <dgm:pt modelId="{27D7EE04-545D-49E2-89F6-42AF092B4254}">
      <dgm:prSet phldrT="[Текст]" custT="1"/>
      <dgm:spPr/>
      <dgm:t>
        <a:bodyPr/>
        <a:lstStyle/>
        <a:p>
          <a:r>
            <a:rPr lang="ru-RU" sz="1200" dirty="0" err="1" smtClean="0"/>
            <a:t>Програм-ма</a:t>
          </a:r>
          <a:r>
            <a:rPr lang="ru-RU" sz="1200" dirty="0" smtClean="0"/>
            <a:t> утверждена на 2012 - 2014 годы (Решение ГД от 29.09.2011 № 94)</a:t>
          </a:r>
          <a:endParaRPr lang="ru-RU" sz="1200" dirty="0"/>
        </a:p>
      </dgm:t>
    </dgm:pt>
    <dgm:pt modelId="{BE472A74-3222-4408-AF81-D6DF192B87CF}" type="parTrans" cxnId="{07A601BD-10D6-417D-805F-9FE3EC3D4BD9}">
      <dgm:prSet/>
      <dgm:spPr/>
      <dgm:t>
        <a:bodyPr/>
        <a:lstStyle/>
        <a:p>
          <a:endParaRPr lang="ru-RU"/>
        </a:p>
      </dgm:t>
    </dgm:pt>
    <dgm:pt modelId="{1E794477-3D0B-451E-BE34-98DA88DCF3FD}" type="sibTrans" cxnId="{07A601BD-10D6-417D-805F-9FE3EC3D4BD9}">
      <dgm:prSet/>
      <dgm:spPr/>
      <dgm:t>
        <a:bodyPr/>
        <a:lstStyle/>
        <a:p>
          <a:endParaRPr lang="ru-RU"/>
        </a:p>
      </dgm:t>
    </dgm:pt>
    <dgm:pt modelId="{9E4300CC-5168-4EE6-A652-BCFEB45FF95B}">
      <dgm:prSet phldrT="[Текст]" custT="1"/>
      <dgm:spPr/>
      <dgm:t>
        <a:bodyPr/>
        <a:lstStyle/>
        <a:p>
          <a:r>
            <a:rPr lang="ru-RU" sz="1200" dirty="0" smtClean="0"/>
            <a:t>Основные </a:t>
          </a:r>
          <a:r>
            <a:rPr lang="ru-RU" sz="1200" dirty="0" err="1" smtClean="0"/>
            <a:t>положе-ния</a:t>
          </a:r>
          <a:r>
            <a:rPr lang="ru-RU" sz="1200" dirty="0" smtClean="0"/>
            <a:t> Стратегии изложены в ПСЭР</a:t>
          </a:r>
          <a:endParaRPr lang="ru-RU" sz="1200" dirty="0"/>
        </a:p>
      </dgm:t>
    </dgm:pt>
    <dgm:pt modelId="{4FC0BB7C-22D4-4D47-A306-093CA0301458}" type="parTrans" cxnId="{1D849F45-ED0E-4404-BF8C-F2ACCC533ADD}">
      <dgm:prSet/>
      <dgm:spPr/>
      <dgm:t>
        <a:bodyPr/>
        <a:lstStyle/>
        <a:p>
          <a:endParaRPr lang="ru-RU"/>
        </a:p>
      </dgm:t>
    </dgm:pt>
    <dgm:pt modelId="{B32C9CE5-CD0E-42A3-828B-053E5A2800BA}" type="sibTrans" cxnId="{1D849F45-ED0E-4404-BF8C-F2ACCC533ADD}">
      <dgm:prSet/>
      <dgm:spPr/>
      <dgm:t>
        <a:bodyPr/>
        <a:lstStyle/>
        <a:p>
          <a:endParaRPr lang="ru-RU"/>
        </a:p>
      </dgm:t>
    </dgm:pt>
    <dgm:pt modelId="{99046106-B137-4D7C-89EE-04F505A29B37}">
      <dgm:prSet phldrT="[Текст]" custT="1"/>
      <dgm:spPr/>
      <dgm:t>
        <a:bodyPr/>
        <a:lstStyle/>
        <a:p>
          <a:r>
            <a:rPr lang="ru-RU" sz="1200" dirty="0" smtClean="0"/>
            <a:t>Декабрь 2012 – рассмотрение проекта ПСЭР на очередной период  </a:t>
          </a:r>
          <a:endParaRPr lang="ru-RU" sz="1200" dirty="0"/>
        </a:p>
      </dgm:t>
    </dgm:pt>
    <dgm:pt modelId="{9F8D8AFC-2C13-4C3E-8BEC-26ACEE0ADF20}" type="parTrans" cxnId="{ACDE3263-E89A-45EA-9AF4-69DB1A9E2A67}">
      <dgm:prSet/>
      <dgm:spPr/>
    </dgm:pt>
    <dgm:pt modelId="{B83338C7-A43B-4695-8431-9597CD3B0972}" type="sibTrans" cxnId="{ACDE3263-E89A-45EA-9AF4-69DB1A9E2A67}">
      <dgm:prSet/>
      <dgm:spPr/>
    </dgm:pt>
    <dgm:pt modelId="{D42A81C9-F485-4CD9-9CE6-BFCCC5914A3A}" type="pres">
      <dgm:prSet presAssocID="{7E356FFB-8240-4A20-9538-E7D703825C2D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87D8B51-621C-4955-9E74-6A033420D1EB}" type="pres">
      <dgm:prSet presAssocID="{86A227A3-8969-426C-B5F9-861AF2C81D9E}" presName="compositeNode" presStyleCnt="0">
        <dgm:presLayoutVars>
          <dgm:bulletEnabled val="1"/>
        </dgm:presLayoutVars>
      </dgm:prSet>
      <dgm:spPr/>
    </dgm:pt>
    <dgm:pt modelId="{28681C61-EC67-4D18-A212-0EA206509141}" type="pres">
      <dgm:prSet presAssocID="{86A227A3-8969-426C-B5F9-861AF2C81D9E}" presName="image" presStyleLbl="fgImgPlace1" presStyleIdx="0" presStyleCnt="6"/>
      <dgm:spPr>
        <a:blipFill>
          <a:blip xmlns:r="http://schemas.openxmlformats.org/officeDocument/2006/relationships" r:embed="rId1"/>
          <a:srcRect/>
          <a:stretch>
            <a:fillRect t="-33000" b="-33000"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104BD9D4-639C-461E-BDEB-4F83CBE5392C}" type="pres">
      <dgm:prSet presAssocID="{86A227A3-8969-426C-B5F9-861AF2C81D9E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CFF3AC-1A4C-4067-87F9-0B69F59F2020}" type="pres">
      <dgm:prSet presAssocID="{86A227A3-8969-426C-B5F9-861AF2C81D9E}" presName="parentNode" presStyleLbl="revTx" presStyleIdx="0" presStyleCnt="6" custLinFactNeighborX="-261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D10B18-1F1F-4E90-BC8B-E86813CB6811}" type="pres">
      <dgm:prSet presAssocID="{8A9CAAE4-7281-4004-937C-6503399C3F5A}" presName="sibTrans" presStyleCnt="0"/>
      <dgm:spPr/>
    </dgm:pt>
    <dgm:pt modelId="{5E451882-B50C-4BB1-9455-5C7F738D2988}" type="pres">
      <dgm:prSet presAssocID="{197A9C80-80F1-4D37-87F5-A9224D0A3B30}" presName="compositeNode" presStyleCnt="0">
        <dgm:presLayoutVars>
          <dgm:bulletEnabled val="1"/>
        </dgm:presLayoutVars>
      </dgm:prSet>
      <dgm:spPr/>
    </dgm:pt>
    <dgm:pt modelId="{D5EDF060-BEF6-4C72-9A5D-B7B042A12198}" type="pres">
      <dgm:prSet presAssocID="{197A9C80-80F1-4D37-87F5-A9224D0A3B30}" presName="image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65270052-BA85-4D81-90C3-DEBAE7E54A51}" type="pres">
      <dgm:prSet presAssocID="{197A9C80-80F1-4D37-87F5-A9224D0A3B30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90D94-201A-43BF-98A3-35A2FECBF8C1}" type="pres">
      <dgm:prSet presAssocID="{197A9C80-80F1-4D37-87F5-A9224D0A3B30}" presName="parentNode" presStyleLbl="revTx" presStyleIdx="1" presStyleCnt="6" custLinFactNeighborX="-208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95061-0927-42D3-A5E8-294CF3D1287D}" type="pres">
      <dgm:prSet presAssocID="{82E793F7-F303-4DDB-B641-3ED9B3628BA9}" presName="sibTrans" presStyleCnt="0"/>
      <dgm:spPr/>
    </dgm:pt>
    <dgm:pt modelId="{95E7C1DF-EA34-4B53-81C5-AF2E7407AA66}" type="pres">
      <dgm:prSet presAssocID="{AF38237F-864A-442E-8A50-4F5E00BA0860}" presName="compositeNode" presStyleCnt="0">
        <dgm:presLayoutVars>
          <dgm:bulletEnabled val="1"/>
        </dgm:presLayoutVars>
      </dgm:prSet>
      <dgm:spPr/>
    </dgm:pt>
    <dgm:pt modelId="{23EA40A6-641D-4DC1-AB5E-9433772C29F6}" type="pres">
      <dgm:prSet presAssocID="{AF38237F-864A-442E-8A50-4F5E00BA0860}" presName="image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8FAD2412-2CD3-4906-91B5-2929C517F188}" type="pres">
      <dgm:prSet presAssocID="{AF38237F-864A-442E-8A50-4F5E00BA0860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4FDD8-115F-443C-9F0D-654ADAF8431F}" type="pres">
      <dgm:prSet presAssocID="{AF38237F-864A-442E-8A50-4F5E00BA0860}" presName="parentNode" presStyleLbl="revTx" presStyleIdx="2" presStyleCnt="6" custLinFactNeighborX="-501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5E927-772A-4617-AC1F-6298080392A9}" type="pres">
      <dgm:prSet presAssocID="{12717F02-8BE4-4729-8A1F-CAEEE2338D13}" presName="sibTrans" presStyleCnt="0"/>
      <dgm:spPr/>
    </dgm:pt>
    <dgm:pt modelId="{9D1B0048-236F-44DD-AD53-7B838053DF6A}" type="pres">
      <dgm:prSet presAssocID="{FC006ED6-5A49-4B52-BA77-BCF57AA45B9D}" presName="compositeNode" presStyleCnt="0">
        <dgm:presLayoutVars>
          <dgm:bulletEnabled val="1"/>
        </dgm:presLayoutVars>
      </dgm:prSet>
      <dgm:spPr/>
    </dgm:pt>
    <dgm:pt modelId="{92723FE6-89B1-42C6-9222-6E7C8CD7C24F}" type="pres">
      <dgm:prSet presAssocID="{FC006ED6-5A49-4B52-BA77-BCF57AA45B9D}" presName="image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71BE52E1-1DE3-4D9F-A4DF-45D0CBF4C023}" type="pres">
      <dgm:prSet presAssocID="{FC006ED6-5A49-4B52-BA77-BCF57AA45B9D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528EF-9DFE-4AA3-A672-31EE375B37E0}" type="pres">
      <dgm:prSet presAssocID="{FC006ED6-5A49-4B52-BA77-BCF57AA45B9D}" presName="parentNode" presStyleLbl="revTx" presStyleIdx="3" presStyleCnt="6" custLinFactNeighborX="-44796" custLinFactNeighborY="-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76D86-5A33-4E56-B3BB-2F4C1D9CC252}" type="pres">
      <dgm:prSet presAssocID="{C759ACF1-7093-40F2-A41C-CA066AA37E9D}" presName="sibTrans" presStyleCnt="0"/>
      <dgm:spPr/>
    </dgm:pt>
    <dgm:pt modelId="{27F69E99-D1A8-4B74-A057-9301C331FA60}" type="pres">
      <dgm:prSet presAssocID="{E632D2D6-2FC7-4383-8D8D-2BC41F6A65E0}" presName="compositeNode" presStyleCnt="0">
        <dgm:presLayoutVars>
          <dgm:bulletEnabled val="1"/>
        </dgm:presLayoutVars>
      </dgm:prSet>
      <dgm:spPr/>
    </dgm:pt>
    <dgm:pt modelId="{F3D27524-53B9-4A58-B76C-321FFA67350A}" type="pres">
      <dgm:prSet presAssocID="{E632D2D6-2FC7-4383-8D8D-2BC41F6A65E0}" presName="image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8A160C47-9CA7-46B8-B1DA-2BAF9C818C7C}" type="pres">
      <dgm:prSet presAssocID="{E632D2D6-2FC7-4383-8D8D-2BC41F6A65E0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5E622D-5DDC-494A-8028-16E3F67A8DAF}" type="pres">
      <dgm:prSet presAssocID="{E632D2D6-2FC7-4383-8D8D-2BC41F6A65E0}" presName="parentNode" presStyleLbl="revTx" presStyleIdx="4" presStyleCnt="6" custLinFactNeighborX="-394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8997E-CC2D-4C68-9092-A604125D0829}" type="pres">
      <dgm:prSet presAssocID="{E0ABAB14-25A6-44D5-9927-C82B6F253BD1}" presName="sibTrans" presStyleCnt="0"/>
      <dgm:spPr/>
    </dgm:pt>
    <dgm:pt modelId="{B5F9B7F4-46D4-4BD9-81BE-5729F8991FFE}" type="pres">
      <dgm:prSet presAssocID="{D59060DF-9925-4265-9B19-D67A0651A382}" presName="compositeNode" presStyleCnt="0">
        <dgm:presLayoutVars>
          <dgm:bulletEnabled val="1"/>
        </dgm:presLayoutVars>
      </dgm:prSet>
      <dgm:spPr/>
    </dgm:pt>
    <dgm:pt modelId="{2F3342AB-CE7C-4060-9AFD-F77EAB523667}" type="pres">
      <dgm:prSet presAssocID="{D59060DF-9925-4265-9B19-D67A0651A382}" presName="image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4000" b="-24000"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9362268D-3C55-45F5-B786-E6EF23D8A497}" type="pres">
      <dgm:prSet presAssocID="{D59060DF-9925-4265-9B19-D67A0651A382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88C26-EDB9-44C4-9B84-7179FFFFD49C}" type="pres">
      <dgm:prSet presAssocID="{D59060DF-9925-4265-9B19-D67A0651A382}" presName="parentNode" presStyleLbl="revTx" presStyleIdx="5" presStyleCnt="6" custLinFactNeighborX="-341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1BB57B-AAB9-4C23-8EAB-C0092A70D4AC}" srcId="{86A227A3-8969-426C-B5F9-861AF2C81D9E}" destId="{E66651EF-461A-4D15-B05F-46952750F82C}" srcOrd="0" destOrd="0" parTransId="{C33C77D9-E82A-4523-9041-5017D3BF993B}" sibTransId="{C2183F6D-001A-457E-BDEC-99349F4C88B0}"/>
    <dgm:cxn modelId="{10EE6EE4-4A34-4F6D-B7F6-CB2C7E03CD43}" type="presOf" srcId="{4356AA69-F8B2-427F-BEF5-3F5610758823}" destId="{65270052-BA85-4D81-90C3-DEBAE7E54A51}" srcOrd="0" destOrd="0" presId="urn:microsoft.com/office/officeart/2005/8/layout/hList2#7"/>
    <dgm:cxn modelId="{0734F944-B173-4B0E-B78F-0FC73634E30B}" type="presOf" srcId="{FC006ED6-5A49-4B52-BA77-BCF57AA45B9D}" destId="{492528EF-9DFE-4AA3-A672-31EE375B37E0}" srcOrd="0" destOrd="0" presId="urn:microsoft.com/office/officeart/2005/8/layout/hList2#7"/>
    <dgm:cxn modelId="{4FFE7605-4898-459C-ABD3-C71A41888D8C}" srcId="{E632D2D6-2FC7-4383-8D8D-2BC41F6A65E0}" destId="{0A658A97-122C-4240-AD67-82A938983E00}" srcOrd="0" destOrd="0" parTransId="{51CA62FB-30FB-484E-A8C5-8B479C200D39}" sibTransId="{7E79484E-F19D-4DE8-A02B-92EB86324E12}"/>
    <dgm:cxn modelId="{AD7500F9-E4EE-411B-8109-E09B7143747B}" type="presOf" srcId="{AF38237F-864A-442E-8A50-4F5E00BA0860}" destId="{9D54FDD8-115F-443C-9F0D-654ADAF8431F}" srcOrd="0" destOrd="0" presId="urn:microsoft.com/office/officeart/2005/8/layout/hList2#7"/>
    <dgm:cxn modelId="{1D849F45-ED0E-4404-BF8C-F2ACCC533ADD}" srcId="{D59060DF-9925-4265-9B19-D67A0651A382}" destId="{9E4300CC-5168-4EE6-A652-BCFEB45FF95B}" srcOrd="1" destOrd="0" parTransId="{4FC0BB7C-22D4-4D47-A306-093CA0301458}" sibTransId="{B32C9CE5-CD0E-42A3-828B-053E5A2800BA}"/>
    <dgm:cxn modelId="{EA1CF53D-2086-4C3B-8863-05F706B6A613}" srcId="{197A9C80-80F1-4D37-87F5-A9224D0A3B30}" destId="{C96BFAEE-3EDC-4755-BFBE-66FC051FEBC9}" srcOrd="1" destOrd="0" parTransId="{C15C4F6E-5E8A-46C3-95EB-0179F96BE51A}" sibTransId="{14DEC7B0-7FC8-4D58-8937-5887F739AD5B}"/>
    <dgm:cxn modelId="{1F002CA6-FA20-4BE7-BE48-F947CB680B0A}" srcId="{FC006ED6-5A49-4B52-BA77-BCF57AA45B9D}" destId="{C1D7AE4B-DE25-4F86-9C59-C3B97A1A9C1D}" srcOrd="0" destOrd="0" parTransId="{AB45C7D4-7F4D-4B83-BB63-F7B676DF7CFB}" sibTransId="{0ED4665B-D348-4659-8E68-F786995F650A}"/>
    <dgm:cxn modelId="{D53FD6CD-F7FE-48CA-9A2A-8678FC5AC5D2}" srcId="{AF38237F-864A-442E-8A50-4F5E00BA0860}" destId="{6D26FED9-60DF-4F4E-B795-C154EC9493B9}" srcOrd="1" destOrd="0" parTransId="{D4B66E58-5646-443D-8B88-F190E7C95EDC}" sibTransId="{A2F80699-C5C8-4CF1-8091-DDC6D6057D53}"/>
    <dgm:cxn modelId="{B7D452AB-04D0-4778-86CA-8DF722CAC1A3}" srcId="{86A227A3-8969-426C-B5F9-861AF2C81D9E}" destId="{5817D7C8-2CC6-445E-93DF-453D3C3661D9}" srcOrd="1" destOrd="0" parTransId="{43208F44-6ECB-49E3-B5AF-676BA39E095A}" sibTransId="{B2AA3F88-7330-4950-A8BA-96E0A6D67602}"/>
    <dgm:cxn modelId="{A5741A59-4707-46D5-9C08-13189A3B6A2E}" type="presOf" srcId="{6D26FED9-60DF-4F4E-B795-C154EC9493B9}" destId="{8FAD2412-2CD3-4906-91B5-2929C517F188}" srcOrd="0" destOrd="1" presId="urn:microsoft.com/office/officeart/2005/8/layout/hList2#7"/>
    <dgm:cxn modelId="{ACDE3263-E89A-45EA-9AF4-69DB1A9E2A67}" srcId="{E632D2D6-2FC7-4383-8D8D-2BC41F6A65E0}" destId="{99046106-B137-4D7C-89EE-04F505A29B37}" srcOrd="1" destOrd="0" parTransId="{9F8D8AFC-2C13-4C3E-8BEC-26ACEE0ADF20}" sibTransId="{B83338C7-A43B-4695-8431-9597CD3B0972}"/>
    <dgm:cxn modelId="{5853F3A9-C2BD-4EDC-9F5B-C392AC9954ED}" srcId="{7E356FFB-8240-4A20-9538-E7D703825C2D}" destId="{86A227A3-8969-426C-B5F9-861AF2C81D9E}" srcOrd="0" destOrd="0" parTransId="{26FC79FE-7295-476D-A8D2-65525834265E}" sibTransId="{8A9CAAE4-7281-4004-937C-6503399C3F5A}"/>
    <dgm:cxn modelId="{7B53BD6B-0F9D-4AC9-8DA3-25396EC7AB20}" type="presOf" srcId="{99046106-B137-4D7C-89EE-04F505A29B37}" destId="{8A160C47-9CA7-46B8-B1DA-2BAF9C818C7C}" srcOrd="0" destOrd="1" presId="urn:microsoft.com/office/officeart/2005/8/layout/hList2#7"/>
    <dgm:cxn modelId="{0F0DD1BA-93B3-4734-80D4-4AF578C75736}" srcId="{AF38237F-864A-442E-8A50-4F5E00BA0860}" destId="{23B21C09-7C30-4080-A132-417F5CBA6870}" srcOrd="0" destOrd="0" parTransId="{5052FCAE-79F0-4C36-9765-B8E5F4E089DB}" sibTransId="{E9096D2C-5164-4B33-ABF5-09E3983E9347}"/>
    <dgm:cxn modelId="{D9CC9ECF-79AE-4529-8FA9-2481BC66F120}" type="presOf" srcId="{86A227A3-8969-426C-B5F9-861AF2C81D9E}" destId="{B5CFF3AC-1A4C-4067-87F9-0B69F59F2020}" srcOrd="0" destOrd="0" presId="urn:microsoft.com/office/officeart/2005/8/layout/hList2#7"/>
    <dgm:cxn modelId="{D6E80BC6-41A3-4406-A84F-3B902AD6687F}" type="presOf" srcId="{E66651EF-461A-4D15-B05F-46952750F82C}" destId="{104BD9D4-639C-461E-BDEB-4F83CBE5392C}" srcOrd="0" destOrd="0" presId="urn:microsoft.com/office/officeart/2005/8/layout/hList2#7"/>
    <dgm:cxn modelId="{5E785F93-F551-4101-9A8D-4A7392B6B212}" type="presOf" srcId="{7E356FFB-8240-4A20-9538-E7D703825C2D}" destId="{D42A81C9-F485-4CD9-9CE6-BFCCC5914A3A}" srcOrd="0" destOrd="0" presId="urn:microsoft.com/office/officeart/2005/8/layout/hList2#7"/>
    <dgm:cxn modelId="{32610BBE-8B71-4EFD-8E22-63113B699D05}" type="presOf" srcId="{0A658A97-122C-4240-AD67-82A938983E00}" destId="{8A160C47-9CA7-46B8-B1DA-2BAF9C818C7C}" srcOrd="0" destOrd="0" presId="urn:microsoft.com/office/officeart/2005/8/layout/hList2#7"/>
    <dgm:cxn modelId="{BB4A9845-3725-46B9-95DF-60D8D4E6AC15}" srcId="{197A9C80-80F1-4D37-87F5-A9224D0A3B30}" destId="{4356AA69-F8B2-427F-BEF5-3F5610758823}" srcOrd="0" destOrd="0" parTransId="{93863445-AA2A-4937-AAB8-E73965568E16}" sibTransId="{16EFB4CC-BA80-4150-943D-3FC5F270CF4C}"/>
    <dgm:cxn modelId="{98CE0D98-3ABF-4B33-8C17-BB5925AC8175}" type="presOf" srcId="{197A9C80-80F1-4D37-87F5-A9224D0A3B30}" destId="{A8290D94-201A-43BF-98A3-35A2FECBF8C1}" srcOrd="0" destOrd="0" presId="urn:microsoft.com/office/officeart/2005/8/layout/hList2#7"/>
    <dgm:cxn modelId="{979B1A85-2229-4801-935D-BA01CBAC927D}" type="presOf" srcId="{79B36035-53FC-46C9-806F-4DCF20D79E13}" destId="{8FAD2412-2CD3-4906-91B5-2929C517F188}" srcOrd="0" destOrd="2" presId="urn:microsoft.com/office/officeart/2005/8/layout/hList2#7"/>
    <dgm:cxn modelId="{AE21577D-936E-49FC-9C2C-F8A1E9A15CFC}" type="presOf" srcId="{C1D7AE4B-DE25-4F86-9C59-C3B97A1A9C1D}" destId="{71BE52E1-1DE3-4D9F-A4DF-45D0CBF4C023}" srcOrd="0" destOrd="0" presId="urn:microsoft.com/office/officeart/2005/8/layout/hList2#7"/>
    <dgm:cxn modelId="{ED9263CB-D390-486B-BAC3-EB54011AC4F3}" srcId="{FC006ED6-5A49-4B52-BA77-BCF57AA45B9D}" destId="{D022C6AA-4696-4D7F-88EE-B9DC7747D664}" srcOrd="1" destOrd="0" parTransId="{8E505880-DECE-43D5-A593-23F3FB4D2998}" sibTransId="{DDF77DD2-5D8B-4483-919E-5DC6F582DA73}"/>
    <dgm:cxn modelId="{0EC6B364-F738-4621-878D-C0C05C650053}" type="presOf" srcId="{23B21C09-7C30-4080-A132-417F5CBA6870}" destId="{8FAD2412-2CD3-4906-91B5-2929C517F188}" srcOrd="0" destOrd="0" presId="urn:microsoft.com/office/officeart/2005/8/layout/hList2#7"/>
    <dgm:cxn modelId="{C4EDF79C-217E-42B6-9521-CA1E091E743F}" type="presOf" srcId="{D022C6AA-4696-4D7F-88EE-B9DC7747D664}" destId="{71BE52E1-1DE3-4D9F-A4DF-45D0CBF4C023}" srcOrd="0" destOrd="1" presId="urn:microsoft.com/office/officeart/2005/8/layout/hList2#7"/>
    <dgm:cxn modelId="{0C66E308-6031-4E10-B1CA-5A8F82569208}" type="presOf" srcId="{27D7EE04-545D-49E2-89F6-42AF092B4254}" destId="{9362268D-3C55-45F5-B786-E6EF23D8A497}" srcOrd="0" destOrd="0" presId="urn:microsoft.com/office/officeart/2005/8/layout/hList2#7"/>
    <dgm:cxn modelId="{DC76C0B4-F6FB-40BC-A671-09B684E2FE66}" type="presOf" srcId="{9E4300CC-5168-4EE6-A652-BCFEB45FF95B}" destId="{9362268D-3C55-45F5-B786-E6EF23D8A497}" srcOrd="0" destOrd="1" presId="urn:microsoft.com/office/officeart/2005/8/layout/hList2#7"/>
    <dgm:cxn modelId="{23EDB0CB-3D79-41A6-98BF-A05FB88C8A99}" srcId="{7E356FFB-8240-4A20-9538-E7D703825C2D}" destId="{E632D2D6-2FC7-4383-8D8D-2BC41F6A65E0}" srcOrd="4" destOrd="0" parTransId="{0C10F547-936E-46C2-A9EC-B39F37B70C54}" sibTransId="{E0ABAB14-25A6-44D5-9927-C82B6F253BD1}"/>
    <dgm:cxn modelId="{0CC6FA9B-2350-4991-B7E5-57FDA508EC3A}" type="presOf" srcId="{E632D2D6-2FC7-4383-8D8D-2BC41F6A65E0}" destId="{485E622D-5DDC-494A-8028-16E3F67A8DAF}" srcOrd="0" destOrd="0" presId="urn:microsoft.com/office/officeart/2005/8/layout/hList2#7"/>
    <dgm:cxn modelId="{3B6DE28C-7033-493E-A2EA-82DB08A5A410}" type="presOf" srcId="{C96BFAEE-3EDC-4755-BFBE-66FC051FEBC9}" destId="{65270052-BA85-4D81-90C3-DEBAE7E54A51}" srcOrd="0" destOrd="1" presId="urn:microsoft.com/office/officeart/2005/8/layout/hList2#7"/>
    <dgm:cxn modelId="{998F2E6D-6898-48ED-BE76-DDB090E28658}" srcId="{7E356FFB-8240-4A20-9538-E7D703825C2D}" destId="{AF38237F-864A-442E-8A50-4F5E00BA0860}" srcOrd="2" destOrd="0" parTransId="{6A98A1EF-11A7-4F01-B300-359C1DB02941}" sibTransId="{12717F02-8BE4-4729-8A1F-CAEEE2338D13}"/>
    <dgm:cxn modelId="{44A2DFEB-28A3-4D2B-AD1B-6AC724B9AF0D}" srcId="{AF38237F-864A-442E-8A50-4F5E00BA0860}" destId="{79B36035-53FC-46C9-806F-4DCF20D79E13}" srcOrd="2" destOrd="0" parTransId="{63F0E192-3D11-4EFA-8E65-08B714F3E491}" sibTransId="{F4EC2891-FDED-450B-BD9F-C3386A16FCA7}"/>
    <dgm:cxn modelId="{F14C037A-495C-4644-9A94-C78F9D57C476}" srcId="{7E356FFB-8240-4A20-9538-E7D703825C2D}" destId="{197A9C80-80F1-4D37-87F5-A9224D0A3B30}" srcOrd="1" destOrd="0" parTransId="{635D95FA-F425-45E9-8BCA-50B6DF9C52BF}" sibTransId="{82E793F7-F303-4DDB-B641-3ED9B3628BA9}"/>
    <dgm:cxn modelId="{8D0D1A62-A37B-4114-9A77-8783BB762237}" type="presOf" srcId="{5817D7C8-2CC6-445E-93DF-453D3C3661D9}" destId="{104BD9D4-639C-461E-BDEB-4F83CBE5392C}" srcOrd="0" destOrd="1" presId="urn:microsoft.com/office/officeart/2005/8/layout/hList2#7"/>
    <dgm:cxn modelId="{E47DEB31-1391-4D00-A13A-56C9CF43D79F}" type="presOf" srcId="{D59060DF-9925-4265-9B19-D67A0651A382}" destId="{77A88C26-EDB9-44C4-9B84-7179FFFFD49C}" srcOrd="0" destOrd="0" presId="urn:microsoft.com/office/officeart/2005/8/layout/hList2#7"/>
    <dgm:cxn modelId="{07A601BD-10D6-417D-805F-9FE3EC3D4BD9}" srcId="{D59060DF-9925-4265-9B19-D67A0651A382}" destId="{27D7EE04-545D-49E2-89F6-42AF092B4254}" srcOrd="0" destOrd="0" parTransId="{BE472A74-3222-4408-AF81-D6DF192B87CF}" sibTransId="{1E794477-3D0B-451E-BE34-98DA88DCF3FD}"/>
    <dgm:cxn modelId="{B2834B42-D68F-44C5-9A34-6C6098A68CFF}" srcId="{7E356FFB-8240-4A20-9538-E7D703825C2D}" destId="{D59060DF-9925-4265-9B19-D67A0651A382}" srcOrd="5" destOrd="0" parTransId="{0CB62EB8-2B4E-4D83-B1AD-AB023A27FD7B}" sibTransId="{94248F95-2428-4911-9D09-18C3E6B806DF}"/>
    <dgm:cxn modelId="{31A997F3-D501-4BAB-8C6C-D1571B19CFA6}" srcId="{7E356FFB-8240-4A20-9538-E7D703825C2D}" destId="{FC006ED6-5A49-4B52-BA77-BCF57AA45B9D}" srcOrd="3" destOrd="0" parTransId="{D0939DA1-46F1-488C-BF06-AF4E8DCEAFA8}" sibTransId="{C759ACF1-7093-40F2-A41C-CA066AA37E9D}"/>
    <dgm:cxn modelId="{B03C1420-683F-4FCC-B016-BA14A46043D3}" type="presParOf" srcId="{D42A81C9-F485-4CD9-9CE6-BFCCC5914A3A}" destId="{087D8B51-621C-4955-9E74-6A033420D1EB}" srcOrd="0" destOrd="0" presId="urn:microsoft.com/office/officeart/2005/8/layout/hList2#7"/>
    <dgm:cxn modelId="{CDB906D9-C3FD-406F-A5B5-D60E3A100A08}" type="presParOf" srcId="{087D8B51-621C-4955-9E74-6A033420D1EB}" destId="{28681C61-EC67-4D18-A212-0EA206509141}" srcOrd="0" destOrd="0" presId="urn:microsoft.com/office/officeart/2005/8/layout/hList2#7"/>
    <dgm:cxn modelId="{FDE79A6F-F275-4D18-A0C5-6B0ACCED9DB3}" type="presParOf" srcId="{087D8B51-621C-4955-9E74-6A033420D1EB}" destId="{104BD9D4-639C-461E-BDEB-4F83CBE5392C}" srcOrd="1" destOrd="0" presId="urn:microsoft.com/office/officeart/2005/8/layout/hList2#7"/>
    <dgm:cxn modelId="{2E5134C8-60AE-4279-B05D-DBEDB7D461CF}" type="presParOf" srcId="{087D8B51-621C-4955-9E74-6A033420D1EB}" destId="{B5CFF3AC-1A4C-4067-87F9-0B69F59F2020}" srcOrd="2" destOrd="0" presId="urn:microsoft.com/office/officeart/2005/8/layout/hList2#7"/>
    <dgm:cxn modelId="{11C4EE39-1C1F-4DD9-AE4C-D6474770A9BC}" type="presParOf" srcId="{D42A81C9-F485-4CD9-9CE6-BFCCC5914A3A}" destId="{7FD10B18-1F1F-4E90-BC8B-E86813CB6811}" srcOrd="1" destOrd="0" presId="urn:microsoft.com/office/officeart/2005/8/layout/hList2#7"/>
    <dgm:cxn modelId="{D1BB981B-EBC4-4DC9-82DC-FA7A6B88CCBF}" type="presParOf" srcId="{D42A81C9-F485-4CD9-9CE6-BFCCC5914A3A}" destId="{5E451882-B50C-4BB1-9455-5C7F738D2988}" srcOrd="2" destOrd="0" presId="urn:microsoft.com/office/officeart/2005/8/layout/hList2#7"/>
    <dgm:cxn modelId="{31B74F00-B273-46CD-87A3-2CBF997700F9}" type="presParOf" srcId="{5E451882-B50C-4BB1-9455-5C7F738D2988}" destId="{D5EDF060-BEF6-4C72-9A5D-B7B042A12198}" srcOrd="0" destOrd="0" presId="urn:microsoft.com/office/officeart/2005/8/layout/hList2#7"/>
    <dgm:cxn modelId="{796CED4C-00B7-43FC-A0F4-51655341C47F}" type="presParOf" srcId="{5E451882-B50C-4BB1-9455-5C7F738D2988}" destId="{65270052-BA85-4D81-90C3-DEBAE7E54A51}" srcOrd="1" destOrd="0" presId="urn:microsoft.com/office/officeart/2005/8/layout/hList2#7"/>
    <dgm:cxn modelId="{B844DF28-5793-4DC7-9BBA-AF6FCE6BC9B4}" type="presParOf" srcId="{5E451882-B50C-4BB1-9455-5C7F738D2988}" destId="{A8290D94-201A-43BF-98A3-35A2FECBF8C1}" srcOrd="2" destOrd="0" presId="urn:microsoft.com/office/officeart/2005/8/layout/hList2#7"/>
    <dgm:cxn modelId="{9A76BF5C-8EBC-4E65-9FE1-CCD677BFA633}" type="presParOf" srcId="{D42A81C9-F485-4CD9-9CE6-BFCCC5914A3A}" destId="{FD895061-0927-42D3-A5E8-294CF3D1287D}" srcOrd="3" destOrd="0" presId="urn:microsoft.com/office/officeart/2005/8/layout/hList2#7"/>
    <dgm:cxn modelId="{A6242847-5B3C-4CD7-A7DE-2EEFFFA0222A}" type="presParOf" srcId="{D42A81C9-F485-4CD9-9CE6-BFCCC5914A3A}" destId="{95E7C1DF-EA34-4B53-81C5-AF2E7407AA66}" srcOrd="4" destOrd="0" presId="urn:microsoft.com/office/officeart/2005/8/layout/hList2#7"/>
    <dgm:cxn modelId="{948B6631-59EB-4D45-AE60-982A99A5F3A3}" type="presParOf" srcId="{95E7C1DF-EA34-4B53-81C5-AF2E7407AA66}" destId="{23EA40A6-641D-4DC1-AB5E-9433772C29F6}" srcOrd="0" destOrd="0" presId="urn:microsoft.com/office/officeart/2005/8/layout/hList2#7"/>
    <dgm:cxn modelId="{16B2BBEC-5922-4E1C-83AF-8BDFE1BB7B13}" type="presParOf" srcId="{95E7C1DF-EA34-4B53-81C5-AF2E7407AA66}" destId="{8FAD2412-2CD3-4906-91B5-2929C517F188}" srcOrd="1" destOrd="0" presId="urn:microsoft.com/office/officeart/2005/8/layout/hList2#7"/>
    <dgm:cxn modelId="{0D45F5DF-AB1D-461B-8AB4-78DDE711D55D}" type="presParOf" srcId="{95E7C1DF-EA34-4B53-81C5-AF2E7407AA66}" destId="{9D54FDD8-115F-443C-9F0D-654ADAF8431F}" srcOrd="2" destOrd="0" presId="urn:microsoft.com/office/officeart/2005/8/layout/hList2#7"/>
    <dgm:cxn modelId="{E7DFA0FE-6AE5-42F4-87CC-A9045918267B}" type="presParOf" srcId="{D42A81C9-F485-4CD9-9CE6-BFCCC5914A3A}" destId="{C705E927-772A-4617-AC1F-6298080392A9}" srcOrd="5" destOrd="0" presId="urn:microsoft.com/office/officeart/2005/8/layout/hList2#7"/>
    <dgm:cxn modelId="{B2C42CAE-1742-484D-ABC1-648803CB286F}" type="presParOf" srcId="{D42A81C9-F485-4CD9-9CE6-BFCCC5914A3A}" destId="{9D1B0048-236F-44DD-AD53-7B838053DF6A}" srcOrd="6" destOrd="0" presId="urn:microsoft.com/office/officeart/2005/8/layout/hList2#7"/>
    <dgm:cxn modelId="{636B4DB1-CC95-49D9-888F-577A3F3869AD}" type="presParOf" srcId="{9D1B0048-236F-44DD-AD53-7B838053DF6A}" destId="{92723FE6-89B1-42C6-9222-6E7C8CD7C24F}" srcOrd="0" destOrd="0" presId="urn:microsoft.com/office/officeart/2005/8/layout/hList2#7"/>
    <dgm:cxn modelId="{300E73D9-E6AD-46FD-8FF6-2EE3033A818E}" type="presParOf" srcId="{9D1B0048-236F-44DD-AD53-7B838053DF6A}" destId="{71BE52E1-1DE3-4D9F-A4DF-45D0CBF4C023}" srcOrd="1" destOrd="0" presId="urn:microsoft.com/office/officeart/2005/8/layout/hList2#7"/>
    <dgm:cxn modelId="{0712749A-6C79-4618-91B1-43D4E0FE5D9C}" type="presParOf" srcId="{9D1B0048-236F-44DD-AD53-7B838053DF6A}" destId="{492528EF-9DFE-4AA3-A672-31EE375B37E0}" srcOrd="2" destOrd="0" presId="urn:microsoft.com/office/officeart/2005/8/layout/hList2#7"/>
    <dgm:cxn modelId="{2C1B8868-34DE-4CA4-81C3-C6A6D0F8A243}" type="presParOf" srcId="{D42A81C9-F485-4CD9-9CE6-BFCCC5914A3A}" destId="{83176D86-5A33-4E56-B3BB-2F4C1D9CC252}" srcOrd="7" destOrd="0" presId="urn:microsoft.com/office/officeart/2005/8/layout/hList2#7"/>
    <dgm:cxn modelId="{BC272364-54BA-410B-8280-60E504F9E917}" type="presParOf" srcId="{D42A81C9-F485-4CD9-9CE6-BFCCC5914A3A}" destId="{27F69E99-D1A8-4B74-A057-9301C331FA60}" srcOrd="8" destOrd="0" presId="urn:microsoft.com/office/officeart/2005/8/layout/hList2#7"/>
    <dgm:cxn modelId="{A4F580CC-D483-42A8-8ED6-7BE8A18B4CCE}" type="presParOf" srcId="{27F69E99-D1A8-4B74-A057-9301C331FA60}" destId="{F3D27524-53B9-4A58-B76C-321FFA67350A}" srcOrd="0" destOrd="0" presId="urn:microsoft.com/office/officeart/2005/8/layout/hList2#7"/>
    <dgm:cxn modelId="{B76F4577-A334-4CA8-9F7F-D7A0E9820C76}" type="presParOf" srcId="{27F69E99-D1A8-4B74-A057-9301C331FA60}" destId="{8A160C47-9CA7-46B8-B1DA-2BAF9C818C7C}" srcOrd="1" destOrd="0" presId="urn:microsoft.com/office/officeart/2005/8/layout/hList2#7"/>
    <dgm:cxn modelId="{5A417AED-6328-4EA6-ACFE-03F5E2E0B958}" type="presParOf" srcId="{27F69E99-D1A8-4B74-A057-9301C331FA60}" destId="{485E622D-5DDC-494A-8028-16E3F67A8DAF}" srcOrd="2" destOrd="0" presId="urn:microsoft.com/office/officeart/2005/8/layout/hList2#7"/>
    <dgm:cxn modelId="{B68B07A5-0C45-4610-A892-E4FF0E79C456}" type="presParOf" srcId="{D42A81C9-F485-4CD9-9CE6-BFCCC5914A3A}" destId="{8098997E-CC2D-4C68-9092-A604125D0829}" srcOrd="9" destOrd="0" presId="urn:microsoft.com/office/officeart/2005/8/layout/hList2#7"/>
    <dgm:cxn modelId="{F79260B7-0475-4D0D-A35E-E32467D3BFD1}" type="presParOf" srcId="{D42A81C9-F485-4CD9-9CE6-BFCCC5914A3A}" destId="{B5F9B7F4-46D4-4BD9-81BE-5729F8991FFE}" srcOrd="10" destOrd="0" presId="urn:microsoft.com/office/officeart/2005/8/layout/hList2#7"/>
    <dgm:cxn modelId="{34916741-123A-4AD6-B910-1D74871FA520}" type="presParOf" srcId="{B5F9B7F4-46D4-4BD9-81BE-5729F8991FFE}" destId="{2F3342AB-CE7C-4060-9AFD-F77EAB523667}" srcOrd="0" destOrd="0" presId="urn:microsoft.com/office/officeart/2005/8/layout/hList2#7"/>
    <dgm:cxn modelId="{2837D193-4BE9-4BB8-BAED-9A380252909C}" type="presParOf" srcId="{B5F9B7F4-46D4-4BD9-81BE-5729F8991FFE}" destId="{9362268D-3C55-45F5-B786-E6EF23D8A497}" srcOrd="1" destOrd="0" presId="urn:microsoft.com/office/officeart/2005/8/layout/hList2#7"/>
    <dgm:cxn modelId="{0C2EBCD7-1240-482C-9A96-64CBD3A3E7B8}" type="presParOf" srcId="{B5F9B7F4-46D4-4BD9-81BE-5729F8991FFE}" destId="{77A88C26-EDB9-44C4-9B84-7179FFFFD49C}" srcOrd="2" destOrd="0" presId="urn:microsoft.com/office/officeart/2005/8/layout/hList2#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356FFB-8240-4A20-9538-E7D703825C2D}" type="doc">
      <dgm:prSet loTypeId="urn:microsoft.com/office/officeart/2005/8/layout/hList2#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56AA69-F8B2-427F-BEF5-3F5610758823}">
      <dgm:prSet phldrT="[Текст]" custT="1"/>
      <dgm:spPr/>
      <dgm:t>
        <a:bodyPr/>
        <a:lstStyle/>
        <a:p>
          <a:r>
            <a:rPr lang="ru-RU" sz="1200" dirty="0" smtClean="0"/>
            <a:t>ГП утверждён (Решение ГД от 31.01.2006 №63)</a:t>
          </a:r>
          <a:endParaRPr lang="ru-RU" sz="1200" dirty="0"/>
        </a:p>
      </dgm:t>
    </dgm:pt>
    <dgm:pt modelId="{93863445-AA2A-4937-AAB8-E73965568E16}" type="parTrans" cxnId="{BB4A9845-3725-46B9-95DF-60D8D4E6AC15}">
      <dgm:prSet/>
      <dgm:spPr/>
      <dgm:t>
        <a:bodyPr/>
        <a:lstStyle/>
        <a:p>
          <a:endParaRPr lang="ru-RU"/>
        </a:p>
      </dgm:t>
    </dgm:pt>
    <dgm:pt modelId="{16EFB4CC-BA80-4150-943D-3FC5F270CF4C}" type="sibTrans" cxnId="{BB4A9845-3725-46B9-95DF-60D8D4E6AC15}">
      <dgm:prSet/>
      <dgm:spPr/>
      <dgm:t>
        <a:bodyPr/>
        <a:lstStyle/>
        <a:p>
          <a:endParaRPr lang="ru-RU"/>
        </a:p>
      </dgm:t>
    </dgm:pt>
    <dgm:pt modelId="{AF38237F-864A-442E-8A50-4F5E00BA0860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Кунгур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98A1EF-11A7-4F01-B300-359C1DB02941}" type="parTrans" cxnId="{998F2E6D-6898-48ED-BE76-DDB090E28658}">
      <dgm:prSet/>
      <dgm:spPr/>
      <dgm:t>
        <a:bodyPr/>
        <a:lstStyle/>
        <a:p>
          <a:endParaRPr lang="ru-RU"/>
        </a:p>
      </dgm:t>
    </dgm:pt>
    <dgm:pt modelId="{12717F02-8BE4-4729-8A1F-CAEEE2338D13}" type="sibTrans" cxnId="{998F2E6D-6898-48ED-BE76-DDB090E28658}">
      <dgm:prSet/>
      <dgm:spPr/>
      <dgm:t>
        <a:bodyPr/>
        <a:lstStyle/>
        <a:p>
          <a:endParaRPr lang="ru-RU"/>
        </a:p>
      </dgm:t>
    </dgm:pt>
    <dgm:pt modelId="{23B21C09-7C30-4080-A132-417F5CBA6870}">
      <dgm:prSet phldrT="[Текст]" custT="1"/>
      <dgm:spPr/>
      <dgm:t>
        <a:bodyPr/>
        <a:lstStyle/>
        <a:p>
          <a:r>
            <a:rPr lang="ru-RU" sz="1200" dirty="0" smtClean="0"/>
            <a:t>ГП утвержден (Решение ГД от 28.04.2011 № 569)</a:t>
          </a:r>
          <a:endParaRPr lang="ru-RU" sz="1200" dirty="0"/>
        </a:p>
      </dgm:t>
    </dgm:pt>
    <dgm:pt modelId="{5052FCAE-79F0-4C36-9765-B8E5F4E089DB}" type="parTrans" cxnId="{0F0DD1BA-93B3-4734-80D4-4AF578C75736}">
      <dgm:prSet/>
      <dgm:spPr/>
      <dgm:t>
        <a:bodyPr/>
        <a:lstStyle/>
        <a:p>
          <a:endParaRPr lang="ru-RU"/>
        </a:p>
      </dgm:t>
    </dgm:pt>
    <dgm:pt modelId="{E9096D2C-5164-4B33-ABF5-09E3983E9347}" type="sibTrans" cxnId="{0F0DD1BA-93B3-4734-80D4-4AF578C75736}">
      <dgm:prSet/>
      <dgm:spPr/>
      <dgm:t>
        <a:bodyPr/>
        <a:lstStyle/>
        <a:p>
          <a:endParaRPr lang="ru-RU"/>
        </a:p>
      </dgm:t>
    </dgm:pt>
    <dgm:pt modelId="{FC006ED6-5A49-4B52-BA77-BCF57AA45B9D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Кудымкар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939DA1-46F1-488C-BF06-AF4E8DCEAFA8}" type="parTrans" cxnId="{31A997F3-D501-4BAB-8C6C-D1571B19CFA6}">
      <dgm:prSet/>
      <dgm:spPr/>
      <dgm:t>
        <a:bodyPr/>
        <a:lstStyle/>
        <a:p>
          <a:endParaRPr lang="ru-RU"/>
        </a:p>
      </dgm:t>
    </dgm:pt>
    <dgm:pt modelId="{C759ACF1-7093-40F2-A41C-CA066AA37E9D}" type="sibTrans" cxnId="{31A997F3-D501-4BAB-8C6C-D1571B19CFA6}">
      <dgm:prSet/>
      <dgm:spPr/>
      <dgm:t>
        <a:bodyPr/>
        <a:lstStyle/>
        <a:p>
          <a:endParaRPr lang="ru-RU"/>
        </a:p>
      </dgm:t>
    </dgm:pt>
    <dgm:pt modelId="{C1D7AE4B-DE25-4F86-9C59-C3B97A1A9C1D}">
      <dgm:prSet phldrT="[Текст]" custT="1"/>
      <dgm:spPr/>
      <dgm:t>
        <a:bodyPr/>
        <a:lstStyle/>
        <a:p>
          <a:r>
            <a:rPr lang="ru-RU" sz="1200" dirty="0" smtClean="0"/>
            <a:t>Проект ГП возвращен на доработку Правительством ПК:</a:t>
          </a:r>
          <a:r>
            <a:rPr lang="en-US" sz="1200" dirty="0" smtClean="0"/>
            <a:t> </a:t>
          </a:r>
          <a:r>
            <a:rPr lang="ru-RU" sz="1200" dirty="0" smtClean="0"/>
            <a:t>Сводное заключение Правительства края об отказе в согласовании от 17.02.2010</a:t>
          </a:r>
          <a:endParaRPr lang="ru-RU" sz="1200" dirty="0"/>
        </a:p>
      </dgm:t>
    </dgm:pt>
    <dgm:pt modelId="{AB45C7D4-7F4D-4B83-BB63-F7B676DF7CFB}" type="parTrans" cxnId="{1F002CA6-FA20-4BE7-BE48-F947CB680B0A}">
      <dgm:prSet/>
      <dgm:spPr/>
      <dgm:t>
        <a:bodyPr/>
        <a:lstStyle/>
        <a:p>
          <a:endParaRPr lang="ru-RU"/>
        </a:p>
      </dgm:t>
    </dgm:pt>
    <dgm:pt modelId="{0ED4665B-D348-4659-8E68-F786995F650A}" type="sibTrans" cxnId="{1F002CA6-FA20-4BE7-BE48-F947CB680B0A}">
      <dgm:prSet/>
      <dgm:spPr/>
      <dgm:t>
        <a:bodyPr/>
        <a:lstStyle/>
        <a:p>
          <a:endParaRPr lang="ru-RU"/>
        </a:p>
      </dgm:t>
    </dgm:pt>
    <dgm:pt modelId="{E632D2D6-2FC7-4383-8D8D-2BC41F6A65E0}">
      <dgm:prSet phldrT="[Текст]" custT="1"/>
      <dgm:spPr/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Соликамск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10F547-936E-46C2-A9EC-B39F37B70C54}" type="parTrans" cxnId="{23EDB0CB-3D79-41A6-98BF-A05FB88C8A99}">
      <dgm:prSet/>
      <dgm:spPr/>
      <dgm:t>
        <a:bodyPr/>
        <a:lstStyle/>
        <a:p>
          <a:endParaRPr lang="ru-RU"/>
        </a:p>
      </dgm:t>
    </dgm:pt>
    <dgm:pt modelId="{E0ABAB14-25A6-44D5-9927-C82B6F253BD1}" type="sibTrans" cxnId="{23EDB0CB-3D79-41A6-98BF-A05FB88C8A99}">
      <dgm:prSet/>
      <dgm:spPr/>
      <dgm:t>
        <a:bodyPr/>
        <a:lstStyle/>
        <a:p>
          <a:endParaRPr lang="ru-RU"/>
        </a:p>
      </dgm:t>
    </dgm:pt>
    <dgm:pt modelId="{0A658A97-122C-4240-AD67-82A938983E00}">
      <dgm:prSet phldrT="[Текст]" custT="1"/>
      <dgm:spPr/>
      <dgm:t>
        <a:bodyPr/>
        <a:lstStyle/>
        <a:p>
          <a:r>
            <a:rPr lang="ru-RU" sz="1200" dirty="0" smtClean="0"/>
            <a:t>ГП утверждён (Решение ГД от 29.07.2009 №647)</a:t>
          </a:r>
          <a:endParaRPr lang="ru-RU" sz="1200" dirty="0"/>
        </a:p>
      </dgm:t>
    </dgm:pt>
    <dgm:pt modelId="{51CA62FB-30FB-484E-A8C5-8B479C200D39}" type="parTrans" cxnId="{4FFE7605-4898-459C-ABD3-C71A41888D8C}">
      <dgm:prSet/>
      <dgm:spPr/>
      <dgm:t>
        <a:bodyPr/>
        <a:lstStyle/>
        <a:p>
          <a:endParaRPr lang="ru-RU"/>
        </a:p>
      </dgm:t>
    </dgm:pt>
    <dgm:pt modelId="{7E79484E-F19D-4DE8-A02B-92EB86324E12}" type="sibTrans" cxnId="{4FFE7605-4898-459C-ABD3-C71A41888D8C}">
      <dgm:prSet/>
      <dgm:spPr/>
      <dgm:t>
        <a:bodyPr/>
        <a:lstStyle/>
        <a:p>
          <a:endParaRPr lang="ru-RU"/>
        </a:p>
      </dgm:t>
    </dgm:pt>
    <dgm:pt modelId="{86A227A3-8969-426C-B5F9-861AF2C81D9E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Пермь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FC79FE-7295-476D-A8D2-65525834265E}" type="parTrans" cxnId="{5853F3A9-C2BD-4EDC-9F5B-C392AC9954ED}">
      <dgm:prSet/>
      <dgm:spPr/>
      <dgm:t>
        <a:bodyPr/>
        <a:lstStyle/>
        <a:p>
          <a:endParaRPr lang="ru-RU"/>
        </a:p>
      </dgm:t>
    </dgm:pt>
    <dgm:pt modelId="{8A9CAAE4-7281-4004-937C-6503399C3F5A}" type="sibTrans" cxnId="{5853F3A9-C2BD-4EDC-9F5B-C392AC9954ED}">
      <dgm:prSet/>
      <dgm:spPr/>
      <dgm:t>
        <a:bodyPr/>
        <a:lstStyle/>
        <a:p>
          <a:endParaRPr lang="ru-RU"/>
        </a:p>
      </dgm:t>
    </dgm:pt>
    <dgm:pt modelId="{E66651EF-461A-4D15-B05F-46952750F82C}">
      <dgm:prSet phldrT="[Текст]" custT="1"/>
      <dgm:spPr/>
      <dgm:t>
        <a:bodyPr/>
        <a:lstStyle/>
        <a:p>
          <a:r>
            <a:rPr lang="ru-RU" sz="1200" dirty="0" smtClean="0"/>
            <a:t>ГП утверждён (Решение ПГД от 17.12.2010 №205)</a:t>
          </a:r>
          <a:endParaRPr lang="ru-RU" sz="1200" dirty="0">
            <a:effectLst/>
          </a:endParaRPr>
        </a:p>
      </dgm:t>
    </dgm:pt>
    <dgm:pt modelId="{C33C77D9-E82A-4523-9041-5017D3BF993B}" type="parTrans" cxnId="{9B1BB57B-AAB9-4C23-8EAB-C0092A70D4AC}">
      <dgm:prSet/>
      <dgm:spPr/>
      <dgm:t>
        <a:bodyPr/>
        <a:lstStyle/>
        <a:p>
          <a:endParaRPr lang="ru-RU"/>
        </a:p>
      </dgm:t>
    </dgm:pt>
    <dgm:pt modelId="{C2183F6D-001A-457E-BDEC-99349F4C88B0}" type="sibTrans" cxnId="{9B1BB57B-AAB9-4C23-8EAB-C0092A70D4AC}">
      <dgm:prSet/>
      <dgm:spPr/>
      <dgm:t>
        <a:bodyPr/>
        <a:lstStyle/>
        <a:p>
          <a:endParaRPr lang="ru-RU"/>
        </a:p>
      </dgm:t>
    </dgm:pt>
    <dgm:pt modelId="{197A9C80-80F1-4D37-87F5-A9224D0A3B30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Березники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E793F7-F303-4DDB-B641-3ED9B3628BA9}" type="sibTrans" cxnId="{F14C037A-495C-4644-9A94-C78F9D57C476}">
      <dgm:prSet/>
      <dgm:spPr/>
      <dgm:t>
        <a:bodyPr/>
        <a:lstStyle/>
        <a:p>
          <a:endParaRPr lang="ru-RU"/>
        </a:p>
      </dgm:t>
    </dgm:pt>
    <dgm:pt modelId="{635D95FA-F425-45E9-8BCA-50B6DF9C52BF}" type="parTrans" cxnId="{F14C037A-495C-4644-9A94-C78F9D57C476}">
      <dgm:prSet/>
      <dgm:spPr/>
      <dgm:t>
        <a:bodyPr/>
        <a:lstStyle/>
        <a:p>
          <a:endParaRPr lang="ru-RU"/>
        </a:p>
      </dgm:t>
    </dgm:pt>
    <dgm:pt modelId="{D59060DF-9925-4265-9B19-D67A0651A382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ЗАТО Звёздный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B62EB8-2B4E-4D83-B1AD-AB023A27FD7B}" type="parTrans" cxnId="{B2834B42-D68F-44C5-9A34-6C6098A68CFF}">
      <dgm:prSet/>
      <dgm:spPr/>
      <dgm:t>
        <a:bodyPr/>
        <a:lstStyle/>
        <a:p>
          <a:endParaRPr lang="ru-RU"/>
        </a:p>
      </dgm:t>
    </dgm:pt>
    <dgm:pt modelId="{94248F95-2428-4911-9D09-18C3E6B806DF}" type="sibTrans" cxnId="{B2834B42-D68F-44C5-9A34-6C6098A68CFF}">
      <dgm:prSet/>
      <dgm:spPr/>
      <dgm:t>
        <a:bodyPr/>
        <a:lstStyle/>
        <a:p>
          <a:endParaRPr lang="ru-RU"/>
        </a:p>
      </dgm:t>
    </dgm:pt>
    <dgm:pt modelId="{27D7EE04-545D-49E2-89F6-42AF092B4254}">
      <dgm:prSet phldrT="[Текст]" custT="1"/>
      <dgm:spPr/>
      <dgm:t>
        <a:bodyPr/>
        <a:lstStyle/>
        <a:p>
          <a:r>
            <a:rPr lang="ru-RU" sz="1200" dirty="0" smtClean="0"/>
            <a:t>ГП утверждён (Решение Думы ЗАТО от 17.08.2010 №61)</a:t>
          </a:r>
          <a:endParaRPr lang="ru-RU" sz="1200" dirty="0"/>
        </a:p>
      </dgm:t>
    </dgm:pt>
    <dgm:pt modelId="{BE472A74-3222-4408-AF81-D6DF192B87CF}" type="parTrans" cxnId="{07A601BD-10D6-417D-805F-9FE3EC3D4BD9}">
      <dgm:prSet/>
      <dgm:spPr/>
      <dgm:t>
        <a:bodyPr/>
        <a:lstStyle/>
        <a:p>
          <a:endParaRPr lang="ru-RU"/>
        </a:p>
      </dgm:t>
    </dgm:pt>
    <dgm:pt modelId="{1E794477-3D0B-451E-BE34-98DA88DCF3FD}" type="sibTrans" cxnId="{07A601BD-10D6-417D-805F-9FE3EC3D4BD9}">
      <dgm:prSet/>
      <dgm:spPr/>
      <dgm:t>
        <a:bodyPr/>
        <a:lstStyle/>
        <a:p>
          <a:endParaRPr lang="ru-RU"/>
        </a:p>
      </dgm:t>
    </dgm:pt>
    <dgm:pt modelId="{D42A81C9-F485-4CD9-9CE6-BFCCC5914A3A}" type="pres">
      <dgm:prSet presAssocID="{7E356FFB-8240-4A20-9538-E7D703825C2D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87D8B51-621C-4955-9E74-6A033420D1EB}" type="pres">
      <dgm:prSet presAssocID="{86A227A3-8969-426C-B5F9-861AF2C81D9E}" presName="compositeNode" presStyleCnt="0">
        <dgm:presLayoutVars>
          <dgm:bulletEnabled val="1"/>
        </dgm:presLayoutVars>
      </dgm:prSet>
      <dgm:spPr/>
    </dgm:pt>
    <dgm:pt modelId="{28681C61-EC67-4D18-A212-0EA206509141}" type="pres">
      <dgm:prSet presAssocID="{86A227A3-8969-426C-B5F9-861AF2C81D9E}" presName="image" presStyleLbl="fgImgPlace1" presStyleIdx="0" presStyleCnt="6"/>
      <dgm:spPr>
        <a:blipFill>
          <a:blip xmlns:r="http://schemas.openxmlformats.org/officeDocument/2006/relationships" r:embed="rId1"/>
          <a:srcRect/>
          <a:stretch>
            <a:fillRect t="-33000" b="-33000"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104BD9D4-639C-461E-BDEB-4F83CBE5392C}" type="pres">
      <dgm:prSet presAssocID="{86A227A3-8969-426C-B5F9-861AF2C81D9E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CFF3AC-1A4C-4067-87F9-0B69F59F2020}" type="pres">
      <dgm:prSet presAssocID="{86A227A3-8969-426C-B5F9-861AF2C81D9E}" presName="parentNode" presStyleLbl="revTx" presStyleIdx="0" presStyleCnt="6" custLinFactNeighborX="-261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D10B18-1F1F-4E90-BC8B-E86813CB6811}" type="pres">
      <dgm:prSet presAssocID="{8A9CAAE4-7281-4004-937C-6503399C3F5A}" presName="sibTrans" presStyleCnt="0"/>
      <dgm:spPr/>
    </dgm:pt>
    <dgm:pt modelId="{5E451882-B50C-4BB1-9455-5C7F738D2988}" type="pres">
      <dgm:prSet presAssocID="{197A9C80-80F1-4D37-87F5-A9224D0A3B30}" presName="compositeNode" presStyleCnt="0">
        <dgm:presLayoutVars>
          <dgm:bulletEnabled val="1"/>
        </dgm:presLayoutVars>
      </dgm:prSet>
      <dgm:spPr/>
    </dgm:pt>
    <dgm:pt modelId="{D5EDF060-BEF6-4C72-9A5D-B7B042A12198}" type="pres">
      <dgm:prSet presAssocID="{197A9C80-80F1-4D37-87F5-A9224D0A3B30}" presName="image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65270052-BA85-4D81-90C3-DEBAE7E54A51}" type="pres">
      <dgm:prSet presAssocID="{197A9C80-80F1-4D37-87F5-A9224D0A3B30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90D94-201A-43BF-98A3-35A2FECBF8C1}" type="pres">
      <dgm:prSet presAssocID="{197A9C80-80F1-4D37-87F5-A9224D0A3B30}" presName="parentNode" presStyleLbl="revTx" presStyleIdx="1" presStyleCnt="6" custLinFactNeighborX="-208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95061-0927-42D3-A5E8-294CF3D1287D}" type="pres">
      <dgm:prSet presAssocID="{82E793F7-F303-4DDB-B641-3ED9B3628BA9}" presName="sibTrans" presStyleCnt="0"/>
      <dgm:spPr/>
    </dgm:pt>
    <dgm:pt modelId="{95E7C1DF-EA34-4B53-81C5-AF2E7407AA66}" type="pres">
      <dgm:prSet presAssocID="{AF38237F-864A-442E-8A50-4F5E00BA0860}" presName="compositeNode" presStyleCnt="0">
        <dgm:presLayoutVars>
          <dgm:bulletEnabled val="1"/>
        </dgm:presLayoutVars>
      </dgm:prSet>
      <dgm:spPr/>
    </dgm:pt>
    <dgm:pt modelId="{23EA40A6-641D-4DC1-AB5E-9433772C29F6}" type="pres">
      <dgm:prSet presAssocID="{AF38237F-864A-442E-8A50-4F5E00BA0860}" presName="image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8FAD2412-2CD3-4906-91B5-2929C517F188}" type="pres">
      <dgm:prSet presAssocID="{AF38237F-864A-442E-8A50-4F5E00BA0860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4FDD8-115F-443C-9F0D-654ADAF8431F}" type="pres">
      <dgm:prSet presAssocID="{AF38237F-864A-442E-8A50-4F5E00BA0860}" presName="parentNode" presStyleLbl="revTx" presStyleIdx="2" presStyleCnt="6" custLinFactNeighborX="-501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5E927-772A-4617-AC1F-6298080392A9}" type="pres">
      <dgm:prSet presAssocID="{12717F02-8BE4-4729-8A1F-CAEEE2338D13}" presName="sibTrans" presStyleCnt="0"/>
      <dgm:spPr/>
    </dgm:pt>
    <dgm:pt modelId="{9D1B0048-236F-44DD-AD53-7B838053DF6A}" type="pres">
      <dgm:prSet presAssocID="{FC006ED6-5A49-4B52-BA77-BCF57AA45B9D}" presName="compositeNode" presStyleCnt="0">
        <dgm:presLayoutVars>
          <dgm:bulletEnabled val="1"/>
        </dgm:presLayoutVars>
      </dgm:prSet>
      <dgm:spPr/>
    </dgm:pt>
    <dgm:pt modelId="{92723FE6-89B1-42C6-9222-6E7C8CD7C24F}" type="pres">
      <dgm:prSet presAssocID="{FC006ED6-5A49-4B52-BA77-BCF57AA45B9D}" presName="image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71BE52E1-1DE3-4D9F-A4DF-45D0CBF4C023}" type="pres">
      <dgm:prSet presAssocID="{FC006ED6-5A49-4B52-BA77-BCF57AA45B9D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528EF-9DFE-4AA3-A672-31EE375B37E0}" type="pres">
      <dgm:prSet presAssocID="{FC006ED6-5A49-4B52-BA77-BCF57AA45B9D}" presName="parentNode" presStyleLbl="revTx" presStyleIdx="3" presStyleCnt="6" custLinFactNeighborX="-44796" custLinFactNeighborY="-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76D86-5A33-4E56-B3BB-2F4C1D9CC252}" type="pres">
      <dgm:prSet presAssocID="{C759ACF1-7093-40F2-A41C-CA066AA37E9D}" presName="sibTrans" presStyleCnt="0"/>
      <dgm:spPr/>
    </dgm:pt>
    <dgm:pt modelId="{27F69E99-D1A8-4B74-A057-9301C331FA60}" type="pres">
      <dgm:prSet presAssocID="{E632D2D6-2FC7-4383-8D8D-2BC41F6A65E0}" presName="compositeNode" presStyleCnt="0">
        <dgm:presLayoutVars>
          <dgm:bulletEnabled val="1"/>
        </dgm:presLayoutVars>
      </dgm:prSet>
      <dgm:spPr/>
    </dgm:pt>
    <dgm:pt modelId="{F3D27524-53B9-4A58-B76C-321FFA67350A}" type="pres">
      <dgm:prSet presAssocID="{E632D2D6-2FC7-4383-8D8D-2BC41F6A65E0}" presName="image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8A160C47-9CA7-46B8-B1DA-2BAF9C818C7C}" type="pres">
      <dgm:prSet presAssocID="{E632D2D6-2FC7-4383-8D8D-2BC41F6A65E0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5E622D-5DDC-494A-8028-16E3F67A8DAF}" type="pres">
      <dgm:prSet presAssocID="{E632D2D6-2FC7-4383-8D8D-2BC41F6A65E0}" presName="parentNode" presStyleLbl="revTx" presStyleIdx="4" presStyleCnt="6" custLinFactNeighborX="-394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8997E-CC2D-4C68-9092-A604125D0829}" type="pres">
      <dgm:prSet presAssocID="{E0ABAB14-25A6-44D5-9927-C82B6F253BD1}" presName="sibTrans" presStyleCnt="0"/>
      <dgm:spPr/>
    </dgm:pt>
    <dgm:pt modelId="{B5F9B7F4-46D4-4BD9-81BE-5729F8991FFE}" type="pres">
      <dgm:prSet presAssocID="{D59060DF-9925-4265-9B19-D67A0651A382}" presName="compositeNode" presStyleCnt="0">
        <dgm:presLayoutVars>
          <dgm:bulletEnabled val="1"/>
        </dgm:presLayoutVars>
      </dgm:prSet>
      <dgm:spPr/>
    </dgm:pt>
    <dgm:pt modelId="{2F3342AB-CE7C-4060-9AFD-F77EAB523667}" type="pres">
      <dgm:prSet presAssocID="{D59060DF-9925-4265-9B19-D67A0651A382}" presName="image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4000" b="-24000"/>
          </a:stretch>
        </a:blipFill>
        <a:ln>
          <a:noFill/>
        </a:ln>
      </dgm:spPr>
      <dgm:t>
        <a:bodyPr/>
        <a:lstStyle/>
        <a:p>
          <a:endParaRPr lang="ru-RU"/>
        </a:p>
      </dgm:t>
    </dgm:pt>
    <dgm:pt modelId="{9362268D-3C55-45F5-B786-E6EF23D8A497}" type="pres">
      <dgm:prSet presAssocID="{D59060DF-9925-4265-9B19-D67A0651A382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88C26-EDB9-44C4-9B84-7179FFFFD49C}" type="pres">
      <dgm:prSet presAssocID="{D59060DF-9925-4265-9B19-D67A0651A382}" presName="parentNode" presStyleLbl="revTx" presStyleIdx="5" presStyleCnt="6" custLinFactNeighborX="-341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6BFD60-5C89-4089-8CDA-01517753E20F}" type="presOf" srcId="{C1D7AE4B-DE25-4F86-9C59-C3B97A1A9C1D}" destId="{71BE52E1-1DE3-4D9F-A4DF-45D0CBF4C023}" srcOrd="0" destOrd="0" presId="urn:microsoft.com/office/officeart/2005/8/layout/hList2#7"/>
    <dgm:cxn modelId="{0F0DD1BA-93B3-4734-80D4-4AF578C75736}" srcId="{AF38237F-864A-442E-8A50-4F5E00BA0860}" destId="{23B21C09-7C30-4080-A132-417F5CBA6870}" srcOrd="0" destOrd="0" parTransId="{5052FCAE-79F0-4C36-9765-B8E5F4E089DB}" sibTransId="{E9096D2C-5164-4B33-ABF5-09E3983E9347}"/>
    <dgm:cxn modelId="{80F950A8-EC73-44E9-9050-ED0BBDF99D1B}" type="presOf" srcId="{FC006ED6-5A49-4B52-BA77-BCF57AA45B9D}" destId="{492528EF-9DFE-4AA3-A672-31EE375B37E0}" srcOrd="0" destOrd="0" presId="urn:microsoft.com/office/officeart/2005/8/layout/hList2#7"/>
    <dgm:cxn modelId="{193F0B55-BA7C-4692-B432-EF8A18CF0C44}" type="presOf" srcId="{D59060DF-9925-4265-9B19-D67A0651A382}" destId="{77A88C26-EDB9-44C4-9B84-7179FFFFD49C}" srcOrd="0" destOrd="0" presId="urn:microsoft.com/office/officeart/2005/8/layout/hList2#7"/>
    <dgm:cxn modelId="{1F002CA6-FA20-4BE7-BE48-F947CB680B0A}" srcId="{FC006ED6-5A49-4B52-BA77-BCF57AA45B9D}" destId="{C1D7AE4B-DE25-4F86-9C59-C3B97A1A9C1D}" srcOrd="0" destOrd="0" parTransId="{AB45C7D4-7F4D-4B83-BB63-F7B676DF7CFB}" sibTransId="{0ED4665B-D348-4659-8E68-F786995F650A}"/>
    <dgm:cxn modelId="{07A601BD-10D6-417D-805F-9FE3EC3D4BD9}" srcId="{D59060DF-9925-4265-9B19-D67A0651A382}" destId="{27D7EE04-545D-49E2-89F6-42AF092B4254}" srcOrd="0" destOrd="0" parTransId="{BE472A74-3222-4408-AF81-D6DF192B87CF}" sibTransId="{1E794477-3D0B-451E-BE34-98DA88DCF3FD}"/>
    <dgm:cxn modelId="{31A997F3-D501-4BAB-8C6C-D1571B19CFA6}" srcId="{7E356FFB-8240-4A20-9538-E7D703825C2D}" destId="{FC006ED6-5A49-4B52-BA77-BCF57AA45B9D}" srcOrd="3" destOrd="0" parTransId="{D0939DA1-46F1-488C-BF06-AF4E8DCEAFA8}" sibTransId="{C759ACF1-7093-40F2-A41C-CA066AA37E9D}"/>
    <dgm:cxn modelId="{5853F3A9-C2BD-4EDC-9F5B-C392AC9954ED}" srcId="{7E356FFB-8240-4A20-9538-E7D703825C2D}" destId="{86A227A3-8969-426C-B5F9-861AF2C81D9E}" srcOrd="0" destOrd="0" parTransId="{26FC79FE-7295-476D-A8D2-65525834265E}" sibTransId="{8A9CAAE4-7281-4004-937C-6503399C3F5A}"/>
    <dgm:cxn modelId="{B2834B42-D68F-44C5-9A34-6C6098A68CFF}" srcId="{7E356FFB-8240-4A20-9538-E7D703825C2D}" destId="{D59060DF-9925-4265-9B19-D67A0651A382}" srcOrd="5" destOrd="0" parTransId="{0CB62EB8-2B4E-4D83-B1AD-AB023A27FD7B}" sibTransId="{94248F95-2428-4911-9D09-18C3E6B806DF}"/>
    <dgm:cxn modelId="{F14C037A-495C-4644-9A94-C78F9D57C476}" srcId="{7E356FFB-8240-4A20-9538-E7D703825C2D}" destId="{197A9C80-80F1-4D37-87F5-A9224D0A3B30}" srcOrd="1" destOrd="0" parTransId="{635D95FA-F425-45E9-8BCA-50B6DF9C52BF}" sibTransId="{82E793F7-F303-4DDB-B641-3ED9B3628BA9}"/>
    <dgm:cxn modelId="{BB4A9845-3725-46B9-95DF-60D8D4E6AC15}" srcId="{197A9C80-80F1-4D37-87F5-A9224D0A3B30}" destId="{4356AA69-F8B2-427F-BEF5-3F5610758823}" srcOrd="0" destOrd="0" parTransId="{93863445-AA2A-4937-AAB8-E73965568E16}" sibTransId="{16EFB4CC-BA80-4150-943D-3FC5F270CF4C}"/>
    <dgm:cxn modelId="{9B1BB57B-AAB9-4C23-8EAB-C0092A70D4AC}" srcId="{86A227A3-8969-426C-B5F9-861AF2C81D9E}" destId="{E66651EF-461A-4D15-B05F-46952750F82C}" srcOrd="0" destOrd="0" parTransId="{C33C77D9-E82A-4523-9041-5017D3BF993B}" sibTransId="{C2183F6D-001A-457E-BDEC-99349F4C88B0}"/>
    <dgm:cxn modelId="{A5F10FD7-C72D-4CC2-A4F2-2BE8F8EFC2CF}" type="presOf" srcId="{27D7EE04-545D-49E2-89F6-42AF092B4254}" destId="{9362268D-3C55-45F5-B786-E6EF23D8A497}" srcOrd="0" destOrd="0" presId="urn:microsoft.com/office/officeart/2005/8/layout/hList2#7"/>
    <dgm:cxn modelId="{23EDB0CB-3D79-41A6-98BF-A05FB88C8A99}" srcId="{7E356FFB-8240-4A20-9538-E7D703825C2D}" destId="{E632D2D6-2FC7-4383-8D8D-2BC41F6A65E0}" srcOrd="4" destOrd="0" parTransId="{0C10F547-936E-46C2-A9EC-B39F37B70C54}" sibTransId="{E0ABAB14-25A6-44D5-9927-C82B6F253BD1}"/>
    <dgm:cxn modelId="{794A366F-FA9C-4801-9507-9D7B39BEA654}" type="presOf" srcId="{AF38237F-864A-442E-8A50-4F5E00BA0860}" destId="{9D54FDD8-115F-443C-9F0D-654ADAF8431F}" srcOrd="0" destOrd="0" presId="urn:microsoft.com/office/officeart/2005/8/layout/hList2#7"/>
    <dgm:cxn modelId="{998F2E6D-6898-48ED-BE76-DDB090E28658}" srcId="{7E356FFB-8240-4A20-9538-E7D703825C2D}" destId="{AF38237F-864A-442E-8A50-4F5E00BA0860}" srcOrd="2" destOrd="0" parTransId="{6A98A1EF-11A7-4F01-B300-359C1DB02941}" sibTransId="{12717F02-8BE4-4729-8A1F-CAEEE2338D13}"/>
    <dgm:cxn modelId="{87FFFBA1-A8B0-4F74-BFBA-DE8F1EFFEEA8}" type="presOf" srcId="{E632D2D6-2FC7-4383-8D8D-2BC41F6A65E0}" destId="{485E622D-5DDC-494A-8028-16E3F67A8DAF}" srcOrd="0" destOrd="0" presId="urn:microsoft.com/office/officeart/2005/8/layout/hList2#7"/>
    <dgm:cxn modelId="{CB4CC938-1F0A-4081-88ED-FB2B9ACBEA4D}" type="presOf" srcId="{E66651EF-461A-4D15-B05F-46952750F82C}" destId="{104BD9D4-639C-461E-BDEB-4F83CBE5392C}" srcOrd="0" destOrd="0" presId="urn:microsoft.com/office/officeart/2005/8/layout/hList2#7"/>
    <dgm:cxn modelId="{150E1AD5-6DAB-48EB-BFF1-8A9FE55C8227}" type="presOf" srcId="{4356AA69-F8B2-427F-BEF5-3F5610758823}" destId="{65270052-BA85-4D81-90C3-DEBAE7E54A51}" srcOrd="0" destOrd="0" presId="urn:microsoft.com/office/officeart/2005/8/layout/hList2#7"/>
    <dgm:cxn modelId="{AE3ADD57-7159-4632-8BB0-C92D48A1F320}" type="presOf" srcId="{86A227A3-8969-426C-B5F9-861AF2C81D9E}" destId="{B5CFF3AC-1A4C-4067-87F9-0B69F59F2020}" srcOrd="0" destOrd="0" presId="urn:microsoft.com/office/officeart/2005/8/layout/hList2#7"/>
    <dgm:cxn modelId="{E91513E4-EB79-4F05-AB54-4DCE0C1F86FF}" type="presOf" srcId="{0A658A97-122C-4240-AD67-82A938983E00}" destId="{8A160C47-9CA7-46B8-B1DA-2BAF9C818C7C}" srcOrd="0" destOrd="0" presId="urn:microsoft.com/office/officeart/2005/8/layout/hList2#7"/>
    <dgm:cxn modelId="{9E84328A-4802-4955-B2D5-D558106E830D}" type="presOf" srcId="{23B21C09-7C30-4080-A132-417F5CBA6870}" destId="{8FAD2412-2CD3-4906-91B5-2929C517F188}" srcOrd="0" destOrd="0" presId="urn:microsoft.com/office/officeart/2005/8/layout/hList2#7"/>
    <dgm:cxn modelId="{7D8D3D81-6B0A-4B5D-8EAE-1FBB785C6179}" type="presOf" srcId="{197A9C80-80F1-4D37-87F5-A9224D0A3B30}" destId="{A8290D94-201A-43BF-98A3-35A2FECBF8C1}" srcOrd="0" destOrd="0" presId="urn:microsoft.com/office/officeart/2005/8/layout/hList2#7"/>
    <dgm:cxn modelId="{4FFE7605-4898-459C-ABD3-C71A41888D8C}" srcId="{E632D2D6-2FC7-4383-8D8D-2BC41F6A65E0}" destId="{0A658A97-122C-4240-AD67-82A938983E00}" srcOrd="0" destOrd="0" parTransId="{51CA62FB-30FB-484E-A8C5-8B479C200D39}" sibTransId="{7E79484E-F19D-4DE8-A02B-92EB86324E12}"/>
    <dgm:cxn modelId="{A7BCD87D-9534-46EA-BE4A-FC7FA9DCE7EE}" type="presOf" srcId="{7E356FFB-8240-4A20-9538-E7D703825C2D}" destId="{D42A81C9-F485-4CD9-9CE6-BFCCC5914A3A}" srcOrd="0" destOrd="0" presId="urn:microsoft.com/office/officeart/2005/8/layout/hList2#7"/>
    <dgm:cxn modelId="{C82F60C9-F9C4-4407-B17B-53146028ED7D}" type="presParOf" srcId="{D42A81C9-F485-4CD9-9CE6-BFCCC5914A3A}" destId="{087D8B51-621C-4955-9E74-6A033420D1EB}" srcOrd="0" destOrd="0" presId="urn:microsoft.com/office/officeart/2005/8/layout/hList2#7"/>
    <dgm:cxn modelId="{DCDC5D0F-1CD8-4B8B-8D96-FAA37B3CCE70}" type="presParOf" srcId="{087D8B51-621C-4955-9E74-6A033420D1EB}" destId="{28681C61-EC67-4D18-A212-0EA206509141}" srcOrd="0" destOrd="0" presId="urn:microsoft.com/office/officeart/2005/8/layout/hList2#7"/>
    <dgm:cxn modelId="{D2A19BC7-3806-4601-B84A-EE729E451DDB}" type="presParOf" srcId="{087D8B51-621C-4955-9E74-6A033420D1EB}" destId="{104BD9D4-639C-461E-BDEB-4F83CBE5392C}" srcOrd="1" destOrd="0" presId="urn:microsoft.com/office/officeart/2005/8/layout/hList2#7"/>
    <dgm:cxn modelId="{BE9734E7-BDF0-4D47-9E76-37C93339FBEE}" type="presParOf" srcId="{087D8B51-621C-4955-9E74-6A033420D1EB}" destId="{B5CFF3AC-1A4C-4067-87F9-0B69F59F2020}" srcOrd="2" destOrd="0" presId="urn:microsoft.com/office/officeart/2005/8/layout/hList2#7"/>
    <dgm:cxn modelId="{C5B9C92E-A966-4A9A-80F0-F5B79F8ACF8C}" type="presParOf" srcId="{D42A81C9-F485-4CD9-9CE6-BFCCC5914A3A}" destId="{7FD10B18-1F1F-4E90-BC8B-E86813CB6811}" srcOrd="1" destOrd="0" presId="urn:microsoft.com/office/officeart/2005/8/layout/hList2#7"/>
    <dgm:cxn modelId="{E19D8660-E0FF-4E45-AD9F-0AC515DE10AB}" type="presParOf" srcId="{D42A81C9-F485-4CD9-9CE6-BFCCC5914A3A}" destId="{5E451882-B50C-4BB1-9455-5C7F738D2988}" srcOrd="2" destOrd="0" presId="urn:microsoft.com/office/officeart/2005/8/layout/hList2#7"/>
    <dgm:cxn modelId="{DD033590-16BA-4961-9405-655F18B7197F}" type="presParOf" srcId="{5E451882-B50C-4BB1-9455-5C7F738D2988}" destId="{D5EDF060-BEF6-4C72-9A5D-B7B042A12198}" srcOrd="0" destOrd="0" presId="urn:microsoft.com/office/officeart/2005/8/layout/hList2#7"/>
    <dgm:cxn modelId="{E9513C65-6358-4297-B3F5-6CC2423075EC}" type="presParOf" srcId="{5E451882-B50C-4BB1-9455-5C7F738D2988}" destId="{65270052-BA85-4D81-90C3-DEBAE7E54A51}" srcOrd="1" destOrd="0" presId="urn:microsoft.com/office/officeart/2005/8/layout/hList2#7"/>
    <dgm:cxn modelId="{A564D4A9-9BF7-4D1A-A6A3-67BCFC48BACC}" type="presParOf" srcId="{5E451882-B50C-4BB1-9455-5C7F738D2988}" destId="{A8290D94-201A-43BF-98A3-35A2FECBF8C1}" srcOrd="2" destOrd="0" presId="urn:microsoft.com/office/officeart/2005/8/layout/hList2#7"/>
    <dgm:cxn modelId="{5627A45B-6A64-453E-9F84-DA3399DBD24C}" type="presParOf" srcId="{D42A81C9-F485-4CD9-9CE6-BFCCC5914A3A}" destId="{FD895061-0927-42D3-A5E8-294CF3D1287D}" srcOrd="3" destOrd="0" presId="urn:microsoft.com/office/officeart/2005/8/layout/hList2#7"/>
    <dgm:cxn modelId="{A617E1BB-EBDB-4910-BCB5-730C8B00A87D}" type="presParOf" srcId="{D42A81C9-F485-4CD9-9CE6-BFCCC5914A3A}" destId="{95E7C1DF-EA34-4B53-81C5-AF2E7407AA66}" srcOrd="4" destOrd="0" presId="urn:microsoft.com/office/officeart/2005/8/layout/hList2#7"/>
    <dgm:cxn modelId="{E2225217-A9C1-4B20-98E1-583AD6DEC0E2}" type="presParOf" srcId="{95E7C1DF-EA34-4B53-81C5-AF2E7407AA66}" destId="{23EA40A6-641D-4DC1-AB5E-9433772C29F6}" srcOrd="0" destOrd="0" presId="urn:microsoft.com/office/officeart/2005/8/layout/hList2#7"/>
    <dgm:cxn modelId="{46743D43-9E22-40A7-89F5-42F3724ECDF2}" type="presParOf" srcId="{95E7C1DF-EA34-4B53-81C5-AF2E7407AA66}" destId="{8FAD2412-2CD3-4906-91B5-2929C517F188}" srcOrd="1" destOrd="0" presId="urn:microsoft.com/office/officeart/2005/8/layout/hList2#7"/>
    <dgm:cxn modelId="{785B22BD-6824-459A-9196-FDC60EA88D41}" type="presParOf" srcId="{95E7C1DF-EA34-4B53-81C5-AF2E7407AA66}" destId="{9D54FDD8-115F-443C-9F0D-654ADAF8431F}" srcOrd="2" destOrd="0" presId="urn:microsoft.com/office/officeart/2005/8/layout/hList2#7"/>
    <dgm:cxn modelId="{5F7BB73A-C2D3-44D3-860D-A21E9EA2FC76}" type="presParOf" srcId="{D42A81C9-F485-4CD9-9CE6-BFCCC5914A3A}" destId="{C705E927-772A-4617-AC1F-6298080392A9}" srcOrd="5" destOrd="0" presId="urn:microsoft.com/office/officeart/2005/8/layout/hList2#7"/>
    <dgm:cxn modelId="{FE0D7B92-0408-4364-9D6C-20EBDEB05EA5}" type="presParOf" srcId="{D42A81C9-F485-4CD9-9CE6-BFCCC5914A3A}" destId="{9D1B0048-236F-44DD-AD53-7B838053DF6A}" srcOrd="6" destOrd="0" presId="urn:microsoft.com/office/officeart/2005/8/layout/hList2#7"/>
    <dgm:cxn modelId="{5FA89BB9-FCDD-4F68-84BF-09C8A77F660A}" type="presParOf" srcId="{9D1B0048-236F-44DD-AD53-7B838053DF6A}" destId="{92723FE6-89B1-42C6-9222-6E7C8CD7C24F}" srcOrd="0" destOrd="0" presId="urn:microsoft.com/office/officeart/2005/8/layout/hList2#7"/>
    <dgm:cxn modelId="{5F449DFE-C503-485E-829B-92958EE3FE77}" type="presParOf" srcId="{9D1B0048-236F-44DD-AD53-7B838053DF6A}" destId="{71BE52E1-1DE3-4D9F-A4DF-45D0CBF4C023}" srcOrd="1" destOrd="0" presId="urn:microsoft.com/office/officeart/2005/8/layout/hList2#7"/>
    <dgm:cxn modelId="{AA2DA940-3F50-4A51-96EC-178C15BA4B74}" type="presParOf" srcId="{9D1B0048-236F-44DD-AD53-7B838053DF6A}" destId="{492528EF-9DFE-4AA3-A672-31EE375B37E0}" srcOrd="2" destOrd="0" presId="urn:microsoft.com/office/officeart/2005/8/layout/hList2#7"/>
    <dgm:cxn modelId="{727F97B3-309E-4118-9D22-CD6594724237}" type="presParOf" srcId="{D42A81C9-F485-4CD9-9CE6-BFCCC5914A3A}" destId="{83176D86-5A33-4E56-B3BB-2F4C1D9CC252}" srcOrd="7" destOrd="0" presId="urn:microsoft.com/office/officeart/2005/8/layout/hList2#7"/>
    <dgm:cxn modelId="{A72CDCE6-C22B-48AC-B949-1C64E4D5B07B}" type="presParOf" srcId="{D42A81C9-F485-4CD9-9CE6-BFCCC5914A3A}" destId="{27F69E99-D1A8-4B74-A057-9301C331FA60}" srcOrd="8" destOrd="0" presId="urn:microsoft.com/office/officeart/2005/8/layout/hList2#7"/>
    <dgm:cxn modelId="{2CEFFBBB-2ACE-47F3-B233-FD08DB925A06}" type="presParOf" srcId="{27F69E99-D1A8-4B74-A057-9301C331FA60}" destId="{F3D27524-53B9-4A58-B76C-321FFA67350A}" srcOrd="0" destOrd="0" presId="urn:microsoft.com/office/officeart/2005/8/layout/hList2#7"/>
    <dgm:cxn modelId="{28A5F8B1-1C21-4555-9580-A2C9E135BE8E}" type="presParOf" srcId="{27F69E99-D1A8-4B74-A057-9301C331FA60}" destId="{8A160C47-9CA7-46B8-B1DA-2BAF9C818C7C}" srcOrd="1" destOrd="0" presId="urn:microsoft.com/office/officeart/2005/8/layout/hList2#7"/>
    <dgm:cxn modelId="{68AA1CD9-5C0B-4D3B-840A-8697AA2CCF46}" type="presParOf" srcId="{27F69E99-D1A8-4B74-A057-9301C331FA60}" destId="{485E622D-5DDC-494A-8028-16E3F67A8DAF}" srcOrd="2" destOrd="0" presId="urn:microsoft.com/office/officeart/2005/8/layout/hList2#7"/>
    <dgm:cxn modelId="{F6D00308-EE5C-466A-89A6-81E89AA03FC3}" type="presParOf" srcId="{D42A81C9-F485-4CD9-9CE6-BFCCC5914A3A}" destId="{8098997E-CC2D-4C68-9092-A604125D0829}" srcOrd="9" destOrd="0" presId="urn:microsoft.com/office/officeart/2005/8/layout/hList2#7"/>
    <dgm:cxn modelId="{15A574F9-B6FA-48FA-984F-602A1D01A0A3}" type="presParOf" srcId="{D42A81C9-F485-4CD9-9CE6-BFCCC5914A3A}" destId="{B5F9B7F4-46D4-4BD9-81BE-5729F8991FFE}" srcOrd="10" destOrd="0" presId="urn:microsoft.com/office/officeart/2005/8/layout/hList2#7"/>
    <dgm:cxn modelId="{99C30A79-FAD3-4D9E-A293-8AE8497BEF48}" type="presParOf" srcId="{B5F9B7F4-46D4-4BD9-81BE-5729F8991FFE}" destId="{2F3342AB-CE7C-4060-9AFD-F77EAB523667}" srcOrd="0" destOrd="0" presId="urn:microsoft.com/office/officeart/2005/8/layout/hList2#7"/>
    <dgm:cxn modelId="{B1D8D7D3-17EF-4DCE-B276-FD845C498390}" type="presParOf" srcId="{B5F9B7F4-46D4-4BD9-81BE-5729F8991FFE}" destId="{9362268D-3C55-45F5-B786-E6EF23D8A497}" srcOrd="1" destOrd="0" presId="urn:microsoft.com/office/officeart/2005/8/layout/hList2#7"/>
    <dgm:cxn modelId="{7B628BEC-6C85-42BC-8EF9-719312FC93EE}" type="presParOf" srcId="{B5F9B7F4-46D4-4BD9-81BE-5729F8991FFE}" destId="{77A88C26-EDB9-44C4-9B84-7179FFFFD49C}" srcOrd="2" destOrd="0" presId="urn:microsoft.com/office/officeart/2005/8/layout/hList2#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EB6688-9083-4EE0-8079-561563A13EF1}" type="doc">
      <dgm:prSet loTypeId="urn:microsoft.com/office/officeart/2005/8/layout/vList6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6C6860-D26D-474A-A53A-1F2AC244DC22}">
      <dgm:prSet phldrT="[Текст]" custT="1"/>
      <dgm:spPr/>
      <dgm:t>
        <a:bodyPr/>
        <a:lstStyle/>
        <a:p>
          <a:pPr algn="ctr"/>
          <a:r>
            <a:rPr lang="ru-RU" sz="2400" dirty="0" smtClean="0"/>
            <a:t>С марта 2012 </a:t>
          </a:r>
          <a:endParaRPr lang="ru-RU" sz="2400" dirty="0"/>
        </a:p>
      </dgm:t>
    </dgm:pt>
    <dgm:pt modelId="{21BA5072-39BB-4271-A2DA-E130F2B0ADFA}" type="parTrans" cxnId="{462AC013-5320-48E7-B2A5-8B89835C63EE}">
      <dgm:prSet/>
      <dgm:spPr/>
      <dgm:t>
        <a:bodyPr/>
        <a:lstStyle/>
        <a:p>
          <a:pPr algn="l"/>
          <a:endParaRPr lang="ru-RU"/>
        </a:p>
      </dgm:t>
    </dgm:pt>
    <dgm:pt modelId="{92067AF3-8C0D-40E2-AFE0-2084171A63AF}" type="sibTrans" cxnId="{462AC013-5320-48E7-B2A5-8B89835C63EE}">
      <dgm:prSet/>
      <dgm:spPr/>
      <dgm:t>
        <a:bodyPr/>
        <a:lstStyle/>
        <a:p>
          <a:pPr algn="l"/>
          <a:endParaRPr lang="ru-RU"/>
        </a:p>
      </dgm:t>
    </dgm:pt>
    <dgm:pt modelId="{E549A09B-9F21-4ED4-8896-2A213FA37888}">
      <dgm:prSet phldrT="[Текст]" custT="1"/>
      <dgm:spPr/>
      <dgm:t>
        <a:bodyPr anchor="ctr" anchorCtr="0"/>
        <a:lstStyle/>
        <a:p>
          <a:pPr algn="l"/>
          <a:r>
            <a:rPr lang="ru-RU" sz="1200" b="0" dirty="0" smtClean="0">
              <a:latin typeface="+mn-lt"/>
              <a:cs typeface="Calibri" pitchFamily="34" charset="0"/>
            </a:rPr>
            <a:t>Разработан проект методических рекомендаций по созданию ТОС </a:t>
          </a:r>
          <a:r>
            <a:rPr lang="en-US" sz="1200" b="0" dirty="0" smtClean="0">
              <a:latin typeface="+mn-lt"/>
              <a:cs typeface="Calibri" pitchFamily="34" charset="0"/>
            </a:rPr>
            <a:t> </a:t>
          </a:r>
          <a:r>
            <a:rPr lang="ru-RU" sz="1200" b="0" dirty="0" smtClean="0">
              <a:latin typeface="+mn-lt"/>
              <a:cs typeface="Calibri" pitchFamily="34" charset="0"/>
            </a:rPr>
            <a:t>в муниципальных образованиях края </a:t>
          </a:r>
          <a:endParaRPr lang="ru-RU" sz="1200" b="0" dirty="0">
            <a:latin typeface="+mn-lt"/>
          </a:endParaRPr>
        </a:p>
      </dgm:t>
    </dgm:pt>
    <dgm:pt modelId="{CCEC7B09-716E-4B3A-8F90-4F4AE96AD14B}" type="parTrans" cxnId="{F316813D-F487-47C5-BAE3-F167E322CC20}">
      <dgm:prSet/>
      <dgm:spPr/>
      <dgm:t>
        <a:bodyPr/>
        <a:lstStyle/>
        <a:p>
          <a:pPr algn="l"/>
          <a:endParaRPr lang="ru-RU"/>
        </a:p>
      </dgm:t>
    </dgm:pt>
    <dgm:pt modelId="{34FC63D9-0F5F-40FC-A546-C81B4CFFD6DF}" type="sibTrans" cxnId="{F316813D-F487-47C5-BAE3-F167E322CC20}">
      <dgm:prSet/>
      <dgm:spPr/>
      <dgm:t>
        <a:bodyPr/>
        <a:lstStyle/>
        <a:p>
          <a:pPr algn="l"/>
          <a:endParaRPr lang="ru-RU"/>
        </a:p>
      </dgm:t>
    </dgm:pt>
    <dgm:pt modelId="{DC9FCE5D-0DF6-46A8-9309-5DE4558EF7A5}">
      <dgm:prSet phldrT="[Текст]" custT="1"/>
      <dgm:spPr/>
      <dgm:t>
        <a:bodyPr/>
        <a:lstStyle/>
        <a:p>
          <a:pPr algn="ctr"/>
          <a:r>
            <a:rPr lang="ru-RU" sz="2400" dirty="0" smtClean="0"/>
            <a:t>2012</a:t>
          </a:r>
          <a:endParaRPr lang="ru-RU" sz="2400" dirty="0"/>
        </a:p>
      </dgm:t>
    </dgm:pt>
    <dgm:pt modelId="{60A56BE0-F847-4666-97B2-DD0F88D0E29E}" type="parTrans" cxnId="{3A168D0B-56C3-49D1-887F-81A268ADC159}">
      <dgm:prSet/>
      <dgm:spPr/>
      <dgm:t>
        <a:bodyPr/>
        <a:lstStyle/>
        <a:p>
          <a:pPr algn="l"/>
          <a:endParaRPr lang="ru-RU"/>
        </a:p>
      </dgm:t>
    </dgm:pt>
    <dgm:pt modelId="{49F10217-C4FE-42D1-BB0D-B22E22F1558E}" type="sibTrans" cxnId="{3A168D0B-56C3-49D1-887F-81A268ADC159}">
      <dgm:prSet/>
      <dgm:spPr/>
      <dgm:t>
        <a:bodyPr/>
        <a:lstStyle/>
        <a:p>
          <a:pPr algn="l"/>
          <a:endParaRPr lang="ru-RU"/>
        </a:p>
      </dgm:t>
    </dgm:pt>
    <dgm:pt modelId="{62081224-C2A7-4628-A43D-C59355F20934}">
      <dgm:prSet phldrT="[Текст]" custT="1"/>
      <dgm:spPr/>
      <dgm:t>
        <a:bodyPr anchor="ctr" anchorCtr="0"/>
        <a:lstStyle/>
        <a:p>
          <a:pPr algn="l" rtl="0"/>
          <a:r>
            <a:rPr lang="ru-RU" sz="1200" dirty="0" smtClean="0">
              <a:effectLst/>
              <a:latin typeface="+mn-lt"/>
              <a:cs typeface="Times New Roman" pitchFamily="18" charset="0"/>
            </a:rPr>
            <a:t>Утверждение методических рекомендаций </a:t>
          </a: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«по организации и деятельности территориального общественного самоуправления»</a:t>
          </a:r>
          <a:endParaRPr lang="ru-RU" sz="1200" dirty="0">
            <a:solidFill>
              <a:schemeClr val="tx1"/>
            </a:solidFill>
            <a:effectLst/>
            <a:latin typeface="+mn-lt"/>
            <a:cs typeface="Times New Roman" pitchFamily="18" charset="0"/>
          </a:endParaRPr>
        </a:p>
      </dgm:t>
    </dgm:pt>
    <dgm:pt modelId="{4E7849AF-AB62-4EA1-9175-9980C54126FD}" type="parTrans" cxnId="{6C9881DF-85E4-49ED-8AED-8BF88C7295DA}">
      <dgm:prSet/>
      <dgm:spPr/>
      <dgm:t>
        <a:bodyPr/>
        <a:lstStyle/>
        <a:p>
          <a:pPr algn="l"/>
          <a:endParaRPr lang="ru-RU"/>
        </a:p>
      </dgm:t>
    </dgm:pt>
    <dgm:pt modelId="{DA066157-9DB0-4927-90F8-FAB4AE132C87}" type="sibTrans" cxnId="{6C9881DF-85E4-49ED-8AED-8BF88C7295DA}">
      <dgm:prSet/>
      <dgm:spPr/>
      <dgm:t>
        <a:bodyPr/>
        <a:lstStyle/>
        <a:p>
          <a:pPr algn="l"/>
          <a:endParaRPr lang="ru-RU"/>
        </a:p>
      </dgm:t>
    </dgm:pt>
    <dgm:pt modelId="{19EE8316-3E10-41E3-AC3E-E598089DF5B0}">
      <dgm:prSet custT="1"/>
      <dgm:spPr/>
      <dgm:t>
        <a:bodyPr anchor="ctr" anchorCtr="0"/>
        <a:lstStyle/>
        <a:p>
          <a:pPr algn="l"/>
          <a:r>
            <a:rPr lang="ru-RU" sz="1200" b="0" dirty="0" smtClean="0">
              <a:latin typeface="+mn-lt"/>
              <a:cs typeface="Calibri" pitchFamily="34" charset="0"/>
            </a:rPr>
            <a:t>Создана рабочая группа по поддержке и развитию социальной активности граждан в Пермском крае</a:t>
          </a:r>
        </a:p>
      </dgm:t>
    </dgm:pt>
    <dgm:pt modelId="{334A872F-EB0F-4C94-A578-EE9CB40C0227}" type="parTrans" cxnId="{1908A2A3-64DE-490A-B7B9-0F86104FE35D}">
      <dgm:prSet/>
      <dgm:spPr/>
      <dgm:t>
        <a:bodyPr/>
        <a:lstStyle/>
        <a:p>
          <a:pPr algn="l"/>
          <a:endParaRPr lang="ru-RU"/>
        </a:p>
      </dgm:t>
    </dgm:pt>
    <dgm:pt modelId="{AC1520D5-8B7A-46FF-AD83-4AF24C6E057D}" type="sibTrans" cxnId="{1908A2A3-64DE-490A-B7B9-0F86104FE35D}">
      <dgm:prSet/>
      <dgm:spPr/>
      <dgm:t>
        <a:bodyPr/>
        <a:lstStyle/>
        <a:p>
          <a:pPr algn="l"/>
          <a:endParaRPr lang="ru-RU"/>
        </a:p>
      </dgm:t>
    </dgm:pt>
    <dgm:pt modelId="{D7EE0D23-8748-4281-B4E4-4F3CFE85723F}">
      <dgm:prSet custT="1"/>
      <dgm:spPr/>
      <dgm:t>
        <a:bodyPr anchor="ctr" anchorCtr="0"/>
        <a:lstStyle/>
        <a:p>
          <a:pPr algn="l"/>
          <a:r>
            <a:rPr lang="ru-RU" sz="1200" b="0" dirty="0" smtClean="0">
              <a:latin typeface="+mn-lt"/>
              <a:cs typeface="Calibri" pitchFamily="34" charset="0"/>
            </a:rPr>
            <a:t>В программу Повышения квалификации муниципальных служащих  включено направление «Развитие территориального общественного самоуправления»</a:t>
          </a:r>
        </a:p>
      </dgm:t>
    </dgm:pt>
    <dgm:pt modelId="{305B6B3D-F5C6-4A57-8150-BB642648AE63}" type="parTrans" cxnId="{405E0D6C-FF0D-444F-A87E-1ED96272E834}">
      <dgm:prSet/>
      <dgm:spPr/>
      <dgm:t>
        <a:bodyPr/>
        <a:lstStyle/>
        <a:p>
          <a:pPr algn="l"/>
          <a:endParaRPr lang="ru-RU"/>
        </a:p>
      </dgm:t>
    </dgm:pt>
    <dgm:pt modelId="{C8378A3D-B695-4BC2-B3E6-A375861AAAF1}" type="sibTrans" cxnId="{405E0D6C-FF0D-444F-A87E-1ED96272E834}">
      <dgm:prSet/>
      <dgm:spPr/>
      <dgm:t>
        <a:bodyPr/>
        <a:lstStyle/>
        <a:p>
          <a:pPr algn="l"/>
          <a:endParaRPr lang="ru-RU"/>
        </a:p>
      </dgm:t>
    </dgm:pt>
    <dgm:pt modelId="{BE5D50E5-BFF8-4F96-A719-8DFFD44EA425}">
      <dgm:prSet phldrT="[Текст]" custT="1"/>
      <dgm:spPr/>
      <dgm:t>
        <a:bodyPr anchor="ctr" anchorCtr="0"/>
        <a:lstStyle/>
        <a:p>
          <a:pPr algn="l" rtl="0"/>
          <a:r>
            <a:rPr lang="ru-RU" sz="1200" dirty="0" smtClean="0">
              <a:effectLst/>
              <a:latin typeface="+mn-lt"/>
              <a:cs typeface="Times New Roman" pitchFamily="18" charset="0"/>
            </a:rPr>
            <a:t>Мониторинг количества ТОС во всех муниципальных образованиях Пермского края</a:t>
          </a:r>
          <a:endParaRPr lang="ru-RU" sz="1200" dirty="0">
            <a:effectLst/>
            <a:latin typeface="+mn-lt"/>
            <a:cs typeface="Times New Roman" pitchFamily="18" charset="0"/>
          </a:endParaRPr>
        </a:p>
      </dgm:t>
    </dgm:pt>
    <dgm:pt modelId="{5CB38059-211D-4078-9CF4-900E0E6522D9}" type="parTrans" cxnId="{8E40500C-A35B-4DAE-917A-BBA22EA57F31}">
      <dgm:prSet/>
      <dgm:spPr/>
      <dgm:t>
        <a:bodyPr/>
        <a:lstStyle/>
        <a:p>
          <a:pPr algn="l"/>
          <a:endParaRPr lang="ru-RU"/>
        </a:p>
      </dgm:t>
    </dgm:pt>
    <dgm:pt modelId="{A1A7B111-D988-4254-A18C-FC7251ABA2CE}" type="sibTrans" cxnId="{8E40500C-A35B-4DAE-917A-BBA22EA57F31}">
      <dgm:prSet/>
      <dgm:spPr/>
      <dgm:t>
        <a:bodyPr/>
        <a:lstStyle/>
        <a:p>
          <a:pPr algn="l"/>
          <a:endParaRPr lang="ru-RU"/>
        </a:p>
      </dgm:t>
    </dgm:pt>
    <dgm:pt modelId="{21306B33-C5E8-433C-9660-3CBB64D1B421}">
      <dgm:prSet phldrT="[Текст]" custT="1"/>
      <dgm:spPr/>
      <dgm:t>
        <a:bodyPr/>
        <a:lstStyle/>
        <a:p>
          <a:pPr algn="ctr" rtl="0"/>
          <a:r>
            <a:rPr lang="ru-RU" sz="2400" dirty="0" smtClean="0"/>
            <a:t>Март 2013</a:t>
          </a:r>
          <a:endParaRPr lang="ru-RU" sz="2400" dirty="0"/>
        </a:p>
      </dgm:t>
    </dgm:pt>
    <dgm:pt modelId="{BF4EC758-C379-4A39-9461-60F99BC06287}" type="parTrans" cxnId="{2A80FE61-BCE0-4B4D-B86D-F186EC34EB60}">
      <dgm:prSet/>
      <dgm:spPr/>
      <dgm:t>
        <a:bodyPr/>
        <a:lstStyle/>
        <a:p>
          <a:pPr algn="l"/>
          <a:endParaRPr lang="ru-RU"/>
        </a:p>
      </dgm:t>
    </dgm:pt>
    <dgm:pt modelId="{9ABFF4F5-5F82-48F2-9A6C-DD91B6ECA1AE}" type="sibTrans" cxnId="{2A80FE61-BCE0-4B4D-B86D-F186EC34EB60}">
      <dgm:prSet/>
      <dgm:spPr/>
      <dgm:t>
        <a:bodyPr/>
        <a:lstStyle/>
        <a:p>
          <a:pPr algn="l"/>
          <a:endParaRPr lang="ru-RU"/>
        </a:p>
      </dgm:t>
    </dgm:pt>
    <dgm:pt modelId="{CD25EB7D-C5DA-4A4E-96CC-1B079B5E221A}">
      <dgm:prSet phldrT="[Текст]" custT="1"/>
      <dgm:spPr/>
      <dgm:t>
        <a:bodyPr anchor="ctr" anchorCtr="0"/>
        <a:lstStyle/>
        <a:p>
          <a:pPr algn="l" rtl="0"/>
          <a:r>
            <a:rPr lang="ru-RU" sz="1200" dirty="0" smtClean="0">
              <a:effectLst/>
              <a:latin typeface="+mn-lt"/>
              <a:cs typeface="Times New Roman" pitchFamily="18" charset="0"/>
            </a:rPr>
            <a:t>Межмуниципальная конференция </a:t>
          </a:r>
          <a:br>
            <a:rPr lang="ru-RU" sz="1200" dirty="0" smtClean="0">
              <a:effectLst/>
              <a:latin typeface="+mn-lt"/>
              <a:cs typeface="Times New Roman" pitchFamily="18" charset="0"/>
            </a:rPr>
          </a:br>
          <a:r>
            <a:rPr lang="ru-RU" sz="1200" dirty="0" smtClean="0">
              <a:effectLst/>
              <a:latin typeface="+mn-lt"/>
              <a:cs typeface="Times New Roman" pitchFamily="18" charset="0"/>
            </a:rPr>
            <a:t>«Органы территориального общественного самоуправления как институт гражданского общества»</a:t>
          </a:r>
          <a:endParaRPr lang="ru-RU" sz="1200" dirty="0">
            <a:latin typeface="+mn-lt"/>
          </a:endParaRPr>
        </a:p>
      </dgm:t>
    </dgm:pt>
    <dgm:pt modelId="{2283B7D1-D1EB-40BF-91E0-D72990AAA3E8}" type="parTrans" cxnId="{9A7A8B62-D9DF-4E11-9A5B-8B51A68DE3AC}">
      <dgm:prSet/>
      <dgm:spPr/>
      <dgm:t>
        <a:bodyPr/>
        <a:lstStyle/>
        <a:p>
          <a:endParaRPr lang="ru-RU"/>
        </a:p>
      </dgm:t>
    </dgm:pt>
    <dgm:pt modelId="{5CEAAA4E-1D75-41CF-B3D8-67E7903ED079}" type="sibTrans" cxnId="{9A7A8B62-D9DF-4E11-9A5B-8B51A68DE3AC}">
      <dgm:prSet/>
      <dgm:spPr/>
      <dgm:t>
        <a:bodyPr/>
        <a:lstStyle/>
        <a:p>
          <a:endParaRPr lang="ru-RU"/>
        </a:p>
      </dgm:t>
    </dgm:pt>
    <dgm:pt modelId="{50BA68FF-D18E-4754-BC19-4BBDF7E5578C}">
      <dgm:prSet custT="1"/>
      <dgm:spPr/>
      <dgm:t>
        <a:bodyPr/>
        <a:lstStyle/>
        <a:p>
          <a:pPr algn="l" rtl="0"/>
          <a:r>
            <a:rPr lang="ru-RU" sz="1200" dirty="0" smtClean="0">
              <a:effectLst/>
              <a:latin typeface="+mn-lt"/>
              <a:cs typeface="Times New Roman" pitchFamily="18" charset="0"/>
            </a:rPr>
            <a:t>Создание карты социальной активности территорий (на основе информационно-аналитической системы Пермского края)</a:t>
          </a:r>
          <a:endParaRPr lang="ru-RU" sz="1200" dirty="0">
            <a:effectLst/>
            <a:latin typeface="+mn-lt"/>
            <a:cs typeface="Times New Roman" pitchFamily="18" charset="0"/>
          </a:endParaRPr>
        </a:p>
      </dgm:t>
    </dgm:pt>
    <dgm:pt modelId="{B3886D55-5C07-4F50-A4CC-082BB9780430}" type="parTrans" cxnId="{B47E47FD-AE6A-4D12-A02B-9E499AD3679A}">
      <dgm:prSet/>
      <dgm:spPr/>
      <dgm:t>
        <a:bodyPr/>
        <a:lstStyle/>
        <a:p>
          <a:endParaRPr lang="ru-RU"/>
        </a:p>
      </dgm:t>
    </dgm:pt>
    <dgm:pt modelId="{C995A9C0-09F0-4628-99B0-B38063105950}" type="sibTrans" cxnId="{B47E47FD-AE6A-4D12-A02B-9E499AD3679A}">
      <dgm:prSet/>
      <dgm:spPr/>
      <dgm:t>
        <a:bodyPr/>
        <a:lstStyle/>
        <a:p>
          <a:endParaRPr lang="ru-RU"/>
        </a:p>
      </dgm:t>
    </dgm:pt>
    <dgm:pt modelId="{41420DBA-37F0-43EC-B265-02857EE3E841}">
      <dgm:prSet phldrT="[Текст]" custT="1"/>
      <dgm:spPr/>
      <dgm:t>
        <a:bodyPr anchor="ctr" anchorCtr="0"/>
        <a:lstStyle/>
        <a:p>
          <a:pPr algn="l" rtl="0"/>
          <a:r>
            <a:rPr lang="ru-RU" sz="1200" dirty="0" smtClean="0">
              <a:effectLst/>
              <a:latin typeface="+mn-lt"/>
              <a:cs typeface="Times New Roman" pitchFamily="18" charset="0"/>
            </a:rPr>
            <a:t>Проведение информационных обучающих семинаров для муниципальных служащих </a:t>
          </a:r>
          <a:br>
            <a:rPr lang="ru-RU" sz="1200" dirty="0" smtClean="0">
              <a:effectLst/>
              <a:latin typeface="+mn-lt"/>
              <a:cs typeface="Times New Roman" pitchFamily="18" charset="0"/>
            </a:rPr>
          </a:br>
          <a:r>
            <a:rPr lang="ru-RU" sz="1200" dirty="0" smtClean="0">
              <a:effectLst/>
              <a:latin typeface="+mn-lt"/>
              <a:cs typeface="Times New Roman" pitchFamily="18" charset="0"/>
            </a:rPr>
            <a:t>6 пилотных территорий «Основы реализации института самоорганизации граждан»</a:t>
          </a:r>
          <a:endParaRPr lang="ru-RU" sz="1200" dirty="0">
            <a:effectLst/>
            <a:latin typeface="+mn-lt"/>
            <a:cs typeface="Times New Roman" pitchFamily="18" charset="0"/>
          </a:endParaRPr>
        </a:p>
      </dgm:t>
    </dgm:pt>
    <dgm:pt modelId="{00E9C6D2-58FF-4DAC-AE6A-8E0A84729735}" type="parTrans" cxnId="{498044C4-F05E-45D6-8B2C-D5434CED6727}">
      <dgm:prSet/>
      <dgm:spPr/>
    </dgm:pt>
    <dgm:pt modelId="{1389C326-698C-4932-AD22-ED8D3608703D}" type="sibTrans" cxnId="{498044C4-F05E-45D6-8B2C-D5434CED6727}">
      <dgm:prSet/>
      <dgm:spPr/>
    </dgm:pt>
    <dgm:pt modelId="{1419CD97-7A75-4DA2-961E-79E50ACC3F2D}" type="pres">
      <dgm:prSet presAssocID="{95EB6688-9083-4EE0-8079-561563A13EF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607714C-BE62-4CC6-87AD-1AAA3783B435}" type="pres">
      <dgm:prSet presAssocID="{C26C6860-D26D-474A-A53A-1F2AC244DC22}" presName="linNode" presStyleCnt="0"/>
      <dgm:spPr/>
      <dgm:t>
        <a:bodyPr/>
        <a:lstStyle/>
        <a:p>
          <a:endParaRPr lang="ru-RU"/>
        </a:p>
      </dgm:t>
    </dgm:pt>
    <dgm:pt modelId="{43FF24A1-016A-4536-B149-8E132358FDC3}" type="pres">
      <dgm:prSet presAssocID="{C26C6860-D26D-474A-A53A-1F2AC244DC22}" presName="parentShp" presStyleLbl="node1" presStyleIdx="0" presStyleCnt="3" custScaleX="47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DF745C-7C6A-4540-B866-F657DA6386E3}" type="pres">
      <dgm:prSet presAssocID="{C26C6860-D26D-474A-A53A-1F2AC244DC22}" presName="childShp" presStyleLbl="bgAccFollowNode1" presStyleIdx="0" presStyleCnt="3" custScaleX="133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213FA6-0273-47B4-AEF5-4BDA6A7E9CFC}" type="pres">
      <dgm:prSet presAssocID="{92067AF3-8C0D-40E2-AFE0-2084171A63AF}" presName="spacing" presStyleCnt="0"/>
      <dgm:spPr/>
      <dgm:t>
        <a:bodyPr/>
        <a:lstStyle/>
        <a:p>
          <a:endParaRPr lang="ru-RU"/>
        </a:p>
      </dgm:t>
    </dgm:pt>
    <dgm:pt modelId="{04070EBC-0D62-49B3-8D8C-C1DD22C09F2D}" type="pres">
      <dgm:prSet presAssocID="{DC9FCE5D-0DF6-46A8-9309-5DE4558EF7A5}" presName="linNode" presStyleCnt="0"/>
      <dgm:spPr/>
      <dgm:t>
        <a:bodyPr/>
        <a:lstStyle/>
        <a:p>
          <a:endParaRPr lang="ru-RU"/>
        </a:p>
      </dgm:t>
    </dgm:pt>
    <dgm:pt modelId="{74A14EE2-488A-454E-8E60-DCE299A0C9AE}" type="pres">
      <dgm:prSet presAssocID="{DC9FCE5D-0DF6-46A8-9309-5DE4558EF7A5}" presName="parentShp" presStyleLbl="node1" presStyleIdx="1" presStyleCnt="3" custScaleX="47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F445C-8DAD-4B0D-B120-0D748D9C4CE0}" type="pres">
      <dgm:prSet presAssocID="{DC9FCE5D-0DF6-46A8-9309-5DE4558EF7A5}" presName="childShp" presStyleLbl="bgAccFollowNode1" presStyleIdx="1" presStyleCnt="3" custScaleX="130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32AD2-4B51-4708-887A-3496B2462FEA}" type="pres">
      <dgm:prSet presAssocID="{49F10217-C4FE-42D1-BB0D-B22E22F1558E}" presName="spacing" presStyleCnt="0"/>
      <dgm:spPr/>
      <dgm:t>
        <a:bodyPr/>
        <a:lstStyle/>
        <a:p>
          <a:endParaRPr lang="ru-RU"/>
        </a:p>
      </dgm:t>
    </dgm:pt>
    <dgm:pt modelId="{A6381BF5-9BD5-492B-8A4A-C7E11614A0E6}" type="pres">
      <dgm:prSet presAssocID="{21306B33-C5E8-433C-9660-3CBB64D1B421}" presName="linNode" presStyleCnt="0"/>
      <dgm:spPr/>
      <dgm:t>
        <a:bodyPr/>
        <a:lstStyle/>
        <a:p>
          <a:endParaRPr lang="ru-RU"/>
        </a:p>
      </dgm:t>
    </dgm:pt>
    <dgm:pt modelId="{7ADB5D8D-7E18-4ADC-83C8-0AAC9D969E2C}" type="pres">
      <dgm:prSet presAssocID="{21306B33-C5E8-433C-9660-3CBB64D1B421}" presName="parentShp" presStyleLbl="node1" presStyleIdx="2" presStyleCnt="3" custScaleX="47154" custLinFactNeighborX="0" custLinFactNeighborY="1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3C3D54-C51E-4656-9B04-65A704A97CA3}" type="pres">
      <dgm:prSet presAssocID="{21306B33-C5E8-433C-9660-3CBB64D1B421}" presName="childShp" presStyleLbl="bgAccFollowNode1" presStyleIdx="2" presStyleCnt="3" custScaleX="130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DFC092-5094-4D16-9682-8447CC6863DB}" type="presOf" srcId="{D7EE0D23-8748-4281-B4E4-4F3CFE85723F}" destId="{AADF745C-7C6A-4540-B866-F657DA6386E3}" srcOrd="0" destOrd="2" presId="urn:microsoft.com/office/officeart/2005/8/layout/vList6"/>
    <dgm:cxn modelId="{498044C4-F05E-45D6-8B2C-D5434CED6727}" srcId="{DC9FCE5D-0DF6-46A8-9309-5DE4558EF7A5}" destId="{41420DBA-37F0-43EC-B265-02857EE3E841}" srcOrd="1" destOrd="0" parTransId="{00E9C6D2-58FF-4DAC-AE6A-8E0A84729735}" sibTransId="{1389C326-698C-4932-AD22-ED8D3608703D}"/>
    <dgm:cxn modelId="{B47E47FD-AE6A-4D12-A02B-9E499AD3679A}" srcId="{DC9FCE5D-0DF6-46A8-9309-5DE4558EF7A5}" destId="{50BA68FF-D18E-4754-BC19-4BBDF7E5578C}" srcOrd="3" destOrd="0" parTransId="{B3886D55-5C07-4F50-A4CC-082BB9780430}" sibTransId="{C995A9C0-09F0-4628-99B0-B38063105950}"/>
    <dgm:cxn modelId="{462AC013-5320-48E7-B2A5-8B89835C63EE}" srcId="{95EB6688-9083-4EE0-8079-561563A13EF1}" destId="{C26C6860-D26D-474A-A53A-1F2AC244DC22}" srcOrd="0" destOrd="0" parTransId="{21BA5072-39BB-4271-A2DA-E130F2B0ADFA}" sibTransId="{92067AF3-8C0D-40E2-AFE0-2084171A63AF}"/>
    <dgm:cxn modelId="{405E0D6C-FF0D-444F-A87E-1ED96272E834}" srcId="{C26C6860-D26D-474A-A53A-1F2AC244DC22}" destId="{D7EE0D23-8748-4281-B4E4-4F3CFE85723F}" srcOrd="2" destOrd="0" parTransId="{305B6B3D-F5C6-4A57-8150-BB642648AE63}" sibTransId="{C8378A3D-B695-4BC2-B3E6-A375861AAAF1}"/>
    <dgm:cxn modelId="{3A8CAC04-DEDA-4DDC-B5A7-44F5592F86F9}" type="presOf" srcId="{DC9FCE5D-0DF6-46A8-9309-5DE4558EF7A5}" destId="{74A14EE2-488A-454E-8E60-DCE299A0C9AE}" srcOrd="0" destOrd="0" presId="urn:microsoft.com/office/officeart/2005/8/layout/vList6"/>
    <dgm:cxn modelId="{6BCBD79F-8CE8-4EB8-AECB-3AD0A7C656FE}" type="presOf" srcId="{E549A09B-9F21-4ED4-8896-2A213FA37888}" destId="{AADF745C-7C6A-4540-B866-F657DA6386E3}" srcOrd="0" destOrd="0" presId="urn:microsoft.com/office/officeart/2005/8/layout/vList6"/>
    <dgm:cxn modelId="{99E54C64-1375-4CC4-8AA7-9C9FFFB8A93A}" type="presOf" srcId="{95EB6688-9083-4EE0-8079-561563A13EF1}" destId="{1419CD97-7A75-4DA2-961E-79E50ACC3F2D}" srcOrd="0" destOrd="0" presId="urn:microsoft.com/office/officeart/2005/8/layout/vList6"/>
    <dgm:cxn modelId="{E3F325A3-8AFF-42D6-8F0E-72968A3B0211}" type="presOf" srcId="{CD25EB7D-C5DA-4A4E-96CC-1B079B5E221A}" destId="{093C3D54-C51E-4656-9B04-65A704A97CA3}" srcOrd="0" destOrd="0" presId="urn:microsoft.com/office/officeart/2005/8/layout/vList6"/>
    <dgm:cxn modelId="{9F230306-F59C-4706-BCB4-B5E53F232288}" type="presOf" srcId="{19EE8316-3E10-41E3-AC3E-E598089DF5B0}" destId="{AADF745C-7C6A-4540-B866-F657DA6386E3}" srcOrd="0" destOrd="1" presId="urn:microsoft.com/office/officeart/2005/8/layout/vList6"/>
    <dgm:cxn modelId="{101DC5B0-D9A9-4DC5-95CD-82DC678B4C18}" type="presOf" srcId="{BE5D50E5-BFF8-4F96-A719-8DFFD44EA425}" destId="{B1CF445C-8DAD-4B0D-B120-0D748D9C4CE0}" srcOrd="0" destOrd="2" presId="urn:microsoft.com/office/officeart/2005/8/layout/vList6"/>
    <dgm:cxn modelId="{8E40500C-A35B-4DAE-917A-BBA22EA57F31}" srcId="{DC9FCE5D-0DF6-46A8-9309-5DE4558EF7A5}" destId="{BE5D50E5-BFF8-4F96-A719-8DFFD44EA425}" srcOrd="2" destOrd="0" parTransId="{5CB38059-211D-4078-9CF4-900E0E6522D9}" sibTransId="{A1A7B111-D988-4254-A18C-FC7251ABA2CE}"/>
    <dgm:cxn modelId="{37664DDA-F59C-4F4C-BA22-9D2335074A5F}" type="presOf" srcId="{50BA68FF-D18E-4754-BC19-4BBDF7E5578C}" destId="{B1CF445C-8DAD-4B0D-B120-0D748D9C4CE0}" srcOrd="0" destOrd="3" presId="urn:microsoft.com/office/officeart/2005/8/layout/vList6"/>
    <dgm:cxn modelId="{2355EF2C-8037-41B7-9F5F-42F5B0030598}" type="presOf" srcId="{C26C6860-D26D-474A-A53A-1F2AC244DC22}" destId="{43FF24A1-016A-4536-B149-8E132358FDC3}" srcOrd="0" destOrd="0" presId="urn:microsoft.com/office/officeart/2005/8/layout/vList6"/>
    <dgm:cxn modelId="{F316813D-F487-47C5-BAE3-F167E322CC20}" srcId="{C26C6860-D26D-474A-A53A-1F2AC244DC22}" destId="{E549A09B-9F21-4ED4-8896-2A213FA37888}" srcOrd="0" destOrd="0" parTransId="{CCEC7B09-716E-4B3A-8F90-4F4AE96AD14B}" sibTransId="{34FC63D9-0F5F-40FC-A546-C81B4CFFD6DF}"/>
    <dgm:cxn modelId="{AFAC109A-DB9E-4838-80AD-31EA6111C60F}" type="presOf" srcId="{41420DBA-37F0-43EC-B265-02857EE3E841}" destId="{B1CF445C-8DAD-4B0D-B120-0D748D9C4CE0}" srcOrd="0" destOrd="1" presId="urn:microsoft.com/office/officeart/2005/8/layout/vList6"/>
    <dgm:cxn modelId="{D73378D2-12BE-4599-B0DC-C40255C34CEC}" type="presOf" srcId="{62081224-C2A7-4628-A43D-C59355F20934}" destId="{B1CF445C-8DAD-4B0D-B120-0D748D9C4CE0}" srcOrd="0" destOrd="0" presId="urn:microsoft.com/office/officeart/2005/8/layout/vList6"/>
    <dgm:cxn modelId="{1908A2A3-64DE-490A-B7B9-0F86104FE35D}" srcId="{C26C6860-D26D-474A-A53A-1F2AC244DC22}" destId="{19EE8316-3E10-41E3-AC3E-E598089DF5B0}" srcOrd="1" destOrd="0" parTransId="{334A872F-EB0F-4C94-A578-EE9CB40C0227}" sibTransId="{AC1520D5-8B7A-46FF-AD83-4AF24C6E057D}"/>
    <dgm:cxn modelId="{6C9881DF-85E4-49ED-8AED-8BF88C7295DA}" srcId="{DC9FCE5D-0DF6-46A8-9309-5DE4558EF7A5}" destId="{62081224-C2A7-4628-A43D-C59355F20934}" srcOrd="0" destOrd="0" parTransId="{4E7849AF-AB62-4EA1-9175-9980C54126FD}" sibTransId="{DA066157-9DB0-4927-90F8-FAB4AE132C87}"/>
    <dgm:cxn modelId="{99F266A3-4008-4BCE-9135-240E9EE60476}" type="presOf" srcId="{21306B33-C5E8-433C-9660-3CBB64D1B421}" destId="{7ADB5D8D-7E18-4ADC-83C8-0AAC9D969E2C}" srcOrd="0" destOrd="0" presId="urn:microsoft.com/office/officeart/2005/8/layout/vList6"/>
    <dgm:cxn modelId="{2A80FE61-BCE0-4B4D-B86D-F186EC34EB60}" srcId="{95EB6688-9083-4EE0-8079-561563A13EF1}" destId="{21306B33-C5E8-433C-9660-3CBB64D1B421}" srcOrd="2" destOrd="0" parTransId="{BF4EC758-C379-4A39-9461-60F99BC06287}" sibTransId="{9ABFF4F5-5F82-48F2-9A6C-DD91B6ECA1AE}"/>
    <dgm:cxn modelId="{3A168D0B-56C3-49D1-887F-81A268ADC159}" srcId="{95EB6688-9083-4EE0-8079-561563A13EF1}" destId="{DC9FCE5D-0DF6-46A8-9309-5DE4558EF7A5}" srcOrd="1" destOrd="0" parTransId="{60A56BE0-F847-4666-97B2-DD0F88D0E29E}" sibTransId="{49F10217-C4FE-42D1-BB0D-B22E22F1558E}"/>
    <dgm:cxn modelId="{9A7A8B62-D9DF-4E11-9A5B-8B51A68DE3AC}" srcId="{21306B33-C5E8-433C-9660-3CBB64D1B421}" destId="{CD25EB7D-C5DA-4A4E-96CC-1B079B5E221A}" srcOrd="0" destOrd="0" parTransId="{2283B7D1-D1EB-40BF-91E0-D72990AAA3E8}" sibTransId="{5CEAAA4E-1D75-41CF-B3D8-67E7903ED079}"/>
    <dgm:cxn modelId="{EA40EF52-07BD-4F5E-AFDA-60DD7BBA5738}" type="presParOf" srcId="{1419CD97-7A75-4DA2-961E-79E50ACC3F2D}" destId="{0607714C-BE62-4CC6-87AD-1AAA3783B435}" srcOrd="0" destOrd="0" presId="urn:microsoft.com/office/officeart/2005/8/layout/vList6"/>
    <dgm:cxn modelId="{979D0546-0FB7-4C2B-A39E-5429862818CC}" type="presParOf" srcId="{0607714C-BE62-4CC6-87AD-1AAA3783B435}" destId="{43FF24A1-016A-4536-B149-8E132358FDC3}" srcOrd="0" destOrd="0" presId="urn:microsoft.com/office/officeart/2005/8/layout/vList6"/>
    <dgm:cxn modelId="{428DF939-5D7E-4551-B5F9-530C4398835E}" type="presParOf" srcId="{0607714C-BE62-4CC6-87AD-1AAA3783B435}" destId="{AADF745C-7C6A-4540-B866-F657DA6386E3}" srcOrd="1" destOrd="0" presId="urn:microsoft.com/office/officeart/2005/8/layout/vList6"/>
    <dgm:cxn modelId="{836CD3E3-12B2-4964-B356-D91F71D4EF6A}" type="presParOf" srcId="{1419CD97-7A75-4DA2-961E-79E50ACC3F2D}" destId="{FA213FA6-0273-47B4-AEF5-4BDA6A7E9CFC}" srcOrd="1" destOrd="0" presId="urn:microsoft.com/office/officeart/2005/8/layout/vList6"/>
    <dgm:cxn modelId="{D87670FB-DC4E-4130-AE60-3DEE2645651D}" type="presParOf" srcId="{1419CD97-7A75-4DA2-961E-79E50ACC3F2D}" destId="{04070EBC-0D62-49B3-8D8C-C1DD22C09F2D}" srcOrd="2" destOrd="0" presId="urn:microsoft.com/office/officeart/2005/8/layout/vList6"/>
    <dgm:cxn modelId="{88AF4F28-350C-465C-90D5-ECB0D80E1AE5}" type="presParOf" srcId="{04070EBC-0D62-49B3-8D8C-C1DD22C09F2D}" destId="{74A14EE2-488A-454E-8E60-DCE299A0C9AE}" srcOrd="0" destOrd="0" presId="urn:microsoft.com/office/officeart/2005/8/layout/vList6"/>
    <dgm:cxn modelId="{5C41DEB9-3960-4CA6-A321-06DE3BFE889E}" type="presParOf" srcId="{04070EBC-0D62-49B3-8D8C-C1DD22C09F2D}" destId="{B1CF445C-8DAD-4B0D-B120-0D748D9C4CE0}" srcOrd="1" destOrd="0" presId="urn:microsoft.com/office/officeart/2005/8/layout/vList6"/>
    <dgm:cxn modelId="{E82BCF69-1546-4507-B054-DC9464309155}" type="presParOf" srcId="{1419CD97-7A75-4DA2-961E-79E50ACC3F2D}" destId="{55E32AD2-4B51-4708-887A-3496B2462FEA}" srcOrd="3" destOrd="0" presId="urn:microsoft.com/office/officeart/2005/8/layout/vList6"/>
    <dgm:cxn modelId="{58CC346F-73B9-49CC-B6A1-A1EF4A2EF236}" type="presParOf" srcId="{1419CD97-7A75-4DA2-961E-79E50ACC3F2D}" destId="{A6381BF5-9BD5-492B-8A4A-C7E11614A0E6}" srcOrd="4" destOrd="0" presId="urn:microsoft.com/office/officeart/2005/8/layout/vList6"/>
    <dgm:cxn modelId="{53F4538F-098E-4CFC-8681-F3984AEB4427}" type="presParOf" srcId="{A6381BF5-9BD5-492B-8A4A-C7E11614A0E6}" destId="{7ADB5D8D-7E18-4ADC-83C8-0AAC9D969E2C}" srcOrd="0" destOrd="0" presId="urn:microsoft.com/office/officeart/2005/8/layout/vList6"/>
    <dgm:cxn modelId="{845C4965-67DD-4F99-87C5-4FDE6467083B}" type="presParOf" srcId="{A6381BF5-9BD5-492B-8A4A-C7E11614A0E6}" destId="{093C3D54-C51E-4656-9B04-65A704A97CA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1D84DD-9D28-4A5E-9233-7DCC48DAF9F8}">
      <dsp:nvSpPr>
        <dsp:cNvPr id="0" name=""/>
        <dsp:cNvSpPr/>
      </dsp:nvSpPr>
      <dsp:spPr>
        <a:xfrm>
          <a:off x="42" y="132835"/>
          <a:ext cx="4071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Вопросы (глава 3   131-ФЗ) </a:t>
          </a:r>
          <a:endParaRPr lang="ru-RU" sz="1200" kern="1200" dirty="0"/>
        </a:p>
      </dsp:txBody>
      <dsp:txXfrm>
        <a:off x="42" y="132835"/>
        <a:ext cx="4071440" cy="345600"/>
      </dsp:txXfrm>
    </dsp:sp>
    <dsp:sp modelId="{4256776A-E0CF-42B1-8090-457705A61F67}">
      <dsp:nvSpPr>
        <dsp:cNvPr id="0" name=""/>
        <dsp:cNvSpPr/>
      </dsp:nvSpPr>
      <dsp:spPr>
        <a:xfrm>
          <a:off x="42" y="478436"/>
          <a:ext cx="4071440" cy="5797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организация в границах МР </a:t>
          </a:r>
          <a:r>
            <a:rPr lang="ru-RU" sz="1200" b="0" kern="1200" dirty="0" err="1" smtClean="0"/>
            <a:t>электро</a:t>
          </a:r>
          <a:r>
            <a:rPr lang="ru-RU" sz="1200" b="0" kern="1200" dirty="0" smtClean="0"/>
            <a:t>- и газоснабжения поселений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организация утилизации и переработки бытовых и промышленных отходов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u="none" kern="1200" smtClean="0"/>
            <a:t>дорожная деятельность </a:t>
          </a:r>
          <a:r>
            <a:rPr lang="ru-RU" sz="1200" b="0" kern="1200" smtClean="0"/>
            <a:t>в отношении автомобильных дорог местного значения вне границ населенных пунктов в границах муниципального района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создание условий для предоставления транспортных услуг населению и организация транспортного обслуживания населения между поселениями 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создание условий для обеспечения поселений услугами связи, общественного питания, торговли и бытового обслуживания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организация предоставления общедоступного и бесплатного начального общего, основного общего, среднего (полного) общего образования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организация охраны общественного порядка на территории муниципального района муниципальной милицией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организация оказания на территории муниципального района первичной медико-санитарной помощи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smtClean="0"/>
            <a:t>создание условий для обеспечения поселений услугами по организации досуга и услугами организаций культуры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обеспечение условий для развития на территории муниципального района физической культуры и массового спорта</a:t>
          </a:r>
          <a:endParaRPr lang="ru-RU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создание условий для развития сельскохозяйственного производства в поселениях, расширения рынка сельскохозяйственной продукции, сырья и продовольствия, содействие развитию малого и среднего предпринимательства </a:t>
          </a:r>
          <a:endParaRPr lang="ru-RU" sz="1200" b="0" kern="1200" dirty="0"/>
        </a:p>
      </dsp:txBody>
      <dsp:txXfrm>
        <a:off x="42" y="478436"/>
        <a:ext cx="4071440" cy="5797440"/>
      </dsp:txXfrm>
    </dsp:sp>
    <dsp:sp modelId="{DC42B0C5-82D6-4F8D-AEBB-CFE65D4E8A1F}">
      <dsp:nvSpPr>
        <dsp:cNvPr id="0" name=""/>
        <dsp:cNvSpPr/>
      </dsp:nvSpPr>
      <dsp:spPr>
        <a:xfrm>
          <a:off x="4641484" y="132835"/>
          <a:ext cx="4071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Полномочия (ст.  17   131-ФЗ)</a:t>
          </a:r>
          <a:endParaRPr lang="ru-RU" sz="1200" kern="1200" dirty="0"/>
        </a:p>
      </dsp:txBody>
      <dsp:txXfrm>
        <a:off x="4641484" y="132835"/>
        <a:ext cx="4071440" cy="345600"/>
      </dsp:txXfrm>
    </dsp:sp>
    <dsp:sp modelId="{6617E5BE-7654-4A8A-8E2E-6E1DDA4B675B}">
      <dsp:nvSpPr>
        <dsp:cNvPr id="0" name=""/>
        <dsp:cNvSpPr/>
      </dsp:nvSpPr>
      <dsp:spPr>
        <a:xfrm>
          <a:off x="4641484" y="478436"/>
          <a:ext cx="4071440" cy="5797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издание муниципальных правовых актов;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smtClean="0"/>
            <a:t>создание муниципальных предприятий и учреждений, финансирование муниципальных учреждений, формирование и размещение муниципального заказа;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smtClean="0"/>
            <a:t>установление тарифов на услуги, предоставляемые муниципальными предприятиями и учреждениями, если иное не предусмотрено федеральными законами;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smtClean="0"/>
            <a:t>регулирование тарифов на товары и услуги организаций коммунального комплекса (за исключением тарифов на товары и услуги организаций коммунального комплекса - производителей товаров и услуг в сфере электро- и (или) теплоснабжения), тарифов на подключение к системе коммунальной инфраструктуры, тарифов организаций коммунального комплекса на подключение, надбавок к тарифам на товары и услуги организаций коммунального комплекса, надбавок к ценам (тарифам) для потребителей,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принятие и организация выполнения планов и программ комплексного социально-экономического развития муниципального образования, а также организация сбора статистических показателей, характеризующих состояние экономики и социальной сферы муниципального образования, и предоставление указанных данных органам государственной власти в порядке, установленном Правительством Российской Федерации</a:t>
          </a:r>
          <a:endParaRPr lang="ru-RU" sz="1200" kern="1200" dirty="0"/>
        </a:p>
      </dsp:txBody>
      <dsp:txXfrm>
        <a:off x="4641484" y="478436"/>
        <a:ext cx="4071440" cy="5797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FF3AC-1A4C-4067-87F9-0B69F59F2020}">
      <dsp:nvSpPr>
        <dsp:cNvPr id="0" name=""/>
        <dsp:cNvSpPr/>
      </dsp:nvSpPr>
      <dsp:spPr>
        <a:xfrm rot="16200000">
          <a:off x="-2525232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Пермь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2525232" y="3403932"/>
        <a:ext cx="5258267" cy="207802"/>
      </dsp:txXfrm>
    </dsp:sp>
    <dsp:sp modelId="{104BD9D4-639C-461E-BDEB-4F83CBE5392C}">
      <dsp:nvSpPr>
        <dsp:cNvPr id="0" name=""/>
        <dsp:cNvSpPr/>
      </dsp:nvSpPr>
      <dsp:spPr>
        <a:xfrm>
          <a:off x="262198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Стратегия до 2030 г. (Решение ГД от 17.12.2010 № 42-д)</a:t>
          </a:r>
          <a:endParaRPr lang="ru-RU" sz="1200" kern="1200" dirty="0">
            <a:effectLst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</a:rPr>
            <a:t>2013 г. – планируется к </a:t>
          </a:r>
          <a:r>
            <a:rPr lang="ru-RU" sz="1200" kern="1200" dirty="0" err="1" smtClean="0">
              <a:effectLst/>
            </a:rPr>
            <a:t>разработ-ке</a:t>
          </a:r>
          <a:r>
            <a:rPr lang="ru-RU" sz="1200" kern="1200" dirty="0" smtClean="0">
              <a:effectLst/>
            </a:rPr>
            <a:t> </a:t>
          </a:r>
          <a:r>
            <a:rPr lang="ru-RU" sz="1200" kern="1200" dirty="0" err="1" smtClean="0">
              <a:effectLst/>
            </a:rPr>
            <a:t>Програм-ма</a:t>
          </a:r>
          <a:r>
            <a:rPr lang="ru-RU" sz="1200" kern="1200" dirty="0" smtClean="0">
              <a:effectLst/>
            </a:rPr>
            <a:t> СЭР </a:t>
          </a:r>
          <a:endParaRPr lang="ru-RU" sz="1200" kern="1200" dirty="0">
            <a:effectLst/>
          </a:endParaRPr>
        </a:p>
      </dsp:txBody>
      <dsp:txXfrm>
        <a:off x="262198" y="878700"/>
        <a:ext cx="1035075" cy="5258267"/>
      </dsp:txXfrm>
    </dsp:sp>
    <dsp:sp modelId="{28681C61-EC67-4D18-A212-0EA206509141}">
      <dsp:nvSpPr>
        <dsp:cNvPr id="0" name=""/>
        <dsp:cNvSpPr/>
      </dsp:nvSpPr>
      <dsp:spPr>
        <a:xfrm>
          <a:off x="54395" y="604400"/>
          <a:ext cx="415604" cy="415604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33000" b="-33000"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290D94-201A-43BF-98A3-35A2FECBF8C1}">
      <dsp:nvSpPr>
        <dsp:cNvPr id="0" name=""/>
        <dsp:cNvSpPr/>
      </dsp:nvSpPr>
      <dsp:spPr>
        <a:xfrm rot="16200000">
          <a:off x="-1013065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Березники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1013065" y="3403932"/>
        <a:ext cx="5258267" cy="207802"/>
      </dsp:txXfrm>
    </dsp:sp>
    <dsp:sp modelId="{65270052-BA85-4D81-90C3-DEBAE7E54A51}">
      <dsp:nvSpPr>
        <dsp:cNvPr id="0" name=""/>
        <dsp:cNvSpPr/>
      </dsp:nvSpPr>
      <dsp:spPr>
        <a:xfrm>
          <a:off x="1763261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Стратегия СЭР не </a:t>
          </a:r>
          <a:r>
            <a:rPr lang="ru-RU" sz="1200" kern="1200" dirty="0" err="1" smtClean="0"/>
            <a:t>разраба-тывается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err="1" smtClean="0"/>
            <a:t>Разработ</a:t>
          </a:r>
          <a:r>
            <a:rPr lang="ru-RU" sz="1200" kern="1200" dirty="0" smtClean="0"/>
            <a:t>-ка Программы СЭР отложена в связи с </a:t>
          </a:r>
          <a:r>
            <a:rPr lang="ru-RU" sz="1200" kern="1200" dirty="0" err="1" smtClean="0"/>
            <a:t>судебны</a:t>
          </a:r>
          <a:r>
            <a:rPr lang="ru-RU" sz="1200" kern="1200" dirty="0" smtClean="0"/>
            <a:t>-ми </a:t>
          </a:r>
          <a:r>
            <a:rPr lang="ru-RU" sz="1200" kern="1200" dirty="0" err="1" smtClean="0"/>
            <a:t>разбира-тельствами</a:t>
          </a:r>
          <a:r>
            <a:rPr lang="ru-RU" sz="1200" kern="1200" dirty="0" smtClean="0"/>
            <a:t> с Разработчиком  </a:t>
          </a:r>
          <a:endParaRPr lang="ru-RU" sz="1200" kern="1200" dirty="0"/>
        </a:p>
      </dsp:txBody>
      <dsp:txXfrm>
        <a:off x="1763261" y="878700"/>
        <a:ext cx="1035075" cy="5258267"/>
      </dsp:txXfrm>
    </dsp:sp>
    <dsp:sp modelId="{D5EDF060-BEF6-4C72-9A5D-B7B042A12198}">
      <dsp:nvSpPr>
        <dsp:cNvPr id="0" name=""/>
        <dsp:cNvSpPr/>
      </dsp:nvSpPr>
      <dsp:spPr>
        <a:xfrm>
          <a:off x="1555458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D54FDD8-115F-443C-9F0D-654ADAF8431F}">
      <dsp:nvSpPr>
        <dsp:cNvPr id="0" name=""/>
        <dsp:cNvSpPr/>
      </dsp:nvSpPr>
      <dsp:spPr>
        <a:xfrm rot="16200000">
          <a:off x="427097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Кунгур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7097" y="3403932"/>
        <a:ext cx="5258267" cy="207802"/>
      </dsp:txXfrm>
    </dsp:sp>
    <dsp:sp modelId="{8FAD2412-2CD3-4906-91B5-2929C517F188}">
      <dsp:nvSpPr>
        <dsp:cNvPr id="0" name=""/>
        <dsp:cNvSpPr/>
      </dsp:nvSpPr>
      <dsp:spPr>
        <a:xfrm>
          <a:off x="3264323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Стратегия на 2005-2015 гг. (Решение ГД от 16.06.2005 № 195)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Сентябрь 2012 г. – внесение измене-</a:t>
          </a:r>
          <a:r>
            <a:rPr lang="ru-RU" sz="1200" kern="1200" dirty="0" err="1" smtClean="0"/>
            <a:t>ний</a:t>
          </a:r>
          <a:r>
            <a:rPr lang="ru-RU" sz="1200" kern="1200" dirty="0" smtClean="0"/>
            <a:t> в Стратегию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err="1" smtClean="0"/>
            <a:t>Разработ</a:t>
          </a:r>
          <a:r>
            <a:rPr lang="ru-RU" sz="1200" kern="1200" dirty="0" smtClean="0"/>
            <a:t>-ка </a:t>
          </a:r>
          <a:r>
            <a:rPr lang="ru-RU" sz="1200" kern="1200" dirty="0" err="1" smtClean="0"/>
            <a:t>програм</a:t>
          </a:r>
          <a:r>
            <a:rPr lang="ru-RU" sz="1200" kern="1200" dirty="0" smtClean="0"/>
            <a:t>-мы после </a:t>
          </a:r>
          <a:r>
            <a:rPr lang="ru-RU" sz="1200" kern="1200" dirty="0" err="1" smtClean="0"/>
            <a:t>утверж-дения</a:t>
          </a:r>
          <a:r>
            <a:rPr lang="ru-RU" sz="1200" kern="1200" dirty="0" smtClean="0"/>
            <a:t> новой Стратегии</a:t>
          </a:r>
          <a:endParaRPr lang="ru-RU" sz="1200" kern="1200" dirty="0"/>
        </a:p>
      </dsp:txBody>
      <dsp:txXfrm>
        <a:off x="3264323" y="878700"/>
        <a:ext cx="1035075" cy="5258267"/>
      </dsp:txXfrm>
    </dsp:sp>
    <dsp:sp modelId="{23EA40A6-641D-4DC1-AB5E-9433772C29F6}">
      <dsp:nvSpPr>
        <dsp:cNvPr id="0" name=""/>
        <dsp:cNvSpPr/>
      </dsp:nvSpPr>
      <dsp:spPr>
        <a:xfrm>
          <a:off x="3056521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528EF-9DFE-4AA3-A672-31EE375B37E0}">
      <dsp:nvSpPr>
        <dsp:cNvPr id="0" name=""/>
        <dsp:cNvSpPr/>
      </dsp:nvSpPr>
      <dsp:spPr>
        <a:xfrm rot="16200000">
          <a:off x="1939264" y="3389314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Кудымкар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39264" y="3389314"/>
        <a:ext cx="5258267" cy="207802"/>
      </dsp:txXfrm>
    </dsp:sp>
    <dsp:sp modelId="{71BE52E1-1DE3-4D9F-A4DF-45D0CBF4C023}">
      <dsp:nvSpPr>
        <dsp:cNvPr id="0" name=""/>
        <dsp:cNvSpPr/>
      </dsp:nvSpPr>
      <dsp:spPr>
        <a:xfrm>
          <a:off x="4765386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Стратегия на 2011 - 2020 годы (Решение ГД от 25.02.2011 № 2)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err="1" smtClean="0"/>
            <a:t>Програм-ма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утверж-дена</a:t>
          </a:r>
          <a:r>
            <a:rPr lang="ru-RU" sz="1200" kern="1200" dirty="0" smtClean="0"/>
            <a:t> на 2011 – 2013 годы и до 2015 г. (Решение ЗС  от 29.10.2010 №78)</a:t>
          </a:r>
          <a:endParaRPr lang="ru-RU" sz="1200" kern="1200" dirty="0"/>
        </a:p>
      </dsp:txBody>
      <dsp:txXfrm>
        <a:off x="4765386" y="878700"/>
        <a:ext cx="1035075" cy="5258267"/>
      </dsp:txXfrm>
    </dsp:sp>
    <dsp:sp modelId="{92723FE6-89B1-42C6-9222-6E7C8CD7C24F}">
      <dsp:nvSpPr>
        <dsp:cNvPr id="0" name=""/>
        <dsp:cNvSpPr/>
      </dsp:nvSpPr>
      <dsp:spPr>
        <a:xfrm>
          <a:off x="4557584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85E622D-5DDC-494A-8028-16E3F67A8DAF}">
      <dsp:nvSpPr>
        <dsp:cNvPr id="0" name=""/>
        <dsp:cNvSpPr/>
      </dsp:nvSpPr>
      <dsp:spPr>
        <a:xfrm rot="16200000">
          <a:off x="3451432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Соликамск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51432" y="3403932"/>
        <a:ext cx="5258267" cy="207802"/>
      </dsp:txXfrm>
    </dsp:sp>
    <dsp:sp modelId="{8A160C47-9CA7-46B8-B1DA-2BAF9C818C7C}">
      <dsp:nvSpPr>
        <dsp:cNvPr id="0" name=""/>
        <dsp:cNvSpPr/>
      </dsp:nvSpPr>
      <dsp:spPr>
        <a:xfrm>
          <a:off x="6266449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Стратегия до 2018 года и программа на 2008-2012 годы (Решение ГД от 27.02.2008 № 304)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Декабрь 2012 – рассмотрение проекта ПСЭР на очередной период  </a:t>
          </a:r>
          <a:endParaRPr lang="ru-RU" sz="1200" kern="1200" dirty="0"/>
        </a:p>
      </dsp:txBody>
      <dsp:txXfrm>
        <a:off x="6266449" y="878700"/>
        <a:ext cx="1035075" cy="5258267"/>
      </dsp:txXfrm>
    </dsp:sp>
    <dsp:sp modelId="{F3D27524-53B9-4A58-B76C-321FFA67350A}">
      <dsp:nvSpPr>
        <dsp:cNvPr id="0" name=""/>
        <dsp:cNvSpPr/>
      </dsp:nvSpPr>
      <dsp:spPr>
        <a:xfrm>
          <a:off x="6058647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A88C26-EDB9-44C4-9B84-7179FFFFD49C}">
      <dsp:nvSpPr>
        <dsp:cNvPr id="0" name=""/>
        <dsp:cNvSpPr/>
      </dsp:nvSpPr>
      <dsp:spPr>
        <a:xfrm rot="16200000">
          <a:off x="4963600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ЗАТО Звёздный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63600" y="3403932"/>
        <a:ext cx="5258267" cy="207802"/>
      </dsp:txXfrm>
    </dsp:sp>
    <dsp:sp modelId="{9362268D-3C55-45F5-B786-E6EF23D8A497}">
      <dsp:nvSpPr>
        <dsp:cNvPr id="0" name=""/>
        <dsp:cNvSpPr/>
      </dsp:nvSpPr>
      <dsp:spPr>
        <a:xfrm>
          <a:off x="7767512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err="1" smtClean="0"/>
            <a:t>Програм-ма</a:t>
          </a:r>
          <a:r>
            <a:rPr lang="ru-RU" sz="1200" kern="1200" dirty="0" smtClean="0"/>
            <a:t> утверждена на 2012 - 2014 годы (Решение ГД от 29.09.2011 № 94)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Основные </a:t>
          </a:r>
          <a:r>
            <a:rPr lang="ru-RU" sz="1200" kern="1200" dirty="0" err="1" smtClean="0"/>
            <a:t>положе-ния</a:t>
          </a:r>
          <a:r>
            <a:rPr lang="ru-RU" sz="1200" kern="1200" dirty="0" smtClean="0"/>
            <a:t> Стратегии изложены в ПСЭР</a:t>
          </a:r>
          <a:endParaRPr lang="ru-RU" sz="1200" kern="1200" dirty="0"/>
        </a:p>
      </dsp:txBody>
      <dsp:txXfrm>
        <a:off x="7767512" y="878700"/>
        <a:ext cx="1035075" cy="5258267"/>
      </dsp:txXfrm>
    </dsp:sp>
    <dsp:sp modelId="{2F3342AB-CE7C-4060-9AFD-F77EAB523667}">
      <dsp:nvSpPr>
        <dsp:cNvPr id="0" name=""/>
        <dsp:cNvSpPr/>
      </dsp:nvSpPr>
      <dsp:spPr>
        <a:xfrm>
          <a:off x="7559709" y="604400"/>
          <a:ext cx="415604" cy="415604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FF3AC-1A4C-4067-87F9-0B69F59F2020}">
      <dsp:nvSpPr>
        <dsp:cNvPr id="0" name=""/>
        <dsp:cNvSpPr/>
      </dsp:nvSpPr>
      <dsp:spPr>
        <a:xfrm rot="16200000">
          <a:off x="-2525232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Пермь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2525232" y="3403932"/>
        <a:ext cx="5258267" cy="207802"/>
      </dsp:txXfrm>
    </dsp:sp>
    <dsp:sp modelId="{104BD9D4-639C-461E-BDEB-4F83CBE5392C}">
      <dsp:nvSpPr>
        <dsp:cNvPr id="0" name=""/>
        <dsp:cNvSpPr/>
      </dsp:nvSpPr>
      <dsp:spPr>
        <a:xfrm>
          <a:off x="262198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ГП утверждён (Решение ПГД от 17.12.2010 №205)</a:t>
          </a:r>
          <a:endParaRPr lang="ru-RU" sz="1200" kern="1200" dirty="0">
            <a:effectLst/>
          </a:endParaRPr>
        </a:p>
      </dsp:txBody>
      <dsp:txXfrm>
        <a:off x="262198" y="878700"/>
        <a:ext cx="1035075" cy="5258267"/>
      </dsp:txXfrm>
    </dsp:sp>
    <dsp:sp modelId="{28681C61-EC67-4D18-A212-0EA206509141}">
      <dsp:nvSpPr>
        <dsp:cNvPr id="0" name=""/>
        <dsp:cNvSpPr/>
      </dsp:nvSpPr>
      <dsp:spPr>
        <a:xfrm>
          <a:off x="54395" y="604400"/>
          <a:ext cx="415604" cy="415604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33000" b="-33000"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290D94-201A-43BF-98A3-35A2FECBF8C1}">
      <dsp:nvSpPr>
        <dsp:cNvPr id="0" name=""/>
        <dsp:cNvSpPr/>
      </dsp:nvSpPr>
      <dsp:spPr>
        <a:xfrm rot="16200000">
          <a:off x="-1013065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Березники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1013065" y="3403932"/>
        <a:ext cx="5258267" cy="207802"/>
      </dsp:txXfrm>
    </dsp:sp>
    <dsp:sp modelId="{65270052-BA85-4D81-90C3-DEBAE7E54A51}">
      <dsp:nvSpPr>
        <dsp:cNvPr id="0" name=""/>
        <dsp:cNvSpPr/>
      </dsp:nvSpPr>
      <dsp:spPr>
        <a:xfrm>
          <a:off x="1763261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ГП утверждён (Решение ГД от 31.01.2006 №63)</a:t>
          </a:r>
          <a:endParaRPr lang="ru-RU" sz="1200" kern="1200" dirty="0"/>
        </a:p>
      </dsp:txBody>
      <dsp:txXfrm>
        <a:off x="1763261" y="878700"/>
        <a:ext cx="1035075" cy="5258267"/>
      </dsp:txXfrm>
    </dsp:sp>
    <dsp:sp modelId="{D5EDF060-BEF6-4C72-9A5D-B7B042A12198}">
      <dsp:nvSpPr>
        <dsp:cNvPr id="0" name=""/>
        <dsp:cNvSpPr/>
      </dsp:nvSpPr>
      <dsp:spPr>
        <a:xfrm>
          <a:off x="1555458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D54FDD8-115F-443C-9F0D-654ADAF8431F}">
      <dsp:nvSpPr>
        <dsp:cNvPr id="0" name=""/>
        <dsp:cNvSpPr/>
      </dsp:nvSpPr>
      <dsp:spPr>
        <a:xfrm rot="16200000">
          <a:off x="427097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Кунгур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7097" y="3403932"/>
        <a:ext cx="5258267" cy="207802"/>
      </dsp:txXfrm>
    </dsp:sp>
    <dsp:sp modelId="{8FAD2412-2CD3-4906-91B5-2929C517F188}">
      <dsp:nvSpPr>
        <dsp:cNvPr id="0" name=""/>
        <dsp:cNvSpPr/>
      </dsp:nvSpPr>
      <dsp:spPr>
        <a:xfrm>
          <a:off x="3264323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ГП утвержден (Решение ГД от 28.04.2011 № 569)</a:t>
          </a:r>
          <a:endParaRPr lang="ru-RU" sz="1200" kern="1200" dirty="0"/>
        </a:p>
      </dsp:txBody>
      <dsp:txXfrm>
        <a:off x="3264323" y="878700"/>
        <a:ext cx="1035075" cy="5258267"/>
      </dsp:txXfrm>
    </dsp:sp>
    <dsp:sp modelId="{23EA40A6-641D-4DC1-AB5E-9433772C29F6}">
      <dsp:nvSpPr>
        <dsp:cNvPr id="0" name=""/>
        <dsp:cNvSpPr/>
      </dsp:nvSpPr>
      <dsp:spPr>
        <a:xfrm>
          <a:off x="3056521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528EF-9DFE-4AA3-A672-31EE375B37E0}">
      <dsp:nvSpPr>
        <dsp:cNvPr id="0" name=""/>
        <dsp:cNvSpPr/>
      </dsp:nvSpPr>
      <dsp:spPr>
        <a:xfrm rot="16200000">
          <a:off x="1939264" y="3389314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Кудымкар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39264" y="3389314"/>
        <a:ext cx="5258267" cy="207802"/>
      </dsp:txXfrm>
    </dsp:sp>
    <dsp:sp modelId="{71BE52E1-1DE3-4D9F-A4DF-45D0CBF4C023}">
      <dsp:nvSpPr>
        <dsp:cNvPr id="0" name=""/>
        <dsp:cNvSpPr/>
      </dsp:nvSpPr>
      <dsp:spPr>
        <a:xfrm>
          <a:off x="4765386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Проект ГП возвращен на доработку Правительством ПК:</a:t>
          </a:r>
          <a:r>
            <a:rPr lang="en-US" sz="1200" kern="1200" dirty="0" smtClean="0"/>
            <a:t> </a:t>
          </a:r>
          <a:r>
            <a:rPr lang="ru-RU" sz="1200" kern="1200" dirty="0" smtClean="0"/>
            <a:t>Сводное заключение Правительства края об отказе в согласовании от 17.02.2010</a:t>
          </a:r>
          <a:endParaRPr lang="ru-RU" sz="1200" kern="1200" dirty="0"/>
        </a:p>
      </dsp:txBody>
      <dsp:txXfrm>
        <a:off x="4765386" y="878700"/>
        <a:ext cx="1035075" cy="5258267"/>
      </dsp:txXfrm>
    </dsp:sp>
    <dsp:sp modelId="{92723FE6-89B1-42C6-9222-6E7C8CD7C24F}">
      <dsp:nvSpPr>
        <dsp:cNvPr id="0" name=""/>
        <dsp:cNvSpPr/>
      </dsp:nvSpPr>
      <dsp:spPr>
        <a:xfrm>
          <a:off x="4557584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85E622D-5DDC-494A-8028-16E3F67A8DAF}">
      <dsp:nvSpPr>
        <dsp:cNvPr id="0" name=""/>
        <dsp:cNvSpPr/>
      </dsp:nvSpPr>
      <dsp:spPr>
        <a:xfrm rot="16200000">
          <a:off x="3451432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Соликамск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51432" y="3403932"/>
        <a:ext cx="5258267" cy="207802"/>
      </dsp:txXfrm>
    </dsp:sp>
    <dsp:sp modelId="{8A160C47-9CA7-46B8-B1DA-2BAF9C818C7C}">
      <dsp:nvSpPr>
        <dsp:cNvPr id="0" name=""/>
        <dsp:cNvSpPr/>
      </dsp:nvSpPr>
      <dsp:spPr>
        <a:xfrm>
          <a:off x="6266449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ГП утверждён (Решение ГД от 29.07.2009 №647)</a:t>
          </a:r>
          <a:endParaRPr lang="ru-RU" sz="1200" kern="1200" dirty="0"/>
        </a:p>
      </dsp:txBody>
      <dsp:txXfrm>
        <a:off x="6266449" y="878700"/>
        <a:ext cx="1035075" cy="5258267"/>
      </dsp:txXfrm>
    </dsp:sp>
    <dsp:sp modelId="{F3D27524-53B9-4A58-B76C-321FFA67350A}">
      <dsp:nvSpPr>
        <dsp:cNvPr id="0" name=""/>
        <dsp:cNvSpPr/>
      </dsp:nvSpPr>
      <dsp:spPr>
        <a:xfrm>
          <a:off x="6058647" y="604400"/>
          <a:ext cx="415604" cy="415604"/>
        </a:xfrm>
        <a:prstGeom prst="rect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A88C26-EDB9-44C4-9B84-7179FFFFD49C}">
      <dsp:nvSpPr>
        <dsp:cNvPr id="0" name=""/>
        <dsp:cNvSpPr/>
      </dsp:nvSpPr>
      <dsp:spPr>
        <a:xfrm rot="16200000">
          <a:off x="4963600" y="3403932"/>
          <a:ext cx="5258267" cy="207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8327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ЗАТО Звёздный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63600" y="3403932"/>
        <a:ext cx="5258267" cy="207802"/>
      </dsp:txXfrm>
    </dsp:sp>
    <dsp:sp modelId="{9362268D-3C55-45F5-B786-E6EF23D8A497}">
      <dsp:nvSpPr>
        <dsp:cNvPr id="0" name=""/>
        <dsp:cNvSpPr/>
      </dsp:nvSpPr>
      <dsp:spPr>
        <a:xfrm>
          <a:off x="7767512" y="878700"/>
          <a:ext cx="1035075" cy="5258267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183270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ГП утверждён (Решение Думы ЗАТО от 17.08.2010 №61)</a:t>
          </a:r>
          <a:endParaRPr lang="ru-RU" sz="1200" kern="1200" dirty="0"/>
        </a:p>
      </dsp:txBody>
      <dsp:txXfrm>
        <a:off x="7767512" y="878700"/>
        <a:ext cx="1035075" cy="5258267"/>
      </dsp:txXfrm>
    </dsp:sp>
    <dsp:sp modelId="{2F3342AB-CE7C-4060-9AFD-F77EAB523667}">
      <dsp:nvSpPr>
        <dsp:cNvPr id="0" name=""/>
        <dsp:cNvSpPr/>
      </dsp:nvSpPr>
      <dsp:spPr>
        <a:xfrm>
          <a:off x="7559709" y="604400"/>
          <a:ext cx="415604" cy="415604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9525" cap="flat" cmpd="sng" algn="ctr">
          <a:noFill/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F745C-7C6A-4540-B866-F657DA6386E3}">
      <dsp:nvSpPr>
        <dsp:cNvPr id="0" name=""/>
        <dsp:cNvSpPr/>
      </dsp:nvSpPr>
      <dsp:spPr>
        <a:xfrm>
          <a:off x="1728192" y="0"/>
          <a:ext cx="7071168" cy="1687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+mn-lt"/>
              <a:cs typeface="Calibri" pitchFamily="34" charset="0"/>
            </a:rPr>
            <a:t>Разработан проект методических рекомендаций по созданию ТОС </a:t>
          </a:r>
          <a:r>
            <a:rPr lang="en-US" sz="1200" b="0" kern="1200" dirty="0" smtClean="0">
              <a:latin typeface="+mn-lt"/>
              <a:cs typeface="Calibri" pitchFamily="34" charset="0"/>
            </a:rPr>
            <a:t> </a:t>
          </a:r>
          <a:r>
            <a:rPr lang="ru-RU" sz="1200" b="0" kern="1200" dirty="0" smtClean="0">
              <a:latin typeface="+mn-lt"/>
              <a:cs typeface="Calibri" pitchFamily="34" charset="0"/>
            </a:rPr>
            <a:t>в муниципальных образованиях края </a:t>
          </a:r>
          <a:endParaRPr lang="ru-RU" sz="1200" b="0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+mn-lt"/>
              <a:cs typeface="Calibri" pitchFamily="34" charset="0"/>
            </a:rPr>
            <a:t>Создана рабочая группа по поддержке и развитию социальной </a:t>
          </a:r>
          <a:r>
            <a:rPr lang="ru-RU" sz="1200" b="0" kern="1200" dirty="0" smtClean="0">
              <a:latin typeface="+mn-lt"/>
              <a:cs typeface="Calibri" pitchFamily="34" charset="0"/>
            </a:rPr>
            <a:t>активности </a:t>
          </a:r>
          <a:r>
            <a:rPr lang="ru-RU" sz="1200" b="0" kern="1200" dirty="0" smtClean="0">
              <a:latin typeface="+mn-lt"/>
              <a:cs typeface="Calibri" pitchFamily="34" charset="0"/>
            </a:rPr>
            <a:t>граждан в Пермском крае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+mn-lt"/>
              <a:cs typeface="Calibri" pitchFamily="34" charset="0"/>
            </a:rPr>
            <a:t>В программу </a:t>
          </a:r>
          <a:r>
            <a:rPr lang="ru-RU" sz="1200" b="0" kern="1200" dirty="0" smtClean="0">
              <a:latin typeface="+mn-lt"/>
              <a:cs typeface="Calibri" pitchFamily="34" charset="0"/>
            </a:rPr>
            <a:t>Повышения </a:t>
          </a:r>
          <a:r>
            <a:rPr lang="ru-RU" sz="1200" b="0" kern="1200" dirty="0" smtClean="0">
              <a:latin typeface="+mn-lt"/>
              <a:cs typeface="Calibri" pitchFamily="34" charset="0"/>
            </a:rPr>
            <a:t>квалификации муниципальных служащих  включено направление «Развитие </a:t>
          </a:r>
          <a:r>
            <a:rPr lang="ru-RU" sz="1200" b="0" kern="1200" dirty="0" smtClean="0">
              <a:latin typeface="+mn-lt"/>
              <a:cs typeface="Calibri" pitchFamily="34" charset="0"/>
            </a:rPr>
            <a:t>территориального общественного </a:t>
          </a:r>
          <a:r>
            <a:rPr lang="ru-RU" sz="1200" b="0" kern="1200" dirty="0" smtClean="0">
              <a:latin typeface="+mn-lt"/>
              <a:cs typeface="Calibri" pitchFamily="34" charset="0"/>
            </a:rPr>
            <a:t>самоуправления»</a:t>
          </a:r>
        </a:p>
      </dsp:txBody>
      <dsp:txXfrm>
        <a:off x="1728192" y="210961"/>
        <a:ext cx="6438285" cy="1265765"/>
      </dsp:txXfrm>
    </dsp:sp>
    <dsp:sp modelId="{43FF24A1-016A-4536-B149-8E132358FDC3}">
      <dsp:nvSpPr>
        <dsp:cNvPr id="0" name=""/>
        <dsp:cNvSpPr/>
      </dsp:nvSpPr>
      <dsp:spPr>
        <a:xfrm>
          <a:off x="57623" y="0"/>
          <a:ext cx="1670568" cy="168768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 марта 2012 </a:t>
          </a:r>
          <a:endParaRPr lang="ru-RU" sz="2400" kern="1200" dirty="0"/>
        </a:p>
      </dsp:txBody>
      <dsp:txXfrm>
        <a:off x="139173" y="81550"/>
        <a:ext cx="1507468" cy="1524587"/>
      </dsp:txXfrm>
    </dsp:sp>
    <dsp:sp modelId="{B1CF445C-8DAD-4B0D-B120-0D748D9C4CE0}">
      <dsp:nvSpPr>
        <dsp:cNvPr id="0" name=""/>
        <dsp:cNvSpPr/>
      </dsp:nvSpPr>
      <dsp:spPr>
        <a:xfrm>
          <a:off x="1800199" y="1856456"/>
          <a:ext cx="6927153" cy="1687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Утверждение методических рекомендаций 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«по организации и деятельности территориального общественного самоуправления»</a:t>
          </a:r>
          <a:endParaRPr lang="ru-RU" sz="1200" kern="1200" dirty="0">
            <a:solidFill>
              <a:schemeClr val="tx1"/>
            </a:solidFill>
            <a:effectLst/>
            <a:latin typeface="+mn-lt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Проведение информационных обучающих семинаров для муниципальных служащих </a:t>
          </a:r>
          <a:br>
            <a:rPr lang="ru-RU" sz="1200" kern="1200" dirty="0" smtClean="0">
              <a:effectLst/>
              <a:latin typeface="+mn-lt"/>
              <a:cs typeface="Times New Roman" pitchFamily="18" charset="0"/>
            </a:rPr>
          </a:b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6 пилотных территорий «Основы реализации института самоорганизации граждан»</a:t>
          </a:r>
          <a:endParaRPr lang="ru-RU" sz="1200" kern="1200" dirty="0">
            <a:effectLst/>
            <a:latin typeface="+mn-lt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Мониторинг количества ТОС во всех муниципальных образованиях Пермского края</a:t>
          </a:r>
          <a:endParaRPr lang="ru-RU" sz="1200" kern="1200" dirty="0">
            <a:effectLst/>
            <a:latin typeface="+mn-lt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Создание </a:t>
          </a: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карты социальной </a:t>
          </a: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активности </a:t>
          </a: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территорий (на основе информационно-аналитической системы Пермского края)</a:t>
          </a:r>
          <a:endParaRPr lang="ru-RU" sz="1200" kern="1200" dirty="0">
            <a:effectLst/>
            <a:latin typeface="+mn-lt"/>
            <a:cs typeface="Times New Roman" pitchFamily="18" charset="0"/>
          </a:endParaRPr>
        </a:p>
      </dsp:txBody>
      <dsp:txXfrm>
        <a:off x="1800199" y="2067417"/>
        <a:ext cx="6294270" cy="1265765"/>
      </dsp:txXfrm>
    </dsp:sp>
    <dsp:sp modelId="{74A14EE2-488A-454E-8E60-DCE299A0C9AE}">
      <dsp:nvSpPr>
        <dsp:cNvPr id="0" name=""/>
        <dsp:cNvSpPr/>
      </dsp:nvSpPr>
      <dsp:spPr>
        <a:xfrm>
          <a:off x="129630" y="1856456"/>
          <a:ext cx="1670568" cy="168768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2012</a:t>
          </a:r>
          <a:endParaRPr lang="ru-RU" sz="2400" kern="1200" dirty="0"/>
        </a:p>
      </dsp:txBody>
      <dsp:txXfrm>
        <a:off x="211180" y="1938006"/>
        <a:ext cx="1507468" cy="1524587"/>
      </dsp:txXfrm>
    </dsp:sp>
    <dsp:sp modelId="{093C3D54-C51E-4656-9B04-65A704A97CA3}">
      <dsp:nvSpPr>
        <dsp:cNvPr id="0" name=""/>
        <dsp:cNvSpPr/>
      </dsp:nvSpPr>
      <dsp:spPr>
        <a:xfrm>
          <a:off x="1800199" y="3712912"/>
          <a:ext cx="6927153" cy="1687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Межмуниципальная конференция </a:t>
          </a:r>
          <a:br>
            <a:rPr lang="ru-RU" sz="1200" kern="1200" dirty="0" smtClean="0">
              <a:effectLst/>
              <a:latin typeface="+mn-lt"/>
              <a:cs typeface="Times New Roman" pitchFamily="18" charset="0"/>
            </a:rPr>
          </a:br>
          <a:r>
            <a:rPr lang="ru-RU" sz="1200" kern="1200" dirty="0" smtClean="0">
              <a:effectLst/>
              <a:latin typeface="+mn-lt"/>
              <a:cs typeface="Times New Roman" pitchFamily="18" charset="0"/>
            </a:rPr>
            <a:t>«Органы территориального общественного самоуправления как институт гражданского общества»</a:t>
          </a:r>
          <a:endParaRPr lang="ru-RU" sz="1200" kern="1200" dirty="0">
            <a:latin typeface="+mn-lt"/>
          </a:endParaRPr>
        </a:p>
      </dsp:txBody>
      <dsp:txXfrm>
        <a:off x="1800199" y="3923873"/>
        <a:ext cx="6294270" cy="1265765"/>
      </dsp:txXfrm>
    </dsp:sp>
    <dsp:sp modelId="{7ADB5D8D-7E18-4ADC-83C8-0AAC9D969E2C}">
      <dsp:nvSpPr>
        <dsp:cNvPr id="0" name=""/>
        <dsp:cNvSpPr/>
      </dsp:nvSpPr>
      <dsp:spPr>
        <a:xfrm>
          <a:off x="129630" y="3712912"/>
          <a:ext cx="1670568" cy="168768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1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Март 2013</a:t>
          </a:r>
          <a:endParaRPr lang="ru-RU" sz="2400" kern="1200" dirty="0"/>
        </a:p>
      </dsp:txBody>
      <dsp:txXfrm>
        <a:off x="211180" y="3794462"/>
        <a:ext cx="1507468" cy="1524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#7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#7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F47BF-CC34-4876-9D02-210B6C790727}" type="datetimeFigureOut">
              <a:rPr lang="ru-RU" smtClean="0"/>
              <a:pPr/>
              <a:t>07.06.2012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37CA9-7F6F-4DB1-B5DD-FB9B570AAA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9489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638A9C6-4C24-49D0-82DE-B4C13AC46781}" type="datetimeFigureOut">
              <a:rPr lang="ru-RU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EA4EE77-49AD-449E-A522-91F78EA353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9376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 smtClean="0"/>
              <a:t>Добрый</a:t>
            </a:r>
            <a:r>
              <a:rPr lang="ru-RU" baseline="0" dirty="0" smtClean="0"/>
              <a:t> день, уважаемые участники семинара!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15B957-AF71-4B95-88BC-2B5FADEFE391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Первые</a:t>
            </a:r>
            <a:r>
              <a:rPr lang="ru-RU" sz="1000" baseline="0" dirty="0" smtClean="0"/>
              <a:t> несколько слайдов посвящены теоритической стороне вопроса. </a:t>
            </a:r>
            <a:endParaRPr lang="ru-RU" sz="1000" dirty="0" smtClean="0"/>
          </a:p>
          <a:p>
            <a:pPr eaLnBrk="1" hangingPunct="1">
              <a:spcBef>
                <a:spcPts val="0"/>
              </a:spcBef>
            </a:pPr>
            <a:endParaRPr lang="ru-RU" sz="10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/>
              <a:t>Местное самоуправление является одной из основ конституционного строя Российской Федерации, признается и гарантируется Конституцией Российской Федерации.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Местное самоуправление – это право граждан (населения данной территории) на самостоятельное заведование местными делами.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Местное самоуправление – это форма, способ организации и осуществления населением власти на местах, которая обеспечивает </a:t>
            </a:r>
            <a:r>
              <a:rPr lang="ru-RU" sz="1000" b="1" dirty="0" smtClean="0"/>
              <a:t>самостоятельное решение гражданами </a:t>
            </a:r>
            <a:r>
              <a:rPr lang="ru-RU" sz="1000" dirty="0" smtClean="0"/>
              <a:t>вопросов местной жизни с учетом исторических и иных местных традиций.</a:t>
            </a: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45F7DF-9C1B-48C5-A842-4B5372604286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Федеральное</a:t>
            </a:r>
            <a:r>
              <a:rPr lang="ru-RU" sz="1000" baseline="0" dirty="0" smtClean="0"/>
              <a:t> законодательство (131-ФЗ) определяет те </a:t>
            </a:r>
            <a:r>
              <a:rPr lang="ru-RU" sz="1000" b="1" baseline="0" dirty="0" smtClean="0"/>
              <a:t>вопросы, которые </a:t>
            </a:r>
            <a:r>
              <a:rPr lang="ru-RU" sz="1000" b="1" dirty="0" smtClean="0"/>
              <a:t>должны решаться на местном уровне - вопросы местного значения.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b="0" dirty="0" smtClean="0"/>
              <a:t>Для решения вопросов необходимы средства и способы.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b="0" dirty="0" smtClean="0"/>
              <a:t>Закон дает правовой механизм решения вопросов местного значения: у органов власти муниципального образования есть право принимать муниципальные правовые акты по вопросам местного значения.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b="0" dirty="0" smtClean="0"/>
              <a:t>Муниципальные власти обладают набором полномочий, позволяющих им действовать в определённой ситуации определенным образом.</a:t>
            </a:r>
            <a:br>
              <a:rPr lang="ru-RU" sz="1000" b="0" dirty="0" smtClean="0"/>
            </a:br>
            <a:r>
              <a:rPr lang="ru-RU" sz="1000" dirty="0" err="1" smtClean="0"/>
              <a:t>Т.о</a:t>
            </a:r>
            <a:r>
              <a:rPr lang="ru-RU" sz="1000" dirty="0" smtClean="0"/>
              <a:t>. </a:t>
            </a:r>
            <a:r>
              <a:rPr lang="ru-RU" sz="1000" b="1" baseline="0" dirty="0" smtClean="0"/>
              <a:t>вопросы местного значения – это цели, а полномочия – способы их достижения. </a:t>
            </a:r>
            <a:endParaRPr lang="ru-RU" b="1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CF7183-A2DA-41D8-BD45-9D4ABE29BC36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Вопросы местного значения</a:t>
            </a:r>
            <a:r>
              <a:rPr lang="ru-RU" sz="1000" baseline="0" dirty="0" smtClean="0"/>
              <a:t> отражены в соответствующих статьях 131-ФЗ. </a:t>
            </a:r>
            <a:endParaRPr lang="ru-RU" sz="1000" dirty="0" smtClean="0"/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16,16.1 - для городского округа. </a:t>
            </a:r>
          </a:p>
          <a:p>
            <a:pPr eaLnBrk="1" hangingPunct="1">
              <a:spcBef>
                <a:spcPts val="0"/>
              </a:spcBef>
            </a:pPr>
            <a:endParaRPr lang="ru-RU" sz="1000" dirty="0" smtClean="0"/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Сейчас число вопросов местного значения составляет для городских</a:t>
            </a:r>
            <a:r>
              <a:rPr lang="ru-RU" sz="1000" baseline="0" dirty="0" smtClean="0"/>
              <a:t> округов – 42 </a:t>
            </a:r>
            <a:br>
              <a:rPr lang="ru-RU" sz="1000" baseline="0" dirty="0" smtClean="0"/>
            </a:br>
            <a:r>
              <a:rPr lang="ru-RU" sz="1000" baseline="0" dirty="0" smtClean="0"/>
              <a:t>(для сравнения для </a:t>
            </a:r>
            <a:r>
              <a:rPr lang="ru-RU" sz="1000" dirty="0" smtClean="0"/>
              <a:t>муниципальных районов 33, для поселений – 38).</a:t>
            </a:r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6B3614-DEF7-4937-989F-D20C9535E175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</a:pPr>
            <a:r>
              <a:rPr lang="ru-RU" sz="900" dirty="0" smtClean="0"/>
              <a:t>Среди полномочий значится</a:t>
            </a:r>
            <a:r>
              <a:rPr lang="ru-RU" sz="900" baseline="0" dirty="0" smtClean="0"/>
              <a:t> разработка планов и программ комплексного развития.</a:t>
            </a:r>
          </a:p>
          <a:p>
            <a:pPr eaLnBrk="1" hangingPunct="1">
              <a:spcBef>
                <a:spcPts val="0"/>
              </a:spcBef>
            </a:pPr>
            <a:r>
              <a:rPr lang="ru-RU" sz="900" baseline="0" dirty="0" smtClean="0"/>
              <a:t>О</a:t>
            </a:r>
            <a:r>
              <a:rPr lang="ru-RU" sz="900" dirty="0" smtClean="0"/>
              <a:t>рганы местного самоуправления всегда на передовой, на их долю чаще выпадают самые злободневные, требующие невероятных физических, моральных и материальных затрат. И кажется, что в последнюю очередь, следует думать о стратегическом планировании. Скажем, что мнение – ошибочно. </a:t>
            </a:r>
            <a:r>
              <a:rPr lang="ru-RU" sz="900" b="1" dirty="0" smtClean="0"/>
              <a:t>Ибо устойчивое развитие, обеспечение качества жизни населения, инновационное развитие в условиях ограниченного ресурса сложно, а в ряде случаев и невозможно. </a:t>
            </a:r>
          </a:p>
          <a:p>
            <a:pPr eaLnBrk="1" hangingPunct="1">
              <a:spcBef>
                <a:spcPts val="0"/>
              </a:spcBef>
            </a:pPr>
            <a:endParaRPr lang="ru-RU" sz="900" dirty="0" smtClean="0"/>
          </a:p>
          <a:p>
            <a:pPr eaLnBrk="1" hangingPunct="1">
              <a:spcBef>
                <a:spcPts val="0"/>
              </a:spcBef>
            </a:pPr>
            <a:r>
              <a:rPr lang="ru-RU" sz="900" dirty="0" smtClean="0"/>
              <a:t>На слайде представлены такие виды управленческих решений как: планы и программы комплексного социально-экономического развития, проекты правил землепользования и застройки, проекты планировки территорий и проекты межевания территорий, инвестиционные программы и проекты развития общественной инфраструктуры муниципальных образований и т.п.</a:t>
            </a:r>
          </a:p>
          <a:p>
            <a:pPr eaLnBrk="1" hangingPunct="1">
              <a:spcBef>
                <a:spcPts val="0"/>
              </a:spcBef>
            </a:pPr>
            <a:endParaRPr lang="ru-RU" sz="900" dirty="0" smtClean="0"/>
          </a:p>
          <a:p>
            <a:pPr eaLnBrk="1" hangingPunct="1">
              <a:spcBef>
                <a:spcPts val="0"/>
              </a:spcBef>
            </a:pPr>
            <a:r>
              <a:rPr lang="ru-RU" sz="900" dirty="0" smtClean="0"/>
              <a:t>Разработке документов стратегического планирования мы уделяем</a:t>
            </a:r>
            <a:r>
              <a:rPr lang="ru-RU" sz="900" baseline="0" dirty="0" smtClean="0"/>
              <a:t> сейчас особое внимание. В прошлом году </a:t>
            </a:r>
            <a:r>
              <a:rPr lang="ru-RU" sz="9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разработаны методические рекомендации по разработке программы комплексного социально-экономического развития муниципального образования Пермского края (42-рп</a:t>
            </a:r>
            <a:r>
              <a:rPr lang="ru-RU" sz="9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 14.03.2011</a:t>
            </a:r>
            <a:r>
              <a:rPr lang="ru-RU" sz="9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проведены выездные обучающие семинары по вопросам разработки программ СЭР, разработана и утверждена методика оценки уровня социально-экономического развития муниципальных образований (основа для определения типа разрабатываемой ОМСУ программы или стратегии).</a:t>
            </a:r>
          </a:p>
          <a:p>
            <a:pPr eaLnBrk="1" hangingPunct="1">
              <a:spcBef>
                <a:spcPts val="0"/>
              </a:spcBef>
            </a:pPr>
            <a:endParaRPr lang="ru-RU" sz="900" b="0" baseline="0" dirty="0" smtClean="0"/>
          </a:p>
          <a:p>
            <a:pPr eaLnBrk="1" hangingPunct="1">
              <a:spcBef>
                <a:spcPts val="0"/>
              </a:spcBef>
            </a:pPr>
            <a:r>
              <a:rPr lang="ru-RU" sz="900" dirty="0" smtClean="0"/>
              <a:t>Программы социально-экономического развития должны быть встроены в систему стратегических ориентиров Пермского края и отражать решение вопросов местного значения.</a:t>
            </a:r>
          </a:p>
          <a:p>
            <a:pPr eaLnBrk="1" hangingPunct="1">
              <a:spcBef>
                <a:spcPts val="0"/>
              </a:spcBef>
            </a:pPr>
            <a:r>
              <a:rPr lang="ru-RU" sz="900" dirty="0" smtClean="0"/>
              <a:t>При этом органы</a:t>
            </a:r>
            <a:r>
              <a:rPr lang="ru-RU" sz="900" baseline="0" dirty="0" smtClean="0"/>
              <a:t> представительной власти не должны дистанцироваться  от управления процессами социально-экономического развития территории, а осуществлять только лишь функцию критика при утверждении и оценке реализации программы. Выработка стратегии и тактики развития территории – общая задача всех ветвей власти, бизнеса и общества. </a:t>
            </a:r>
          </a:p>
          <a:p>
            <a:pPr eaLnBrk="1" hangingPunct="1">
              <a:spcBef>
                <a:spcPts val="0"/>
              </a:spcBef>
            </a:pPr>
            <a:r>
              <a:rPr lang="ru-RU" sz="900" baseline="0" dirty="0" smtClean="0"/>
              <a:t>Особое внимание стоит уделить оценке эффективности таких программ, контроля за исполнением программ.  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36E806-A9C2-47B9-9D74-CAEEF41EB93E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Хорошо,</a:t>
            </a:r>
            <a:r>
              <a:rPr lang="ru-RU" baseline="0" dirty="0" smtClean="0"/>
              <a:t> что почти все из городских поселений осознают важность стратегического планирования (отдельно стратегии развития имеются в 4 ГО).</a:t>
            </a:r>
          </a:p>
          <a:p>
            <a:r>
              <a:rPr lang="ru-RU" baseline="0" dirty="0" smtClean="0"/>
              <a:t>Фактически без программных документов комплексного развития только г. Березники.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A4EE77-49AD-449E-A522-91F78EA3532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Документы территориального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планирования – это,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сущности, стратегии/планы развития, только оформленные в виде карт и схем.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соответствии с действующим законодательством до конца 2012 года муниципальные образования Пермского края обязаны разработать и утвердить схемы территориального планирования муниципальных районов и генеральные планы поселений.</a:t>
            </a: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утверждения Генерального плана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решения о том, где размещать дома, детские сады, промышленные предприятия и спортивные школы, строить мосты и разбивать парки, должны приниматься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только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 соответствии с Генеральным планом. На основе Генерального плана выделяются земельные участки под конкретные объекты.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всех ГО утверждены, кроме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г.Кудымкара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A4EE77-49AD-449E-A522-91F78EA3532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269875"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cs typeface="Calibri" pitchFamily="34" charset="0"/>
              </a:rPr>
              <a:t>Решение вопросов местного значения</a:t>
            </a:r>
            <a:r>
              <a:rPr lang="ru-RU" sz="1000" b="0" baseline="0" dirty="0" smtClean="0">
                <a:cs typeface="Calibri" pitchFamily="34" charset="0"/>
              </a:rPr>
              <a:t> зачастую ограничено ресурсом, а именно финансовым. Особенно ресурса не хватает на объекты </a:t>
            </a:r>
            <a:r>
              <a:rPr lang="ru-RU" sz="1000" b="0" baseline="0" dirty="0" err="1" smtClean="0">
                <a:cs typeface="Calibri" pitchFamily="34" charset="0"/>
              </a:rPr>
              <a:t>кап.строительства</a:t>
            </a:r>
            <a:r>
              <a:rPr lang="ru-RU" sz="1000" b="0" baseline="0" dirty="0" smtClean="0">
                <a:cs typeface="Calibri" pitchFamily="34" charset="0"/>
              </a:rPr>
              <a:t>, на реализацию инвестиционных проектов, мероприятий программ, которые определены программами СЭР, отраслевыми и ведомственными программами, ГП .</a:t>
            </a:r>
            <a:endParaRPr lang="ru-RU" sz="1000" b="0" dirty="0" smtClean="0">
              <a:cs typeface="Calibri" pitchFamily="34" charset="0"/>
            </a:endParaRPr>
          </a:p>
          <a:p>
            <a:pPr indent="269875"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1" dirty="0" smtClean="0">
                <a:cs typeface="Calibri" pitchFamily="34" charset="0"/>
              </a:rPr>
              <a:t>В 2008 году создан региональный Фонд </a:t>
            </a:r>
            <a:r>
              <a:rPr lang="ru-RU" sz="1000" b="1" dirty="0" err="1" smtClean="0">
                <a:cs typeface="Calibri" pitchFamily="34" charset="0"/>
              </a:rPr>
              <a:t>софинансирования</a:t>
            </a:r>
            <a:r>
              <a:rPr lang="ru-RU" sz="1000" b="1" dirty="0" smtClean="0">
                <a:cs typeface="Calibri" pitchFamily="34" charset="0"/>
              </a:rPr>
              <a:t> расходов (ФСР).   </a:t>
            </a:r>
            <a:endParaRPr lang="ru-RU" sz="1000" dirty="0" smtClean="0">
              <a:ea typeface="Calibri" pitchFamily="34" charset="0"/>
              <a:cs typeface="Times New Roman" pitchFamily="18" charset="0"/>
            </a:endParaRPr>
          </a:p>
          <a:p>
            <a:pPr marL="171450" indent="-171450" algn="just" eaLnBrk="1" hangingPunct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000" dirty="0" smtClean="0">
                <a:ea typeface="Calibri" pitchFamily="34" charset="0"/>
                <a:cs typeface="Times New Roman" pitchFamily="18" charset="0"/>
              </a:rPr>
              <a:t>Ресурс</a:t>
            </a:r>
            <a:r>
              <a:rPr lang="ru-RU" sz="1000" baseline="0" dirty="0" smtClean="0">
                <a:ea typeface="Calibri" pitchFamily="34" charset="0"/>
                <a:cs typeface="Times New Roman" pitchFamily="18" charset="0"/>
              </a:rPr>
              <a:t> для инвестиционной деятельности муниципалитетов – финансирование приоритетных региональных и муниципальных проектов, реализацию инвестиционных проектов (строительство и реконструкция). Муниципалитеты самостоятельно выбирают направления расходования средств. </a:t>
            </a:r>
          </a:p>
          <a:p>
            <a:pPr marL="171450" indent="-171450" algn="just" eaLnBrk="1" hangingPunct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000" baseline="0" dirty="0" smtClean="0">
                <a:ea typeface="Calibri" pitchFamily="34" charset="0"/>
                <a:cs typeface="Times New Roman" pitchFamily="18" charset="0"/>
              </a:rPr>
              <a:t>Мотивирует глав </a:t>
            </a:r>
            <a:r>
              <a:rPr lang="ru-RU" sz="1000" dirty="0" smtClean="0">
                <a:ea typeface="Calibri" pitchFamily="34" charset="0"/>
                <a:cs typeface="Times New Roman" pitchFamily="18" charset="0"/>
              </a:rPr>
              <a:t>к оптимизации текущих расходов и направлению средств на инвестиции в капитальные объекты.</a:t>
            </a:r>
            <a:endParaRPr lang="ru-RU" sz="1000" dirty="0" smtClean="0">
              <a:cs typeface="Calibri" pitchFamily="34" charset="0"/>
            </a:endParaRPr>
          </a:p>
          <a:p>
            <a:pPr marL="0" marR="0" indent="26987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Всего за 2008-2011 гг. существования в Фонд поступило 16,82 млрд. руб. Всего в 2011 году за средств ФСР завершено строительство 52 объектов.</a:t>
            </a:r>
            <a:r>
              <a:rPr lang="ru-RU" sz="10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indent="269875"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dirty="0" smtClean="0">
                <a:cs typeface="Calibri" pitchFamily="34" charset="0"/>
              </a:rPr>
              <a:t>2008-2010 – формировался по остаточному принципу </a:t>
            </a:r>
          </a:p>
          <a:p>
            <a:pPr indent="269875"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dirty="0" smtClean="0">
                <a:cs typeface="Calibri" pitchFamily="34" charset="0"/>
              </a:rPr>
              <a:t>Начиная с 2011 – формирование ФСР приобретает плановый характер, в 2011 - 3%, с 2012 – 2,5% в соответствии с методикой формирования бюджета Пермского края, утвержденной приказом Министерства финансов Пермского края. (сейчас определены объемы средств ФСР на 2013-2014 плановый</a:t>
            </a:r>
            <a:r>
              <a:rPr lang="ru-RU" sz="1000" baseline="0" dirty="0" smtClean="0">
                <a:cs typeface="Calibri" pitchFamily="34" charset="0"/>
              </a:rPr>
              <a:t> период</a:t>
            </a:r>
            <a:r>
              <a:rPr lang="ru-RU" sz="1000" dirty="0" smtClean="0">
                <a:cs typeface="Calibri" pitchFamily="34" charset="0"/>
              </a:rPr>
              <a:t>).</a:t>
            </a:r>
          </a:p>
          <a:p>
            <a:pPr marL="0" marR="0" indent="26987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cs typeface="Calibri" pitchFamily="34" charset="0"/>
              </a:rPr>
              <a:t>Муниципалитетам предоставлена возможность перераспределять средства ФСР с планового периода на текущий год и наоборот. Так, средства ФСР, предусмотренные г. Перми за счет профицита в 2011 году в размере 1 млрд. руб. перераспределены на 2012 год. </a:t>
            </a:r>
          </a:p>
          <a:p>
            <a:pPr marL="0" marR="0" indent="26987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cs typeface="Calibri" pitchFamily="34" charset="0"/>
              </a:rPr>
              <a:t>В</a:t>
            </a:r>
            <a:r>
              <a:rPr lang="ru-RU" sz="1000" baseline="0" dirty="0" smtClean="0">
                <a:cs typeface="Calibri" pitchFamily="34" charset="0"/>
              </a:rPr>
              <a:t> 2011 году в перечень проектов, реализуемых за счет ФСР,  добавлено новое направление – Благоустройство (ФСР для поселений). </a:t>
            </a:r>
            <a:endParaRPr lang="ru-RU" sz="10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7108" name="Номер слайда 3"/>
          <p:cNvSpPr txBox="1">
            <a:spLocks noGrp="1"/>
          </p:cNvSpPr>
          <p:nvPr/>
        </p:nvSpPr>
        <p:spPr bwMode="auto">
          <a:xfrm>
            <a:off x="3883853" y="8684827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B5684D9-5706-47D1-95C1-53D80286B486}" type="slidenum">
              <a:rPr lang="ru-RU" sz="1200"/>
              <a:pPr algn="r"/>
              <a:t>8</a:t>
            </a:fld>
            <a:endParaRPr 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269875" algn="just" eaLnBrk="1" hangingPunct="1">
              <a:lnSpc>
                <a:spcPct val="100000"/>
              </a:lnSpc>
              <a:spcBef>
                <a:spcPts val="0"/>
              </a:spcBef>
            </a:pPr>
            <a:endParaRPr lang="ru-RU" sz="10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7108" name="Номер слайда 3"/>
          <p:cNvSpPr txBox="1">
            <a:spLocks noGrp="1"/>
          </p:cNvSpPr>
          <p:nvPr/>
        </p:nvSpPr>
        <p:spPr bwMode="auto">
          <a:xfrm>
            <a:off x="3883853" y="8684827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B5684D9-5706-47D1-95C1-53D80286B486}" type="slidenum">
              <a:rPr lang="ru-RU" sz="1200"/>
              <a:pPr algn="r"/>
              <a:t>9</a:t>
            </a:fld>
            <a:endParaRPr 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dirty="0" smtClean="0">
                <a:latin typeface="+mn-lt"/>
                <a:cs typeface="Arial" pitchFamily="34" charset="0"/>
              </a:rPr>
              <a:t>Местное самоуправление – это прежде всего деятельность самого населения, а не только органов муниципальной власти. И нам важно стимулировать готовность граждан Пермского края взять на себя ответственность за решение местных проблем, разделить ее с властью, активно участвовать в местном самоуправлении, в том числе и средствами.</a:t>
            </a: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endParaRPr lang="ru-RU" sz="1000" b="0" dirty="0" smtClean="0">
              <a:latin typeface="+mn-lt"/>
              <a:cs typeface="Arial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Для этого в</a:t>
            </a:r>
            <a:r>
              <a:rPr lang="ru-RU" sz="1000" b="0" baseline="0" dirty="0" smtClean="0">
                <a:latin typeface="+mn-lt"/>
                <a:cs typeface="Arial" pitchFamily="34" charset="0"/>
              </a:rPr>
              <a:t> 2011 г. стартовал проект «Активизация института самообложения граждан».</a:t>
            </a:r>
            <a:endParaRPr lang="ru-RU" sz="1000" b="0" dirty="0" smtClean="0">
              <a:latin typeface="+mn-lt"/>
              <a:cs typeface="Arial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Цель проекта - повышение гражданской активности населения, привлечение населения к участию в местном самоуправлении, повышение уровня ответственности органов местного самоуправления перед населением, привлечение в местные бюджеты дополнительных средств на решение вопросов местного значения.</a:t>
            </a: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На каждый рубль средств самообложения граждан, поступивший в местный бюджет, предоставляется три рубля из бюджета края. </a:t>
            </a: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endParaRPr lang="ru-RU" sz="1000" b="0" dirty="0" smtClean="0">
              <a:latin typeface="+mn-lt"/>
              <a:cs typeface="Arial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Рассмотрим на примере: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Согласно решению референдума объем поступлений средств самообложения граждан составил 200 </a:t>
            </a:r>
            <a:r>
              <a:rPr lang="ru-RU" sz="1000" b="0" dirty="0" err="1" smtClean="0">
                <a:latin typeface="+mn-lt"/>
                <a:cs typeface="Arial" pitchFamily="34" charset="0"/>
              </a:rPr>
              <a:t>тыс.рублей</a:t>
            </a:r>
            <a:r>
              <a:rPr lang="ru-RU" sz="1000" b="0" dirty="0" smtClean="0">
                <a:latin typeface="+mn-lt"/>
                <a:cs typeface="Arial" pitchFamily="34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Значит,</a:t>
            </a:r>
            <a:r>
              <a:rPr lang="ru-RU" sz="1000" b="0" baseline="0" dirty="0" smtClean="0">
                <a:latin typeface="+mn-lt"/>
                <a:cs typeface="Arial" pitchFamily="34" charset="0"/>
              </a:rPr>
              <a:t> </a:t>
            </a:r>
            <a:r>
              <a:rPr lang="ru-RU" sz="1000" b="0" dirty="0" smtClean="0">
                <a:latin typeface="+mn-lt"/>
                <a:cs typeface="Arial" pitchFamily="34" charset="0"/>
              </a:rPr>
              <a:t>из бюджета Пермского края  в местный бюджет будет перечислена сумма (200*3) = 600 </a:t>
            </a:r>
            <a:r>
              <a:rPr lang="ru-RU" sz="1000" b="0" dirty="0" err="1" smtClean="0">
                <a:latin typeface="+mn-lt"/>
                <a:cs typeface="Arial" pitchFamily="34" charset="0"/>
              </a:rPr>
              <a:t>тыс.руб</a:t>
            </a:r>
            <a:r>
              <a:rPr lang="ru-RU" sz="1000" b="0" dirty="0" smtClean="0">
                <a:latin typeface="+mn-lt"/>
                <a:cs typeface="Arial" pitchFamily="34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ВСЕГО – 800 </a:t>
            </a:r>
            <a:r>
              <a:rPr lang="ru-RU" sz="1000" b="0" dirty="0" err="1" smtClean="0">
                <a:latin typeface="+mn-lt"/>
                <a:cs typeface="Arial" pitchFamily="34" charset="0"/>
              </a:rPr>
              <a:t>тыс.рублей</a:t>
            </a:r>
            <a:endParaRPr lang="ru-RU" sz="1000" b="0" dirty="0" smtClean="0">
              <a:latin typeface="+mn-lt"/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Кроме того, если мероприятия, реализуемые согласно решению референдума, соответствуют направлениям приоритетных региональных и инвестиционных проектов, то можно дополнительно привлечь из бюджета Пермского края (регионального фонда </a:t>
            </a:r>
            <a:r>
              <a:rPr lang="ru-RU" sz="1000" b="0" dirty="0" err="1" smtClean="0">
                <a:latin typeface="+mn-lt"/>
                <a:cs typeface="Arial" pitchFamily="34" charset="0"/>
              </a:rPr>
              <a:t>софинансирования</a:t>
            </a:r>
            <a:r>
              <a:rPr lang="ru-RU" sz="1000" b="0" dirty="0" smtClean="0">
                <a:latin typeface="+mn-lt"/>
                <a:cs typeface="Arial" pitchFamily="34" charset="0"/>
              </a:rPr>
              <a:t> расходов) еще </a:t>
            </a:r>
            <a:r>
              <a:rPr lang="en-US" sz="1000" b="0" dirty="0" smtClean="0">
                <a:latin typeface="+mn-lt"/>
                <a:cs typeface="Arial" pitchFamily="34" charset="0"/>
              </a:rPr>
              <a:t>3 </a:t>
            </a:r>
            <a:r>
              <a:rPr lang="ru-RU" sz="1000" b="0" dirty="0" smtClean="0">
                <a:latin typeface="+mn-lt"/>
                <a:cs typeface="Arial" pitchFamily="34" charset="0"/>
              </a:rPr>
              <a:t>2</a:t>
            </a:r>
            <a:r>
              <a:rPr lang="en-US" sz="1000" b="0" dirty="0" smtClean="0">
                <a:latin typeface="+mn-lt"/>
                <a:cs typeface="Arial" pitchFamily="34" charset="0"/>
              </a:rPr>
              <a:t>00</a:t>
            </a:r>
            <a:r>
              <a:rPr lang="ru-RU" sz="1000" b="0" dirty="0" smtClean="0">
                <a:latin typeface="+mn-lt"/>
                <a:cs typeface="Arial" pitchFamily="34" charset="0"/>
              </a:rPr>
              <a:t> </a:t>
            </a:r>
            <a:r>
              <a:rPr lang="ru-RU" sz="1000" b="0" dirty="0" err="1" smtClean="0">
                <a:latin typeface="+mn-lt"/>
                <a:cs typeface="Arial" pitchFamily="34" charset="0"/>
              </a:rPr>
              <a:t>тыс.рублей</a:t>
            </a:r>
            <a:r>
              <a:rPr lang="ru-RU" sz="1000" b="0" dirty="0" smtClean="0">
                <a:latin typeface="+mn-lt"/>
                <a:cs typeface="Arial" pitchFamily="34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0" dirty="0" smtClean="0">
                <a:latin typeface="+mn-lt"/>
                <a:cs typeface="Arial" pitchFamily="34" charset="0"/>
              </a:rPr>
              <a:t>ИТОГО – </a:t>
            </a:r>
            <a:r>
              <a:rPr lang="en-US" sz="1000" b="0" dirty="0" smtClean="0">
                <a:latin typeface="+mn-lt"/>
                <a:cs typeface="Arial" pitchFamily="34" charset="0"/>
              </a:rPr>
              <a:t>4 </a:t>
            </a:r>
            <a:r>
              <a:rPr lang="ru-RU" sz="1000" b="0" dirty="0" smtClean="0">
                <a:latin typeface="+mn-lt"/>
                <a:cs typeface="Arial" pitchFamily="34" charset="0"/>
              </a:rPr>
              <a:t>млн. рублей</a:t>
            </a: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dirty="0" smtClean="0">
                <a:latin typeface="+mn-lt"/>
                <a:cs typeface="Arial" pitchFamily="34" charset="0"/>
              </a:rPr>
              <a:t>Размер платежей в порядке самообложения граждан устанавливается в абсолютной величине равным для всех жителей муниципального образования, за исключением отдельных категорий граждан – решается на местном референдуме (сходе).</a:t>
            </a:r>
            <a:endParaRPr lang="ru-RU" sz="1000" b="0" dirty="0" smtClean="0">
              <a:latin typeface="+mn-lt"/>
              <a:ea typeface="Calibri" pitchFamily="34" charset="0"/>
              <a:cs typeface="Arial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endParaRPr lang="ru-RU" sz="1000" dirty="0" smtClean="0">
              <a:latin typeface="+mn-lt"/>
              <a:cs typeface="Arial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dirty="0" smtClean="0">
                <a:latin typeface="+mn-lt"/>
                <a:cs typeface="Arial" pitchFamily="34" charset="0"/>
              </a:rPr>
              <a:t>В марте 2011 года состоялись первые в Пермском крае местные референдумы по вопросу введения самообложения граждан. Всего за 2011 год в муниципалитетах было проведено 28 референдумов по данному вопросу, по результатам которых в 17 сельских поселениях введено самообложение. </a:t>
            </a:r>
          </a:p>
          <a:p>
            <a:r>
              <a:rPr lang="ru-RU" sz="1000" dirty="0" smtClean="0">
                <a:latin typeface="+mn-lt"/>
                <a:cs typeface="Arial" pitchFamily="34" charset="0"/>
              </a:rPr>
              <a:t>4 марта 2012 года проведено</a:t>
            </a:r>
            <a:r>
              <a:rPr lang="ru-RU" sz="1000" baseline="0" dirty="0" smtClean="0">
                <a:latin typeface="+mn-lt"/>
                <a:cs typeface="Arial" pitchFamily="34" charset="0"/>
              </a:rPr>
              <a:t> </a:t>
            </a:r>
            <a:r>
              <a:rPr lang="ru-RU" sz="10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148 референдумов в 32 МР </a:t>
            </a:r>
            <a:r>
              <a:rPr lang="ru-RU" sz="1000" b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и 1 ГО Кудымкар:</a:t>
            </a:r>
            <a:r>
              <a:rPr lang="ru-RU" sz="10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ru-RU" sz="100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референдумы состоялись и большинство «за» -  в 118 МО (79,7 %); самообложение не введено в 30 МО: не состоялись – в 10 МО, из них в 2 МО население «против»; состоялись, но население МО «против» - в 20 МО.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000" b="0" i="1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0" i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В </a:t>
            </a:r>
            <a:r>
              <a:rPr lang="ru-RU" sz="10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г.Кудымкар</a:t>
            </a:r>
            <a:r>
              <a:rPr lang="ru-RU" sz="1000" b="0" i="1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референдум не</a:t>
            </a:r>
            <a:r>
              <a:rPr lang="ru-RU" sz="10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состоялся по причине недостаточной явки (49,8%), но пришедшие жители при этом проголосовали за самообложение (62,95%). На собранные деньги (разовый платеж составлял 100 р.) планировалось </a:t>
            </a:r>
            <a:r>
              <a:rPr lang="ru-RU" sz="1000" b="0" i="1" dirty="0" smtClean="0"/>
              <a:t>устройство контейнерных площадок, организацию вывоза и утилизации твердых бытовых отходов и ликвидацию несанкционированных свалок мусора. При положительном исходе город</a:t>
            </a:r>
            <a:r>
              <a:rPr lang="ru-RU" sz="1000" b="0" i="1" baseline="0" dirty="0" smtClean="0"/>
              <a:t> получил бы дополнительно в бюджет средства в сумме чуть больше 7 млн. рублей. </a:t>
            </a:r>
            <a:endParaRPr lang="ru-RU" sz="1000" b="0" i="1" dirty="0" smtClean="0"/>
          </a:p>
          <a:p>
            <a:endParaRPr lang="ru-RU" sz="1000" b="1" dirty="0" smtClean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0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Чтобы стать участником проекта: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1000" dirty="0" smtClean="0">
                <a:latin typeface="+mn-lt"/>
                <a:cs typeface="Arial" pitchFamily="34" charset="0"/>
              </a:rPr>
              <a:t>1. Определить вопрос местного референдума (мероприятие, разовый платеж, льготы, день референдума)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1000" dirty="0" smtClean="0">
                <a:latin typeface="+mn-lt"/>
                <a:cs typeface="Arial" pitchFamily="34" charset="0"/>
              </a:rPr>
              <a:t>2. Выдвинуть инициативу о проведении местного референдума, для этого принять постановление администрации и решение представительного органа.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1000" dirty="0" smtClean="0">
                <a:latin typeface="+mn-lt"/>
                <a:cs typeface="Arial" pitchFamily="34" charset="0"/>
              </a:rPr>
              <a:t>3. Принять решение представительного органа о назначении и проведении местного референдума.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1000" dirty="0" smtClean="0">
                <a:latin typeface="+mn-lt"/>
                <a:cs typeface="Arial" pitchFamily="34" charset="0"/>
              </a:rPr>
              <a:t>4. Опубликовать в официальном печатном органе решение о назначении и проведении местного референдума</a:t>
            </a:r>
            <a:r>
              <a:rPr lang="ru-RU" sz="1000" baseline="0" dirty="0" smtClean="0">
                <a:latin typeface="+mn-lt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1000" dirty="0" smtClean="0">
                <a:latin typeface="+mn-lt"/>
                <a:cs typeface="Arial" pitchFamily="34" charset="0"/>
              </a:rPr>
              <a:t>И</a:t>
            </a:r>
            <a:r>
              <a:rPr lang="ru-RU" sz="1000" baseline="0" dirty="0" smtClean="0">
                <a:latin typeface="+mn-lt"/>
                <a:cs typeface="Arial" pitchFamily="34" charset="0"/>
              </a:rPr>
              <a:t> далее провести референдум, собрать средства граждан, </a:t>
            </a:r>
            <a:r>
              <a:rPr lang="ru-RU" sz="1000" dirty="0" smtClean="0">
                <a:latin typeface="+mn-lt"/>
                <a:cs typeface="Arial" pitchFamily="34" charset="0"/>
              </a:rPr>
              <a:t>получить средств краевого бюджета,</a:t>
            </a:r>
            <a:r>
              <a:rPr lang="ru-RU" sz="1000" baseline="0" dirty="0" smtClean="0">
                <a:latin typeface="+mn-lt"/>
                <a:cs typeface="Arial" pitchFamily="34" charset="0"/>
              </a:rPr>
              <a:t> заявиться в </a:t>
            </a:r>
            <a:r>
              <a:rPr lang="ru-RU" sz="1000" dirty="0" smtClean="0">
                <a:latin typeface="+mn-lt"/>
                <a:cs typeface="Arial" pitchFamily="34" charset="0"/>
              </a:rPr>
              <a:t>ПРП «Благоустройство» и реализовать мероприятия.</a:t>
            </a:r>
            <a:r>
              <a:rPr lang="ru-RU" sz="1000" baseline="0" dirty="0" smtClean="0">
                <a:latin typeface="+mn-lt"/>
                <a:cs typeface="Arial" pitchFamily="34" charset="0"/>
              </a:rPr>
              <a:t> </a:t>
            </a:r>
            <a:endParaRPr lang="ru-RU" sz="1000" dirty="0" smtClean="0">
              <a:latin typeface="+mn-lt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A4EE77-49AD-449E-A522-91F78EA3532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</a:pPr>
            <a:r>
              <a:rPr lang="ru-RU" sz="1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сегодняшний день в Пермском крае со стороны населения предпринимаются попытки сформировать систему территориального общественного самоуправления, ключевым элементом которой являются объединения граждан по месту жительства, различающиеся по количеству жителей и размерам территории, на которые распространяется их деятельность.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эти попытки не носят системный характер. В 2011 году начат к реализации проект «Формирование системы территориального общественного самоуправления». </a:t>
            </a:r>
            <a:r>
              <a:rPr lang="ru-RU" sz="1000" dirty="0" smtClean="0"/>
              <a:t>Нашей главной целью в реализации данного проекта является Формирование активной гражданской позиции у населения через систему органов территориального общественного самоуправления.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Муниципальная власть, должна понимать свой интерес в развитии данного направления, и в некоторых случаях должна сама инициировать создание ТОС, помочь гражданам в организации выборов в органы ТОС. И т.д.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Нашими же задачами является: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Оказание методической и информационной поддержки в реализации института самоорганизации граждан органами местного самоуправления муниципальных образований Пермского края;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Распространить в муниципальных образованиях Пермского края передовой опыт муниципалитетов, в которых успешно функционируют органы территориального общественного самоуправления;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Разработать механизм стимулирования органов местного самоуправления муниципальных образований и населения Пермского края по созданию органов территориального общественного самоуправления. </a:t>
            </a:r>
          </a:p>
          <a:p>
            <a:pPr eaLnBrk="1" hangingPunct="1">
              <a:spcBef>
                <a:spcPts val="0"/>
              </a:spcBef>
            </a:pPr>
            <a:endParaRPr lang="ru-RU" sz="1000" dirty="0" smtClean="0"/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Решение глобальной проблемы готовности населения к местному самоуправлению через его самоорганизацию – задача тяжелая и важная. В ее решении необходимо участие органов власти и самих граждан.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Нашим результатом в конечном итоге должно быть привлечение новых инициативных групп граждан для решения вопросов местного значения путем увеличение количества органов территориального общественного самоуправления в муниципальных образованиях Пермского края.</a:t>
            </a:r>
          </a:p>
          <a:p>
            <a:pPr eaLnBrk="1" hangingPunct="1">
              <a:spcBef>
                <a:spcPts val="0"/>
              </a:spcBef>
            </a:pPr>
            <a:endParaRPr lang="ru-RU" sz="1000" dirty="0" smtClean="0"/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Интерес для властей в том, что</a:t>
            </a:r>
            <a:r>
              <a:rPr lang="ru-RU" sz="1000" baseline="0" dirty="0" smtClean="0"/>
              <a:t> через </a:t>
            </a:r>
            <a:r>
              <a:rPr lang="ru-RU" sz="1000" baseline="0" dirty="0" err="1" smtClean="0"/>
              <a:t>ТОСы</a:t>
            </a:r>
            <a:r>
              <a:rPr lang="ru-RU" sz="1000" baseline="0" dirty="0" smtClean="0"/>
              <a:t> (которые могут иметь статус НКО)….</a:t>
            </a:r>
          </a:p>
          <a:p>
            <a:pPr eaLnBrk="1" hangingPunct="1">
              <a:spcBef>
                <a:spcPts val="0"/>
              </a:spcBef>
            </a:pPr>
            <a:r>
              <a:rPr lang="ru-RU" sz="1000" baseline="0" dirty="0" smtClean="0"/>
              <a:t>… можно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привлечь общественные организации к предоставлению муниципальных услуг населению через размещение муниципального заказа или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грантовую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поддержку социальных проектов.</a:t>
            </a:r>
            <a:endParaRPr lang="ru-RU" sz="1000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8A42C5-D790-49F9-9DE3-89CEA3552BB4}" type="slidenum">
              <a:rPr lang="ru-RU" smtClean="0">
                <a:solidFill>
                  <a:srgbClr val="000000"/>
                </a:solidFill>
              </a:rPr>
              <a:pPr/>
              <a:t>11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A4EE77-49AD-449E-A522-91F78EA3532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3657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Местное самоуправление (да и любое управление) </a:t>
            </a:r>
            <a:r>
              <a:rPr lang="ru-RU" sz="1000" dirty="0" err="1" smtClean="0"/>
              <a:t>д.б</a:t>
            </a:r>
            <a:r>
              <a:rPr lang="ru-RU" sz="1000" dirty="0" smtClean="0"/>
              <a:t> эффективным (соотношение результата</a:t>
            </a:r>
            <a:r>
              <a:rPr lang="ru-RU" sz="1000" baseline="0" dirty="0" smtClean="0"/>
              <a:t> и затрат</a:t>
            </a:r>
            <a:r>
              <a:rPr lang="ru-RU" sz="1000" dirty="0" smtClean="0"/>
              <a:t>) и результативным (решена проблема или нет).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Проблема</a:t>
            </a:r>
            <a:r>
              <a:rPr lang="ru-RU" sz="1000" baseline="0" dirty="0" smtClean="0"/>
              <a:t> состоит в том, что никакого конкретного продукта не производится, что-то конкретное измерить очень сложно. При этом оценивается как влияние принятого решения на среду, так и качество собственно исполнения процедуры, так и ощущение населения от этих решений.  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Оценка должна побуждать органы местного самоуправления формулировать или корректировать цели своей работы, определять зоны, требующие приоритетного  внимания. Оценка </a:t>
            </a:r>
            <a:r>
              <a:rPr lang="ru-RU" sz="1000" dirty="0" err="1" smtClean="0"/>
              <a:t>д.б</a:t>
            </a:r>
            <a:r>
              <a:rPr lang="ru-RU" sz="1000" dirty="0" smtClean="0"/>
              <a:t>.</a:t>
            </a:r>
            <a:r>
              <a:rPr lang="ru-RU" sz="1000" baseline="0" dirty="0" smtClean="0"/>
              <a:t> регулярной, учитывать всевозможные факторы</a:t>
            </a:r>
            <a:r>
              <a:rPr lang="ru-RU" sz="1000" dirty="0" smtClean="0"/>
              <a:t>. </a:t>
            </a:r>
          </a:p>
          <a:p>
            <a:pPr eaLnBrk="1" hangingPunct="1">
              <a:spcBef>
                <a:spcPts val="0"/>
              </a:spcBef>
            </a:pPr>
            <a:r>
              <a:rPr lang="ru-RU" sz="1000" dirty="0" smtClean="0"/>
              <a:t>Кроме того  оценку нужно использовать и как элемент стимулирования. </a:t>
            </a:r>
          </a:p>
          <a:p>
            <a:pPr eaLnBrk="1" hangingPunct="1">
              <a:spcBef>
                <a:spcPts val="0"/>
              </a:spcBef>
            </a:pPr>
            <a:endParaRPr lang="ru-RU" sz="1000" dirty="0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AA7B31-ECF0-4498-B44C-B8500956460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 smtClean="0"/>
              <a:t>Нами выбран такой инструмент оценки как конкурс…</a:t>
            </a:r>
          </a:p>
          <a:p>
            <a:pPr eaLnBrk="1" hangingPunct="1"/>
            <a:r>
              <a:rPr lang="ru-RU" dirty="0" smtClean="0"/>
              <a:t>Каждое из ФЦБ предложило свои показатели,</a:t>
            </a:r>
            <a:r>
              <a:rPr lang="ru-RU" baseline="0" dirty="0" smtClean="0"/>
              <a:t> на основании которых  рассчитывается интегральный рейтинг.</a:t>
            </a:r>
          </a:p>
          <a:p>
            <a:pPr eaLnBrk="1" hangingPunct="1"/>
            <a:r>
              <a:rPr lang="ru-RU" baseline="0" dirty="0" smtClean="0"/>
              <a:t>Итоги подводятся раз в год и трижды поквартально.  </a:t>
            </a:r>
          </a:p>
          <a:p>
            <a:pPr eaLnBrk="1" hangingPunct="1"/>
            <a:r>
              <a:rPr lang="ru-RU" baseline="0" dirty="0" smtClean="0"/>
              <a:t>Общий бюджет конкурса 70 млн. рублей. </a:t>
            </a: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2B03A9-7E26-48D6-AC64-38A1F135AE4A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000" baseline="0" dirty="0" smtClean="0"/>
              <a:t>Победитель получает на социально-экономическое развитие и премирование команд 2,39 по итогам квартала, а по итогам года – 4,78 млн. рублей (при этом глава премируется отдельным фондом: соотв. 126 и 252 тыс. рублей).</a:t>
            </a:r>
            <a:endParaRPr lang="ru-RU" sz="1000" dirty="0" smtClean="0"/>
          </a:p>
          <a:p>
            <a:pPr eaLnBrk="1" hangingPunct="1"/>
            <a:r>
              <a:rPr lang="ru-RU" sz="1000" dirty="0" smtClean="0"/>
              <a:t>Инструмент оценки достаточно живой: дополняется новыми показателями,</a:t>
            </a:r>
            <a:r>
              <a:rPr lang="ru-RU" sz="1000" baseline="0" dirty="0" smtClean="0"/>
              <a:t> старые исключаются.</a:t>
            </a:r>
          </a:p>
          <a:p>
            <a:pPr eaLnBrk="1" hangingPunct="1"/>
            <a:r>
              <a:rPr lang="ru-RU" sz="1000" baseline="0" dirty="0" smtClean="0"/>
              <a:t>Возможно это и оказывает влияние на те результаты, что вы видите на своих слайдах: мы стараемся найти такие показатели, что объективно оценивают работу главы. </a:t>
            </a:r>
          </a:p>
          <a:p>
            <a:pPr eaLnBrk="1" hangingPunct="1"/>
            <a:r>
              <a:rPr lang="ru-RU" sz="1000" baseline="0" dirty="0" smtClean="0"/>
              <a:t>Сейчас мы работаем над тем, чтобы </a:t>
            </a:r>
            <a:r>
              <a:rPr lang="ru-RU" sz="1000" dirty="0" smtClean="0"/>
              <a:t>разработать систему показателей, которая отражала бы </a:t>
            </a:r>
            <a:r>
              <a:rPr lang="ru-RU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значимость управленческих усилий Глав МР и ГО по привлечению инвестиций на территорию муниципалитета, выполнению соглашений с ФЦБ Правительства края, обеспечению информационной открытости МР и ГО, повышению степени  удовлетворенности населения качеством оказываемых услуг, деятельностью ОМСУ.</a:t>
            </a:r>
            <a:endParaRPr lang="ru-RU" sz="1000" dirty="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7ED65-E760-49FB-8473-574191FFA86F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000" dirty="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7ED65-E760-49FB-8473-574191FFA86F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000" dirty="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7ED65-E760-49FB-8473-574191FFA86F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000" dirty="0" smtClean="0"/>
              <a:t>Уже подведены </a:t>
            </a:r>
            <a:r>
              <a:rPr lang="ru-RU" sz="1000" baseline="0" dirty="0" smtClean="0"/>
              <a:t>итоги за 2011 г. (до подписания распоряжения о победителях они являются предварительными):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aseline="0" dirty="0" smtClean="0"/>
              <a:t>г. Кунгур – 1 место</a:t>
            </a:r>
          </a:p>
          <a:p>
            <a:pPr eaLnBrk="1" hangingPunct="1"/>
            <a:endParaRPr lang="ru-RU" sz="1000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000" dirty="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17ED65-E760-49FB-8473-574191FFA86F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A4EE77-49AD-449E-A522-91F78EA3532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083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4F743-BAAD-4527-AB53-E149231C88E6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0CA582-6280-4869-AC9B-EA736F7C4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38B3E-A679-40DE-8127-8D03C9209B92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9C435-E056-4D73-ABDC-1DE28911C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3E8AD-A0C1-4D67-A311-3E5447CB289A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F65BC-6871-41C8-8634-FCE2DC323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61D33-6C26-4FFE-9D90-6FC6D0A0C387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429DE-5372-4D3E-A6B1-6B223B8A7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E1E3-FA6A-4645-9C27-854B1E00B23B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6A9E3-BD0E-4C15-B4F1-5194AF011D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8EAE0-1963-40D6-ABD6-FCD9B872268D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76C46-A406-4ED5-AA22-D355ED8B3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D86DD-FD32-4554-A032-B71787545606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E8A4A-154D-4C6A-90E9-C664F4B86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84882-3C5A-4CC0-A5D6-F37D3DC7A965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21FE-9D41-4F46-8EA7-E0C6D49BA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E1760-9C2F-4248-8DF5-EFFA81099044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AB323-4242-4CD1-BD6F-2193CEA5C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2960D-FC53-4C6D-A434-F0C2A3E9878E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1BFFF-D185-4060-96C5-EB5EDA2FD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CB6FB-E429-414D-9AC1-C1107294922D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B67DA-8DF5-49C3-8949-71B3A8AAC2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2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3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E2CA045-4F31-4F67-8F2F-21C3FDF7A4D4}" type="datetime1">
              <a:rPr lang="ru-RU" smtClean="0"/>
              <a:pPr>
                <a:defRPr/>
              </a:pPr>
              <a:t>07.06.2012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E634AE95-23BB-47F8-AE63-81B865A00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0" r:id="rId2"/>
    <p:sldLayoutId id="2147483948" r:id="rId3"/>
    <p:sldLayoutId id="2147483941" r:id="rId4"/>
    <p:sldLayoutId id="2147483942" r:id="rId5"/>
    <p:sldLayoutId id="2147483943" r:id="rId6"/>
    <p:sldLayoutId id="2147483944" r:id="rId7"/>
    <p:sldLayoutId id="2147483949" r:id="rId8"/>
    <p:sldLayoutId id="2147483950" r:id="rId9"/>
    <p:sldLayoutId id="2147483945" r:id="rId10"/>
    <p:sldLayoutId id="2147483946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7BDAF1D361E0B7275C485D6859C6577A03314A7BCED62C9814BAEENDy8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005064"/>
            <a:ext cx="5392737" cy="2463800"/>
          </a:xfrm>
        </p:spPr>
        <p:txBody>
          <a:bodyPr rtlCol="0">
            <a:normAutofit fontScale="92500" lnSpcReduction="10000"/>
          </a:bodyPr>
          <a:lstStyle/>
          <a:p>
            <a:pPr algn="l" fontAlgn="auto">
              <a:spcBef>
                <a:spcPts val="58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Павел Иванович Блусь</a:t>
            </a:r>
          </a:p>
          <a:p>
            <a:pPr algn="l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заместитель министра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регионального развития Пермского края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>
              <a:solidFill>
                <a:schemeClr val="tx1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chemeClr val="tx1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бул. Гагарина, 10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тел.: (342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ambria" pitchFamily="18" charset="0"/>
              </a:rPr>
              <a:t>212 64 29</a:t>
            </a:r>
            <a:endParaRPr lang="en-US" sz="2100" dirty="0">
              <a:solidFill>
                <a:schemeClr val="tx1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piblus.wordpress.com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piblus@minreg.permkrai.ru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>
              <a:solidFill>
                <a:schemeClr val="tx1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/>
          </a:p>
          <a:p>
            <a:pPr algn="l" fontAlgn="auto">
              <a:spcBef>
                <a:spcPts val="58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8888" y="1412875"/>
            <a:ext cx="6858000" cy="16637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Исполнение полномочий: критерии качества и показатели оценки эффективности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/>
              <a:t>Местное самоуправление в </a:t>
            </a:r>
            <a:br>
              <a:rPr lang="ru-RU" sz="3200" b="1" dirty="0" smtClean="0"/>
            </a:br>
            <a:r>
              <a:rPr lang="ru-RU" sz="3200" b="1" dirty="0" smtClean="0"/>
              <a:t>Российской Федерации</a:t>
            </a:r>
            <a:endParaRPr lang="ru-RU" sz="3200" b="1" dirty="0"/>
          </a:p>
        </p:txBody>
      </p:sp>
      <p:sp>
        <p:nvSpPr>
          <p:cNvPr id="8195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/>
            <a:r>
              <a:rPr lang="ru-RU" dirty="0" smtClean="0"/>
              <a:t> форма осуществления народом своей власти, обеспечивающая в пределах, установленных Конституцией РФ, федеральными законами, а в случаях установленных федеральными законами, -законами субъектов РФ, </a:t>
            </a:r>
            <a:r>
              <a:rPr lang="ru-RU" b="1" dirty="0" smtClean="0"/>
              <a:t>самостоятельное и под свою ответственность</a:t>
            </a:r>
            <a:r>
              <a:rPr lang="ru-RU" dirty="0" smtClean="0"/>
              <a:t> </a:t>
            </a:r>
            <a:r>
              <a:rPr lang="ru-RU" b="1" dirty="0" smtClean="0"/>
              <a:t>решение населением непосредственно и (или) через органы местного самоуправления</a:t>
            </a:r>
            <a:r>
              <a:rPr lang="ru-RU" dirty="0" smtClean="0"/>
              <a:t> </a:t>
            </a:r>
            <a:r>
              <a:rPr lang="ru-RU" b="1" dirty="0" smtClean="0"/>
              <a:t>вопросов местного значения</a:t>
            </a:r>
            <a:r>
              <a:rPr lang="ru-RU" dirty="0" smtClean="0"/>
              <a:t> исходя из интересов населения с учетом исторических и иных местных традиций</a:t>
            </a:r>
          </a:p>
          <a:p>
            <a:pPr marL="0" indent="0">
              <a:buFont typeface="Wingdings 2" pitchFamily="18" charset="2"/>
              <a:buNone/>
            </a:pPr>
            <a:endParaRPr lang="ru-RU" sz="2800" dirty="0" smtClean="0">
              <a:hlinkClick r:id="rId3"/>
            </a:endParaRPr>
          </a:p>
          <a:p>
            <a:pPr marL="0" indent="0">
              <a:buFont typeface="Wingdings 2" pitchFamily="18" charset="2"/>
              <a:buNone/>
            </a:pPr>
            <a:endParaRPr lang="ru-RU" sz="2800" dirty="0" smtClean="0">
              <a:hlinkClick r:id="rId3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7772400" cy="72030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000" b="1" dirty="0" smtClean="0"/>
              <a:t>Вопросы местного значения -полномочия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268413"/>
            <a:ext cx="7772400" cy="5113337"/>
          </a:xfrm>
        </p:spPr>
        <p:txBody>
          <a:bodyPr rtlCol="0">
            <a:normAutofit fontScale="55000" lnSpcReduction="20000"/>
          </a:bodyPr>
          <a:lstStyle/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4000" dirty="0" smtClean="0"/>
              <a:t> </a:t>
            </a:r>
            <a:r>
              <a:rPr lang="ru-RU" sz="4000" dirty="0" smtClean="0"/>
              <a:t>Вопросы местного значения - вопросы непосредственного обеспечения жизнедеятельности населения муниципального образования, решение которых в соответствии с Конституцией Российской Федерации и настоящим Федеральным законом осуществляется населением и (или) органами местного самоуправления самостоятельно.</a:t>
            </a:r>
            <a:r>
              <a:rPr lang="en-US" sz="4000" dirty="0" smtClean="0"/>
              <a:t> </a:t>
            </a:r>
            <a:endParaRPr lang="ru-RU" sz="4000" dirty="0" smtClean="0"/>
          </a:p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4000" dirty="0" smtClean="0"/>
              <a:t>C</a:t>
            </a:r>
            <a:r>
              <a:rPr lang="ru-RU" sz="4000" dirty="0" err="1" smtClean="0"/>
              <a:t>пособ</a:t>
            </a:r>
            <a:r>
              <a:rPr lang="ru-RU" sz="4000" dirty="0" smtClean="0"/>
              <a:t> решения вопроса местного значения определяется органами местного самоуправления (населением) самостоятельно.  Задача состоит в том, чтобы он был решен.</a:t>
            </a:r>
          </a:p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4000" dirty="0" smtClean="0"/>
              <a:t>Полномочие представляет собой право органов местного самоуправления действовать в определенной ситуации способом, предусмотренном Законом. </a:t>
            </a:r>
            <a:endParaRPr lang="en-US" sz="4000" dirty="0" smtClean="0"/>
          </a:p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4000" dirty="0" smtClean="0"/>
              <a:t> </a:t>
            </a:r>
            <a:r>
              <a:rPr lang="ru-RU" sz="4000" dirty="0" smtClean="0"/>
              <a:t>Вопросы местного значения – это цели,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а полномочия – средства и способы достижения этих целей.</a:t>
            </a:r>
          </a:p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  <a:p>
            <a:pPr marL="0" indent="0" fontAlgn="auto">
              <a:spcBef>
                <a:spcPts val="58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51520" y="188640"/>
          <a:ext cx="871296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000" b="1" dirty="0" smtClean="0"/>
              <a:t>Документы стратегического планирования</a:t>
            </a:r>
            <a:endParaRPr lang="ru-RU" sz="3000" b="1" dirty="0"/>
          </a:p>
        </p:txBody>
      </p:sp>
      <p:sp>
        <p:nvSpPr>
          <p:cNvPr id="11267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675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dirty="0" smtClean="0"/>
              <a:t>Стратегия социально-экономического развития муниципального образования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ru-RU" sz="2000" dirty="0" smtClean="0"/>
              <a:t>Планы и программы комплексного социально-экономического развития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Генеральный план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Схема территориального планирования</a:t>
            </a:r>
          </a:p>
          <a:p>
            <a:pPr>
              <a:lnSpc>
                <a:spcPct val="90000"/>
              </a:lnSpc>
            </a:pPr>
            <a:r>
              <a:rPr lang="ru-RU" sz="2000" dirty="0" smtClean="0"/>
              <a:t>Инвестиционные программы и проекты</a:t>
            </a:r>
          </a:p>
        </p:txBody>
      </p:sp>
      <p:sp>
        <p:nvSpPr>
          <p:cNvPr id="11268" name="Объект 6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675" cy="4572000"/>
          </a:xfrm>
        </p:spPr>
        <p:txBody>
          <a:bodyPr/>
          <a:lstStyle/>
          <a:p>
            <a:r>
              <a:rPr lang="ru-RU" sz="1800" dirty="0" smtClean="0"/>
              <a:t>Стратегия социально-экономического развития Пермского края до 2026 года</a:t>
            </a:r>
          </a:p>
          <a:p>
            <a:r>
              <a:rPr lang="ru-RU" sz="1800" dirty="0" smtClean="0"/>
              <a:t>Схема территориального планирования Пермского края</a:t>
            </a:r>
          </a:p>
          <a:p>
            <a:r>
              <a:rPr lang="ru-RU" sz="1800" dirty="0" smtClean="0"/>
              <a:t>Показатели эффективности деятельности Правительства Пермского края</a:t>
            </a:r>
          </a:p>
          <a:p>
            <a:r>
              <a:rPr lang="ru-RU" sz="1800" dirty="0" smtClean="0"/>
              <a:t>Кодификатор целей Правительства Пермского края</a:t>
            </a:r>
          </a:p>
          <a:p>
            <a:r>
              <a:rPr lang="ru-RU" sz="1800" dirty="0" smtClean="0"/>
              <a:t>Методические рекомендации по разработке программ комплексного социально-экономического развития муниципальных образований (распоряжение ППК № 43-р)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429DE-5372-4D3E-A6B1-6B223B8A7B20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8058"/>
          </a:xfrm>
        </p:spPr>
        <p:txBody>
          <a:bodyPr/>
          <a:lstStyle/>
          <a:p>
            <a:r>
              <a:rPr lang="ru-RU" sz="2600" b="1" dirty="0" smtClean="0"/>
              <a:t>Программы социально-экономического развития</a:t>
            </a:r>
            <a:endParaRPr lang="ru-RU" sz="2600" b="1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955349267"/>
              </p:ext>
            </p:extLst>
          </p:nvPr>
        </p:nvGraphicFramePr>
        <p:xfrm>
          <a:off x="179512" y="116632"/>
          <a:ext cx="8856984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595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3045735907"/>
              </p:ext>
            </p:extLst>
          </p:nvPr>
        </p:nvGraphicFramePr>
        <p:xfrm>
          <a:off x="179512" y="72008"/>
          <a:ext cx="8856984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8058"/>
          </a:xfrm>
        </p:spPr>
        <p:txBody>
          <a:bodyPr/>
          <a:lstStyle/>
          <a:p>
            <a:r>
              <a:rPr lang="ru-RU" sz="2600" b="1" dirty="0" smtClean="0"/>
              <a:t>Документы территориального планирования</a:t>
            </a:r>
            <a:endParaRPr lang="ru-RU" sz="26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224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52563"/>
            <a:ext cx="6264696" cy="488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endParaRPr lang="ru-RU"/>
          </a:p>
        </p:txBody>
      </p:sp>
      <p:sp>
        <p:nvSpPr>
          <p:cNvPr id="1536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/>
            <a:endParaRPr lang="ru-RU"/>
          </a:p>
        </p:txBody>
      </p:sp>
      <p:sp>
        <p:nvSpPr>
          <p:cNvPr id="15365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6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538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endParaRPr lang="ru-RU"/>
          </a:p>
        </p:txBody>
      </p:sp>
      <p:sp>
        <p:nvSpPr>
          <p:cNvPr id="1538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6" name="Rectangle 31"/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7" name="Rectangle 32"/>
          <p:cNvSpPr>
            <a:spLocks noChangeArrowheads="1"/>
          </p:cNvSpPr>
          <p:nvPr/>
        </p:nvSpPr>
        <p:spPr bwMode="auto">
          <a:xfrm>
            <a:off x="0" y="5405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8" name="Rectangle 60"/>
          <p:cNvSpPr>
            <a:spLocks noChangeArrowheads="1"/>
          </p:cNvSpPr>
          <p:nvPr/>
        </p:nvSpPr>
        <p:spPr bwMode="auto">
          <a:xfrm>
            <a:off x="0" y="1457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9" name="Rectangle 61"/>
          <p:cNvSpPr>
            <a:spLocks noChangeArrowheads="1"/>
          </p:cNvSpPr>
          <p:nvPr/>
        </p:nvSpPr>
        <p:spPr bwMode="auto">
          <a:xfrm>
            <a:off x="0" y="540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92" name="AutoShape 38"/>
          <p:cNvSpPr>
            <a:spLocks noChangeArrowheads="1"/>
          </p:cNvSpPr>
          <p:nvPr/>
        </p:nvSpPr>
        <p:spPr bwMode="auto">
          <a:xfrm>
            <a:off x="3275856" y="1378471"/>
            <a:ext cx="2994025" cy="1114425"/>
          </a:xfrm>
          <a:prstGeom prst="cloudCallout">
            <a:avLst>
              <a:gd name="adj1" fmla="val -23023"/>
              <a:gd name="adj2" fmla="val 13437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5393" name="Text Box 39"/>
          <p:cNvSpPr txBox="1">
            <a:spLocks noChangeArrowheads="1"/>
          </p:cNvSpPr>
          <p:nvPr/>
        </p:nvSpPr>
        <p:spPr bwMode="auto">
          <a:xfrm>
            <a:off x="6516688" y="2564904"/>
            <a:ext cx="2449512" cy="39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100" b="1" u="sng" dirty="0"/>
              <a:t>Приоритетные проекты:</a:t>
            </a:r>
          </a:p>
          <a:p>
            <a:pPr>
              <a:spcBef>
                <a:spcPct val="50000"/>
              </a:spcBef>
            </a:pPr>
            <a:r>
              <a:rPr lang="ru-RU" sz="1100" dirty="0"/>
              <a:t>в </a:t>
            </a:r>
            <a:r>
              <a:rPr lang="ru-RU" sz="1100" b="1" dirty="0"/>
              <a:t>2008 </a:t>
            </a:r>
            <a:r>
              <a:rPr lang="ru-RU" sz="1100" dirty="0"/>
              <a:t>году</a:t>
            </a:r>
            <a:br>
              <a:rPr lang="ru-RU" sz="1100" dirty="0"/>
            </a:br>
            <a:r>
              <a:rPr lang="ru-RU" sz="1100" dirty="0"/>
              <a:t>- «Новая школа», </a:t>
            </a:r>
            <a:br>
              <a:rPr lang="ru-RU" sz="1100" dirty="0"/>
            </a:br>
            <a:r>
              <a:rPr lang="ru-RU" sz="1100" dirty="0"/>
              <a:t>- «Качественное здравоохранение»,</a:t>
            </a:r>
            <a:br>
              <a:rPr lang="ru-RU" sz="1100" dirty="0"/>
            </a:br>
            <a:r>
              <a:rPr lang="ru-RU" sz="1100" dirty="0"/>
              <a:t>- «Муниципальные дороги»,</a:t>
            </a:r>
            <a:br>
              <a:rPr lang="ru-RU" sz="1100" dirty="0"/>
            </a:br>
            <a:r>
              <a:rPr lang="ru-RU" sz="1100" dirty="0"/>
              <a:t>- «Достойное жилье»,</a:t>
            </a:r>
            <a:br>
              <a:rPr lang="ru-RU" sz="1100" dirty="0"/>
            </a:br>
            <a:r>
              <a:rPr lang="ru-RU" sz="1100" dirty="0"/>
              <a:t>- «Оказание содействия жителям Пермского края в переселении из труднодоступных и отдаленных населенных пунктов»,</a:t>
            </a:r>
            <a:br>
              <a:rPr lang="ru-RU" sz="1100" dirty="0"/>
            </a:br>
            <a:r>
              <a:rPr lang="ru-RU" sz="1100" dirty="0"/>
              <a:t>- «Приведение в нормативное состояние объектов социальной сферы»,</a:t>
            </a:r>
            <a:br>
              <a:rPr lang="ru-RU" sz="1100" dirty="0"/>
            </a:br>
            <a:r>
              <a:rPr lang="ru-RU" sz="1100" b="1" dirty="0"/>
              <a:t>+</a:t>
            </a:r>
            <a:r>
              <a:rPr lang="ru-RU" sz="1100" dirty="0"/>
              <a:t> в </a:t>
            </a:r>
            <a:r>
              <a:rPr lang="ru-RU" sz="1100" b="1" dirty="0"/>
              <a:t>2009</a:t>
            </a:r>
            <a:r>
              <a:rPr lang="ru-RU" sz="1100" dirty="0"/>
              <a:t> году</a:t>
            </a:r>
            <a:br>
              <a:rPr lang="ru-RU" sz="1100" dirty="0"/>
            </a:br>
            <a:r>
              <a:rPr lang="ru-RU" sz="1100" dirty="0"/>
              <a:t>«Сельское жилье»,</a:t>
            </a:r>
            <a:br>
              <a:rPr lang="ru-RU" sz="1100" dirty="0"/>
            </a:br>
            <a:r>
              <a:rPr lang="ru-RU" sz="1100" b="1" dirty="0"/>
              <a:t>+</a:t>
            </a:r>
            <a:r>
              <a:rPr lang="ru-RU" sz="1100" dirty="0"/>
              <a:t> в </a:t>
            </a:r>
            <a:r>
              <a:rPr lang="ru-RU" sz="1100" b="1" dirty="0"/>
              <a:t>2010</a:t>
            </a:r>
            <a:r>
              <a:rPr lang="ru-RU" sz="1100" dirty="0"/>
              <a:t> году</a:t>
            </a:r>
            <a:br>
              <a:rPr lang="ru-RU" sz="1100" dirty="0"/>
            </a:br>
            <a:r>
              <a:rPr lang="ru-RU" sz="1100" dirty="0"/>
              <a:t>«Пожарная безопасность».</a:t>
            </a:r>
            <a:br>
              <a:rPr lang="ru-RU" sz="1100" dirty="0"/>
            </a:br>
            <a:r>
              <a:rPr lang="ru-RU" sz="1100" dirty="0"/>
              <a:t>+ </a:t>
            </a:r>
            <a:r>
              <a:rPr lang="ru-RU" sz="1100" b="1" dirty="0"/>
              <a:t>в 2011 году</a:t>
            </a:r>
            <a:br>
              <a:rPr lang="ru-RU" sz="1100" b="1" dirty="0"/>
            </a:br>
            <a:r>
              <a:rPr lang="ru-RU" sz="1100" dirty="0"/>
              <a:t>«</a:t>
            </a:r>
            <a:r>
              <a:rPr lang="ru-RU" sz="1100" dirty="0" smtClean="0"/>
              <a:t>Благоустройство»</a:t>
            </a:r>
            <a:br>
              <a:rPr lang="ru-RU" sz="1100" dirty="0" smtClean="0"/>
            </a:br>
            <a:r>
              <a:rPr lang="ru-RU" sz="1100" b="1" dirty="0" smtClean="0"/>
              <a:t>В </a:t>
            </a:r>
            <a:r>
              <a:rPr lang="ru-RU" sz="1100" b="1" dirty="0"/>
              <a:t>2012 году 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- исключение </a:t>
            </a:r>
            <a:r>
              <a:rPr lang="ru-RU" sz="1100" dirty="0"/>
              <a:t>«Качественное здравоохранение</a:t>
            </a:r>
            <a:r>
              <a:rPr lang="ru-RU" sz="1100" dirty="0" smtClean="0"/>
              <a:t>»</a:t>
            </a:r>
            <a:br>
              <a:rPr lang="ru-RU" sz="1100" dirty="0" smtClean="0"/>
            </a:br>
            <a:r>
              <a:rPr lang="ru-RU" sz="1100" dirty="0" smtClean="0"/>
              <a:t>+  ФСР </a:t>
            </a:r>
            <a:r>
              <a:rPr lang="ru-RU" sz="1100" dirty="0"/>
              <a:t>для </a:t>
            </a:r>
            <a:r>
              <a:rPr lang="ru-RU" sz="1100" dirty="0" smtClean="0"/>
              <a:t>поселений </a:t>
            </a:r>
            <a:endParaRPr lang="ru-RU" sz="1100" dirty="0"/>
          </a:p>
        </p:txBody>
      </p:sp>
      <p:sp>
        <p:nvSpPr>
          <p:cNvPr id="15394" name="Text Box 39"/>
          <p:cNvSpPr txBox="1">
            <a:spLocks noChangeArrowheads="1"/>
          </p:cNvSpPr>
          <p:nvPr/>
        </p:nvSpPr>
        <p:spPr bwMode="auto">
          <a:xfrm>
            <a:off x="6516688" y="1268760"/>
            <a:ext cx="2449512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u="sng" dirty="0"/>
              <a:t>Принципы ФСР:</a:t>
            </a:r>
            <a:r>
              <a:rPr lang="ru-RU" sz="1200" u="sng" dirty="0"/>
              <a:t/>
            </a:r>
            <a:br>
              <a:rPr lang="ru-RU" sz="1200" u="sng" dirty="0"/>
            </a:br>
            <a:r>
              <a:rPr lang="ru-RU" sz="1200" dirty="0"/>
              <a:t>- </a:t>
            </a:r>
            <a:r>
              <a:rPr lang="ru-RU" sz="1200" dirty="0" err="1"/>
              <a:t>подушевое</a:t>
            </a:r>
            <a:r>
              <a:rPr lang="ru-RU" sz="1200" dirty="0"/>
              <a:t> финансирование, </a:t>
            </a:r>
            <a:br>
              <a:rPr lang="ru-RU" sz="1200" dirty="0"/>
            </a:br>
            <a:r>
              <a:rPr lang="ru-RU" sz="1200" dirty="0"/>
              <a:t>- мотивация глав к сокращению  текущих расходов и направлению сэкономленных средств на 25 % </a:t>
            </a:r>
            <a:r>
              <a:rPr lang="ru-RU" sz="1200" dirty="0" err="1"/>
              <a:t>софинансирование</a:t>
            </a:r>
            <a:r>
              <a:rPr lang="ru-RU" sz="1200" dirty="0"/>
              <a:t> объектов капитального строительства.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88640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spcAft>
                <a:spcPts val="0"/>
              </a:spcAft>
              <a:tabLst>
                <a:tab pos="698500" algn="l"/>
                <a:tab pos="9245600" algn="r"/>
              </a:tabLst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Развитие</a:t>
            </a:r>
            <a:r>
              <a:rPr lang="ru-RU" sz="2800" b="1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ru-R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института софинансирования расходов</a:t>
            </a:r>
          </a:p>
        </p:txBody>
      </p:sp>
      <p:sp>
        <p:nvSpPr>
          <p:cNvPr id="15401" name="TextBox 3"/>
          <p:cNvSpPr txBox="1">
            <a:spLocks noChangeArrowheads="1"/>
          </p:cNvSpPr>
          <p:nvPr/>
        </p:nvSpPr>
        <p:spPr bwMode="auto">
          <a:xfrm>
            <a:off x="3492500" y="1556792"/>
            <a:ext cx="2592388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/>
              <a:t>Перспективы:</a:t>
            </a:r>
          </a:p>
          <a:p>
            <a:pPr algn="ctr"/>
            <a:r>
              <a:rPr lang="ru-RU" sz="1100" b="1" dirty="0" smtClean="0"/>
              <a:t>Направление </a:t>
            </a:r>
            <a:r>
              <a:rPr lang="ru-RU" sz="1100" b="1" dirty="0"/>
              <a:t>ФСР в «опорные точки»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5220489"/>
            <a:ext cx="5833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Объем фонда </a:t>
            </a:r>
            <a:r>
              <a:rPr lang="ru-RU" sz="1600" b="1" dirty="0" err="1"/>
              <a:t>софинансирования</a:t>
            </a:r>
            <a:r>
              <a:rPr lang="ru-RU" sz="1600" b="1" dirty="0"/>
              <a:t> </a:t>
            </a:r>
            <a:r>
              <a:rPr lang="ru-RU" sz="1600" b="1" dirty="0" smtClean="0"/>
              <a:t>расходов </a:t>
            </a:r>
            <a:r>
              <a:rPr lang="ru-RU" sz="1600" dirty="0" smtClean="0"/>
              <a:t>за </a:t>
            </a:r>
            <a:r>
              <a:rPr lang="ru-RU" sz="1600" dirty="0"/>
              <a:t>2008-2014 гг., млрд. руб.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E8A4A-154D-4C6A-90E9-C664F4B869C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139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1322969"/>
              </p:ext>
            </p:extLst>
          </p:nvPr>
        </p:nvGraphicFramePr>
        <p:xfrm>
          <a:off x="251520" y="228601"/>
          <a:ext cx="8712968" cy="637213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82435"/>
                <a:gridCol w="1118679"/>
                <a:gridCol w="918590"/>
                <a:gridCol w="909495"/>
                <a:gridCol w="999393"/>
                <a:gridCol w="1008112"/>
                <a:gridCol w="1112066"/>
                <a:gridCol w="1264198"/>
              </a:tblGrid>
              <a:tr h="2485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муниципального образования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Ассигнования,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cap="all" baseline="0" dirty="0">
                          <a:effectLst/>
                        </a:rPr>
                        <a:t>Освоение средств </a:t>
                      </a:r>
                      <a:r>
                        <a:rPr lang="ru-RU" sz="1600" b="1" u="none" strike="noStrike" cap="all" baseline="0" dirty="0" smtClean="0">
                          <a:effectLst/>
                        </a:rPr>
                        <a:t>ФСР (на 01.01.2012)</a:t>
                      </a:r>
                      <a:endParaRPr lang="ru-RU" sz="16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4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План к ассигнованиям (утверждено постановлениями Правительства Пермского края к ассигнованиям на год),%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Финансирование к плану (направлено в муниципальные образования  от утвержденных постановлений Правительства </a:t>
                      </a:r>
                      <a:r>
                        <a:rPr lang="ru-RU" sz="1200" b="1" u="none" strike="noStrike" dirty="0" smtClean="0">
                          <a:effectLst/>
                        </a:rPr>
                        <a:t>Пермского </a:t>
                      </a:r>
                      <a:r>
                        <a:rPr lang="ru-RU" sz="1200" b="1" u="none" strike="noStrike" dirty="0">
                          <a:effectLst/>
                        </a:rPr>
                        <a:t>края),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Всего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ПРП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ИП (ЦП)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Всего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ПРП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ИП (ЦП)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597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г. Пермь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915 804,99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77,8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468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г. Березники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315 256,10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59,2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562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г. Кунгур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236 621,93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78,9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562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г. Кудымкар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99 383,86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90,9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468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г. Соликамск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143 438,04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83,3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468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ЗАТО Звездный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27 061,76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99,8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  <a:tr h="749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ВСЕГО по Пермскому краю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6 037 246,41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44,75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26,74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74,1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72,9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76,1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108" marR="8108" marT="8108" marB="0" anchor="ctr"/>
                </a:tc>
              </a:tr>
            </a:tbl>
          </a:graphicData>
        </a:graphic>
      </p:graphicFrame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endParaRPr lang="ru-RU"/>
          </a:p>
        </p:txBody>
      </p:sp>
      <p:sp>
        <p:nvSpPr>
          <p:cNvPr id="1536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/>
            <a:endParaRPr lang="ru-RU"/>
          </a:p>
        </p:txBody>
      </p:sp>
      <p:sp>
        <p:nvSpPr>
          <p:cNvPr id="15365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6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538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endParaRPr lang="ru-RU"/>
          </a:p>
        </p:txBody>
      </p:sp>
      <p:sp>
        <p:nvSpPr>
          <p:cNvPr id="1538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6" name="Rectangle 31"/>
          <p:cNvSpPr>
            <a:spLocks noChangeArrowheads="1"/>
          </p:cNvSpPr>
          <p:nvPr/>
        </p:nvSpPr>
        <p:spPr bwMode="auto">
          <a:xfrm>
            <a:off x="0" y="1452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7" name="Rectangle 32"/>
          <p:cNvSpPr>
            <a:spLocks noChangeArrowheads="1"/>
          </p:cNvSpPr>
          <p:nvPr/>
        </p:nvSpPr>
        <p:spPr bwMode="auto">
          <a:xfrm>
            <a:off x="0" y="5405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8" name="Rectangle 60"/>
          <p:cNvSpPr>
            <a:spLocks noChangeArrowheads="1"/>
          </p:cNvSpPr>
          <p:nvPr/>
        </p:nvSpPr>
        <p:spPr bwMode="auto">
          <a:xfrm>
            <a:off x="0" y="1457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89" name="Rectangle 61"/>
          <p:cNvSpPr>
            <a:spLocks noChangeArrowheads="1"/>
          </p:cNvSpPr>
          <p:nvPr/>
        </p:nvSpPr>
        <p:spPr bwMode="auto">
          <a:xfrm>
            <a:off x="0" y="5400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457200" cy="457200"/>
          </a:xfrm>
        </p:spPr>
        <p:txBody>
          <a:bodyPr/>
          <a:lstStyle/>
          <a:p>
            <a:pPr>
              <a:defRPr/>
            </a:pPr>
            <a:fld id="{ADDE8A4A-154D-4C6A-90E9-C664F4B869C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900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7544" y="260647"/>
            <a:ext cx="8280920" cy="504527"/>
          </a:xfrm>
          <a:noFill/>
        </p:spPr>
        <p:txBody>
          <a:bodyPr/>
          <a:lstStyle/>
          <a:p>
            <a:pPr algn="ctr"/>
            <a:r>
              <a:rPr lang="ru-RU" sz="2000" b="1" dirty="0"/>
              <a:t>Проект «Активные граждане – сильный муниципалитет» </a:t>
            </a:r>
            <a:r>
              <a:rPr lang="ru-RU" sz="2000" dirty="0"/>
              <a:t>(самообложение граждан)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87338" y="836613"/>
            <a:ext cx="8856662" cy="576262"/>
          </a:xfrm>
        </p:spPr>
        <p:txBody>
          <a:bodyPr/>
          <a:lstStyle/>
          <a:p>
            <a:pPr algn="l">
              <a:lnSpc>
                <a:spcPct val="80000"/>
              </a:lnSpc>
              <a:buNone/>
            </a:pPr>
            <a:r>
              <a:rPr lang="en-US" sz="1400" b="1" dirty="0" smtClean="0"/>
              <a:t>	</a:t>
            </a:r>
            <a:r>
              <a:rPr lang="ru-RU" sz="1400" b="1" dirty="0" smtClean="0"/>
              <a:t>Самообложение </a:t>
            </a:r>
            <a:r>
              <a:rPr lang="ru-RU" sz="1400" b="1" dirty="0"/>
              <a:t>граждан</a:t>
            </a:r>
            <a:r>
              <a:rPr lang="ru-RU" sz="1400" dirty="0"/>
              <a:t> - </a:t>
            </a:r>
            <a:r>
              <a:rPr lang="ru-RU" sz="1300" dirty="0"/>
              <a:t>это разовые платежи граждан, осуществляемые для решения вопросов местного значения. Решение о введении разовых платежей принимается гражданами на местном референдуме </a:t>
            </a: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dirty="0" smtClean="0"/>
              <a:t>(</a:t>
            </a:r>
            <a:r>
              <a:rPr lang="ru-RU" sz="1300" dirty="0"/>
              <a:t>статья 56 131-ФЗ)</a:t>
            </a:r>
            <a:r>
              <a:rPr lang="ru-RU" sz="1400" dirty="0"/>
              <a:t>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611188" y="1412875"/>
            <a:ext cx="8642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>
                <a:latin typeface="+mn-lt"/>
              </a:rPr>
              <a:t>Цель проекта</a:t>
            </a:r>
            <a:r>
              <a:rPr lang="ru-RU" sz="1400" dirty="0">
                <a:latin typeface="+mn-lt"/>
              </a:rPr>
              <a:t> - </a:t>
            </a:r>
            <a:r>
              <a:rPr lang="ru-RU" sz="1300" dirty="0">
                <a:latin typeface="+mn-lt"/>
              </a:rPr>
              <a:t>повышение гражданской активности населения, привлечение населения к участию в местном самоуправлении, повышение уровня ответственности органов местного самоуправления перед населением, решение совместно с жителями социально значимых проблем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908175" y="2133600"/>
            <a:ext cx="5040313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/>
              <a:t>Поддержка органов МСУ в реализации проекта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50825" y="2420938"/>
            <a:ext cx="4249738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latin typeface="+mn-lt"/>
              </a:rPr>
              <a:t>Финансовая</a:t>
            </a:r>
          </a:p>
          <a:p>
            <a:pPr>
              <a:spcBef>
                <a:spcPct val="50000"/>
              </a:spcBef>
            </a:pPr>
            <a:r>
              <a:rPr lang="ru-RU" sz="1300" b="1" dirty="0">
                <a:latin typeface="+mn-lt"/>
              </a:rPr>
              <a:t>На каждый рубль</a:t>
            </a:r>
            <a:r>
              <a:rPr lang="ru-RU" sz="1300" dirty="0">
                <a:latin typeface="+mn-lt"/>
              </a:rPr>
              <a:t> средств самообложения граждан, поступивших в местный бюджет согласно решению референдума, можно привлечь</a:t>
            </a:r>
            <a:br>
              <a:rPr lang="ru-RU" sz="1300" dirty="0">
                <a:latin typeface="+mn-lt"/>
              </a:rPr>
            </a:br>
            <a:r>
              <a:rPr lang="ru-RU" sz="1300" b="1" dirty="0">
                <a:latin typeface="+mn-lt"/>
              </a:rPr>
              <a:t>из краевого бюджета</a:t>
            </a:r>
            <a:r>
              <a:rPr lang="ru-RU" sz="1300" dirty="0">
                <a:latin typeface="+mn-lt"/>
              </a:rPr>
              <a:t> </a:t>
            </a:r>
            <a:r>
              <a:rPr lang="ru-RU" sz="1300" b="1" dirty="0">
                <a:latin typeface="+mn-lt"/>
              </a:rPr>
              <a:t>минимум 3 рубля, максимум 15 руб. </a:t>
            </a:r>
            <a:r>
              <a:rPr lang="ru-RU" sz="1300" dirty="0">
                <a:latin typeface="+mn-lt"/>
              </a:rPr>
              <a:t>(в т.ч. 12 руб. – ФСР) 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643438" y="2420938"/>
            <a:ext cx="4176712" cy="138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300" b="1" dirty="0">
                <a:latin typeface="+mn-lt"/>
              </a:rPr>
              <a:t>Методическая и информационная</a:t>
            </a:r>
          </a:p>
          <a:p>
            <a:pPr>
              <a:spcBef>
                <a:spcPct val="50000"/>
              </a:spcBef>
            </a:pPr>
            <a:r>
              <a:rPr lang="ru-RU" sz="1300" dirty="0">
                <a:latin typeface="+mn-lt"/>
              </a:rPr>
              <a:t>Методические рекомендации и макеты муниципальных правовых актов. Тематические семинары с главами поселений. Обмен передовым опытом и освещение в СМИ. Участие во встречах с жителями.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051050" y="3860800"/>
            <a:ext cx="4968875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/>
              <a:t>Результаты реализации проекта на сегодня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50825" y="4292600"/>
            <a:ext cx="8642350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 dirty="0"/>
              <a:t>Март 2011</a:t>
            </a:r>
            <a:r>
              <a:rPr lang="ru-RU" sz="1300" dirty="0"/>
              <a:t> - по результатам референдумов </a:t>
            </a:r>
            <a:r>
              <a:rPr lang="ru-RU" sz="1300" b="1" dirty="0"/>
              <a:t>введено на 2011 год самообложение граждан</a:t>
            </a:r>
            <a:r>
              <a:rPr lang="ru-RU" sz="1300" dirty="0"/>
              <a:t> в </a:t>
            </a:r>
            <a:r>
              <a:rPr lang="ru-RU" sz="1300" b="1" dirty="0"/>
              <a:t>3 </a:t>
            </a:r>
            <a:r>
              <a:rPr lang="ru-RU" sz="1300" b="1" dirty="0" err="1"/>
              <a:t>пилотных</a:t>
            </a:r>
            <a:r>
              <a:rPr lang="ru-RU" sz="1300" b="1" dirty="0"/>
              <a:t> сельских поселениях</a:t>
            </a:r>
            <a:r>
              <a:rPr lang="ru-RU" sz="1300" dirty="0"/>
              <a:t> </a:t>
            </a:r>
            <a:r>
              <a:rPr lang="en-US" sz="1300" dirty="0" smtClean="0"/>
              <a:t> </a:t>
            </a:r>
            <a:r>
              <a:rPr lang="ru-RU" sz="1300" dirty="0" smtClean="0"/>
              <a:t>Пермского </a:t>
            </a:r>
            <a:r>
              <a:rPr lang="ru-RU" sz="1300" dirty="0"/>
              <a:t>края. </a:t>
            </a:r>
            <a:r>
              <a:rPr lang="ru-RU" sz="1300" i="1" dirty="0"/>
              <a:t>На решение вопросов местного значения направлено 314 тыс.руб. средств самообложения граждан и 942 тыс.руб. средств краевого бюджета. </a:t>
            </a:r>
          </a:p>
          <a:p>
            <a:pPr>
              <a:spcBef>
                <a:spcPct val="50000"/>
              </a:spcBef>
            </a:pPr>
            <a:r>
              <a:rPr lang="ru-RU" sz="1300" b="1" dirty="0"/>
              <a:t>Декабрь 2011</a:t>
            </a:r>
            <a:r>
              <a:rPr lang="ru-RU" sz="1300" dirty="0"/>
              <a:t> – по результатам референдумов </a:t>
            </a:r>
            <a:r>
              <a:rPr lang="ru-RU" sz="1300" b="1" dirty="0"/>
              <a:t>введено на 2012 год </a:t>
            </a:r>
            <a:r>
              <a:rPr lang="ru-RU" sz="1300" b="1" dirty="0">
                <a:latin typeface="+mn-lt"/>
              </a:rPr>
              <a:t>самообложение</a:t>
            </a:r>
            <a:r>
              <a:rPr lang="ru-RU" sz="1300" b="1" dirty="0"/>
              <a:t> граждан</a:t>
            </a:r>
            <a:r>
              <a:rPr lang="ru-RU" sz="1300" dirty="0"/>
              <a:t> в </a:t>
            </a:r>
            <a:r>
              <a:rPr lang="ru-RU" sz="1300" b="1" dirty="0"/>
              <a:t>15 сельских поселениях</a:t>
            </a:r>
            <a:r>
              <a:rPr lang="ru-RU" sz="1300" dirty="0"/>
              <a:t> Пермского края. </a:t>
            </a:r>
            <a:r>
              <a:rPr lang="ru-RU" sz="1300" i="1" dirty="0"/>
              <a:t>На решение вопросов местного значения планируется привлечь 2,9 млн.рублей средств самообложения граждан и от 8,7 до 43,5 млн.руб. средств краевого бюджета.</a:t>
            </a:r>
          </a:p>
          <a:p>
            <a:pPr>
              <a:spcBef>
                <a:spcPct val="50000"/>
              </a:spcBef>
            </a:pPr>
            <a:r>
              <a:rPr lang="ru-RU" sz="1300" b="1" dirty="0"/>
              <a:t>Март 2012</a:t>
            </a:r>
            <a:r>
              <a:rPr lang="ru-RU" sz="1300" dirty="0"/>
              <a:t> – </a:t>
            </a:r>
            <a:r>
              <a:rPr lang="ru-RU" sz="1300" dirty="0" smtClean="0"/>
              <a:t> проведено </a:t>
            </a:r>
            <a:r>
              <a:rPr lang="ru-RU" sz="1300" b="1" dirty="0" smtClean="0"/>
              <a:t>148 референдумов в 32 МР и 1 ГО Кудымкар</a:t>
            </a:r>
            <a:r>
              <a:rPr lang="ru-RU" sz="1300" dirty="0" smtClean="0"/>
              <a:t>: </a:t>
            </a:r>
            <a:br>
              <a:rPr lang="ru-RU" sz="1300" dirty="0" smtClean="0"/>
            </a:br>
            <a:r>
              <a:rPr lang="ru-RU" sz="1300" dirty="0" smtClean="0"/>
              <a:t>- референдумы состоялись и большинство «за» -  в 118 МО (79,7 %); </a:t>
            </a:r>
            <a:br>
              <a:rPr lang="ru-RU" sz="1300" dirty="0" smtClean="0"/>
            </a:br>
            <a:r>
              <a:rPr lang="ru-RU" sz="1300" dirty="0" smtClean="0"/>
              <a:t>- самообложение не введено в 30 МО: не состоялись – в 10 МО, из них в 2 МО население «против»; состоялись, но население МО «против» - в 20 МО.  </a:t>
            </a:r>
            <a:endParaRPr lang="ru-RU" sz="13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0" y="6400800"/>
            <a:ext cx="457200" cy="457200"/>
          </a:xfrm>
        </p:spPr>
        <p:txBody>
          <a:bodyPr/>
          <a:lstStyle/>
          <a:p>
            <a:pPr>
              <a:defRPr/>
            </a:pPr>
            <a:fld id="{ADDE8A4A-154D-4C6A-90E9-C664F4B869C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Прямоугольник 15"/>
          <p:cNvSpPr>
            <a:spLocks noChangeArrowheads="1"/>
          </p:cNvSpPr>
          <p:nvPr/>
        </p:nvSpPr>
        <p:spPr bwMode="auto">
          <a:xfrm>
            <a:off x="1835150" y="5445125"/>
            <a:ext cx="69850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b="1" dirty="0">
                <a:latin typeface="+mn-lt"/>
                <a:cs typeface="Times New Roman" pitchFamily="18" charset="0"/>
              </a:rPr>
              <a:t>Привлечение граждан к участию в решении вопросов местного значения через увеличение количества органов территориального общественного самоуправления в муниципальных образованиях Пермского края.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112713" y="4859338"/>
            <a:ext cx="1722437" cy="1081087"/>
          </a:xfrm>
          <a:prstGeom prst="rightArrow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9" name="Заголовок 4"/>
          <p:cNvSpPr txBox="1">
            <a:spLocks/>
          </p:cNvSpPr>
          <p:nvPr/>
        </p:nvSpPr>
        <p:spPr bwMode="auto">
          <a:xfrm>
            <a:off x="512763" y="90677"/>
            <a:ext cx="8229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698500" algn="l"/>
                <a:tab pos="9245600" algn="r"/>
              </a:tabLst>
            </a:pPr>
            <a:r>
              <a:rPr lang="ru-RU" sz="2400" b="1" dirty="0">
                <a:solidFill>
                  <a:schemeClr val="tx2"/>
                </a:solidFill>
              </a:rPr>
              <a:t>Создание условий для самоорганизации граждан в целях эффективного решения вопросов местного значения </a:t>
            </a:r>
            <a:r>
              <a:rPr lang="ru-RU" sz="2400" dirty="0">
                <a:solidFill>
                  <a:schemeClr val="tx2"/>
                </a:solidFill>
              </a:rPr>
              <a:t>(Проект – «Формирование системы территориального общественного </a:t>
            </a:r>
            <a:r>
              <a:rPr lang="ru-RU" sz="2400" dirty="0" smtClean="0">
                <a:solidFill>
                  <a:schemeClr val="tx2"/>
                </a:solidFill>
              </a:rPr>
              <a:t>самоуправления») 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112713" y="1700213"/>
            <a:ext cx="1684337" cy="100806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31" name="TextBox 24"/>
          <p:cNvSpPr txBox="1">
            <a:spLocks noChangeArrowheads="1"/>
          </p:cNvSpPr>
          <p:nvPr/>
        </p:nvSpPr>
        <p:spPr bwMode="auto">
          <a:xfrm>
            <a:off x="-33338" y="2781300"/>
            <a:ext cx="1570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chemeClr val="bg1"/>
                </a:solidFill>
              </a:rPr>
              <a:t>Цель проекта</a:t>
            </a:r>
          </a:p>
        </p:txBody>
      </p:sp>
      <p:sp>
        <p:nvSpPr>
          <p:cNvPr id="1032" name="Прямоугольник 25"/>
          <p:cNvSpPr>
            <a:spLocks noChangeArrowheads="1"/>
          </p:cNvSpPr>
          <p:nvPr/>
        </p:nvSpPr>
        <p:spPr bwMode="auto">
          <a:xfrm>
            <a:off x="1979613" y="1941513"/>
            <a:ext cx="68405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latin typeface="+mn-lt"/>
                <a:cs typeface="Times New Roman" pitchFamily="18" charset="0"/>
              </a:rPr>
              <a:t>Формирование активной гражданской позиции у населения через систему органов территориального общественного самоуправления.</a:t>
            </a:r>
          </a:p>
        </p:txBody>
      </p:sp>
      <p:graphicFrame>
        <p:nvGraphicFramePr>
          <p:cNvPr id="1026" name="Object 10"/>
          <p:cNvGraphicFramePr>
            <a:graphicFrameLocks/>
          </p:cNvGraphicFramePr>
          <p:nvPr/>
        </p:nvGraphicFramePr>
        <p:xfrm>
          <a:off x="4975225" y="3255963"/>
          <a:ext cx="3875088" cy="2074862"/>
        </p:xfrm>
        <a:graphic>
          <a:graphicData uri="http://schemas.openxmlformats.org/presentationml/2006/ole">
            <p:oleObj spid="_x0000_s1104" r:id="rId4" imgW="3877392" imgH="2072820" progId="Excel.Sheet.8">
              <p:embed/>
            </p:oleObj>
          </a:graphicData>
        </a:graphic>
      </p:graphicFrame>
      <p:sp>
        <p:nvSpPr>
          <p:cNvPr id="1033" name="Прямоугольник 28"/>
          <p:cNvSpPr>
            <a:spLocks noChangeArrowheads="1"/>
          </p:cNvSpPr>
          <p:nvPr/>
        </p:nvSpPr>
        <p:spPr bwMode="auto">
          <a:xfrm>
            <a:off x="2195760" y="3068960"/>
            <a:ext cx="28082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600"/>
              </a:lnSpc>
            </a:pPr>
            <a:r>
              <a:rPr lang="ru-RU" sz="1600" b="1" dirty="0">
                <a:latin typeface="+mn-lt"/>
                <a:cs typeface="Times New Roman" pitchFamily="18" charset="0"/>
              </a:rPr>
              <a:t>Увеличение количества органов территориального общественного самоуправления, созданных 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в </a:t>
            </a:r>
            <a:r>
              <a:rPr lang="ru-RU" sz="1600" b="1" dirty="0">
                <a:latin typeface="+mn-lt"/>
                <a:cs typeface="Times New Roman" pitchFamily="18" charset="0"/>
              </a:rPr>
              <a:t>муниципальных образованиях Пермского края </a:t>
            </a:r>
          </a:p>
        </p:txBody>
      </p:sp>
      <p:sp>
        <p:nvSpPr>
          <p:cNvPr id="30" name="Стрелка вправо 29"/>
          <p:cNvSpPr/>
          <p:nvPr/>
        </p:nvSpPr>
        <p:spPr>
          <a:xfrm>
            <a:off x="5057775" y="3135313"/>
            <a:ext cx="539750" cy="36036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112713" y="3314700"/>
            <a:ext cx="1763712" cy="100806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36" name="TextBox 32"/>
          <p:cNvSpPr txBox="1">
            <a:spLocks noChangeArrowheads="1"/>
          </p:cNvSpPr>
          <p:nvPr/>
        </p:nvSpPr>
        <p:spPr bwMode="auto">
          <a:xfrm>
            <a:off x="0" y="4292600"/>
            <a:ext cx="1835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chemeClr val="bg1"/>
                </a:solidFill>
              </a:rPr>
              <a:t>Показатели проекта</a:t>
            </a:r>
          </a:p>
        </p:txBody>
      </p:sp>
      <p:sp>
        <p:nvSpPr>
          <p:cNvPr id="1037" name="TextBox 1"/>
          <p:cNvSpPr txBox="1">
            <a:spLocks noChangeArrowheads="1"/>
          </p:cNvSpPr>
          <p:nvPr/>
        </p:nvSpPr>
        <p:spPr bwMode="auto">
          <a:xfrm>
            <a:off x="5183188" y="3419475"/>
            <a:ext cx="5143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00"/>
              <a:t>ТОСы</a:t>
            </a:r>
          </a:p>
        </p:txBody>
      </p:sp>
      <p:sp>
        <p:nvSpPr>
          <p:cNvPr id="1038" name="TextBox 1"/>
          <p:cNvSpPr txBox="1">
            <a:spLocks noChangeArrowheads="1"/>
          </p:cNvSpPr>
          <p:nvPr/>
        </p:nvSpPr>
        <p:spPr bwMode="auto">
          <a:xfrm>
            <a:off x="8210550" y="4819650"/>
            <a:ext cx="5286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00"/>
              <a:t>Год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922114"/>
          </a:xfrm>
        </p:spPr>
        <p:txBody>
          <a:bodyPr/>
          <a:lstStyle/>
          <a:p>
            <a:r>
              <a:rPr lang="ru-RU" sz="2400" b="1" dirty="0"/>
              <a:t>Проект – «Формирование системы территориального общественного самоуправления»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128492537"/>
              </p:ext>
            </p:extLst>
          </p:nvPr>
        </p:nvGraphicFramePr>
        <p:xfrm>
          <a:off x="179512" y="1124744"/>
          <a:ext cx="885698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80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337"/>
          </a:xfrm>
        </p:spPr>
        <p:txBody>
          <a:bodyPr/>
          <a:lstStyle/>
          <a:p>
            <a:r>
              <a:rPr lang="ru-RU" sz="3000" b="1" dirty="0" smtClean="0"/>
              <a:t>Оценка</a:t>
            </a:r>
            <a:r>
              <a:rPr lang="ru-RU" dirty="0" smtClean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7772400" cy="5327650"/>
          </a:xfrm>
        </p:spPr>
        <p:txBody>
          <a:bodyPr>
            <a:noAutofit/>
          </a:bodyPr>
          <a:lstStyle/>
          <a:p>
            <a:pPr marL="274320" indent="-274320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200" dirty="0" smtClean="0"/>
              <a:t>Оценить – значит определить насколько эффективно (затраты против результата) и результативно (решена или нет проблема населения) повлияло принятое решение на проблему.</a:t>
            </a:r>
          </a:p>
          <a:p>
            <a:pPr marL="274320" lvl="1" indent="-274320" fontAlgn="auto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Font typeface="Wingdings 2"/>
              <a:buChar char=""/>
              <a:defRPr/>
            </a:pPr>
            <a:r>
              <a:rPr lang="ru-RU" sz="2200" dirty="0" smtClean="0"/>
              <a:t>Цели оценки: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/>
              <a:t>Определение зон, требующих приоритетного внимания органов местного самоуправления и выявление внутренних ресурсов для повышения качества предоставляемых населению услуг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/>
              <a:t>Согласование целей органов власти субъекта РФ и органов местного самоуправления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/>
              <a:t>Инструмент поддержки реформ (внедрения новых финансово-экономических моделей и оптимизации  бюджетной сферы)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/>
              <a:t>Стимулирование  ОМСУ (элемент </a:t>
            </a:r>
            <a:r>
              <a:rPr lang="ru-RU" sz="2000" dirty="0" err="1"/>
              <a:t>соревновательности</a:t>
            </a:r>
            <a:r>
              <a:rPr lang="ru-RU" sz="2000" dirty="0" smtClean="0"/>
              <a:t>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/>
          <a:lstStyle/>
          <a:p>
            <a:r>
              <a:rPr lang="ru-RU" sz="2600" b="1" dirty="0" smtClean="0"/>
              <a:t>Конкурс ОМСУ по достижению наиболее результативных значений СЭР 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sz="quarter" idx="1"/>
          </p:nvPr>
        </p:nvSpPr>
        <p:spPr>
          <a:xfrm>
            <a:off x="323528" y="1125538"/>
            <a:ext cx="8363272" cy="5543550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1500" dirty="0" smtClean="0"/>
              <a:t>         </a:t>
            </a:r>
            <a:r>
              <a:rPr lang="ru-RU" sz="1800" dirty="0" smtClean="0"/>
              <a:t>Для формирования положительной динамики социально-экономического развития муниципальных образований, повышения личной заинтересованности глав муниципальных районов (городских округов) в реализации региональных приоритетов на их территориях, достижения целевых показателей деятельности функционально-целевых блоков, создана система мотивации органов местного самоуправления – Конкурс муниципальных районов (городских округов) Пермского края.</a:t>
            </a:r>
          </a:p>
          <a:p>
            <a:pPr algn="just">
              <a:buFont typeface="Wingdings 2" pitchFamily="18" charset="2"/>
              <a:buNone/>
            </a:pPr>
            <a:r>
              <a:rPr lang="ru-RU" sz="1800" dirty="0" smtClean="0"/>
              <a:t>          Конкурс проводится регулярно, с подведением ежеквартальных и ежегодных итогов. По результатам конкурса лучшие муниципальные образования получают денежные вознаграждения, которые направляются на развитие территорий, а также на поощрение глав и их команд.</a:t>
            </a:r>
          </a:p>
          <a:p>
            <a:pPr algn="just">
              <a:buFont typeface="Wingdings 2" pitchFamily="18" charset="2"/>
              <a:buNone/>
            </a:pPr>
            <a:r>
              <a:rPr lang="ru-RU" sz="1800" dirty="0" smtClean="0"/>
              <a:t>          Конкурс проводится с конца 2008 года. Общий призовой фонд за три года составил 210 млн. рублей.</a:t>
            </a:r>
          </a:p>
          <a:p>
            <a:pPr algn="just">
              <a:buFont typeface="Wingdings 2" pitchFamily="18" charset="2"/>
              <a:buNone/>
            </a:pPr>
            <a:r>
              <a:rPr lang="ru-RU" sz="1800" dirty="0" smtClean="0"/>
              <a:t>          Денежные вознаграждения, выигранные в конкурсе, муниципалитетами направляются на реализацию социально-значимых мероприятий, на которые в муниципальных образованиях часто не хватает финансирования (капитальные ремонты и реконструкцию  школ, детских садов, больниц, библиотек (в т.ч. по обеспечению требований надзорных органов); на приобретение спортивного инвентаря и игрового оборудования и т.д.).</a:t>
            </a:r>
          </a:p>
          <a:p>
            <a:pPr algn="just">
              <a:buFont typeface="Wingdings 2" pitchFamily="18" charset="2"/>
              <a:buNone/>
            </a:pPr>
            <a:r>
              <a:rPr lang="ru-RU" sz="1800" dirty="0" smtClean="0"/>
              <a:t>         </a:t>
            </a:r>
          </a:p>
          <a:p>
            <a:pPr>
              <a:buFont typeface="Wingdings 2" pitchFamily="18" charset="2"/>
              <a:buNone/>
            </a:pPr>
            <a:endParaRPr lang="ru-RU" sz="1500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71550" y="1412875"/>
            <a:ext cx="7772400" cy="5256213"/>
          </a:xfrm>
          <a:prstGeom prst="rect">
            <a:avLst/>
          </a:prstGeom>
        </p:spPr>
        <p:txBody>
          <a:bodyPr bIns="91440" anchor="b"/>
          <a:lstStyle/>
          <a:p>
            <a:pPr algn="just" fontAlgn="auto">
              <a:spcAft>
                <a:spcPts val="0"/>
              </a:spcAft>
              <a:defRPr/>
            </a:pPr>
            <a:endParaRPr lang="ru-RU" sz="2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893175" cy="431800"/>
          </a:xfrm>
        </p:spPr>
        <p:txBody>
          <a:bodyPr/>
          <a:lstStyle/>
          <a:p>
            <a:r>
              <a:rPr lang="ru-RU" sz="3000" b="1" dirty="0" smtClean="0"/>
              <a:t>Итоги оценки – 2010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2076684"/>
              </p:ext>
            </p:extLst>
          </p:nvPr>
        </p:nvGraphicFramePr>
        <p:xfrm>
          <a:off x="178583" y="857232"/>
          <a:ext cx="8822573" cy="559610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249383"/>
                <a:gridCol w="500828"/>
                <a:gridCol w="357190"/>
                <a:gridCol w="500066"/>
                <a:gridCol w="214314"/>
                <a:gridCol w="428628"/>
                <a:gridCol w="285752"/>
                <a:gridCol w="500066"/>
                <a:gridCol w="214314"/>
                <a:gridCol w="714380"/>
                <a:gridCol w="285752"/>
                <a:gridCol w="571504"/>
                <a:gridCol w="214314"/>
                <a:gridCol w="571504"/>
                <a:gridCol w="214314"/>
                <a:gridCol w="428628"/>
                <a:gridCol w="285752"/>
                <a:gridCol w="571504"/>
                <a:gridCol w="428628"/>
                <a:gridCol w="285752"/>
              </a:tblGrid>
              <a:tr h="26908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МР (ГО)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99" marR="3299" marT="32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1.1. Темп прироста налоговых и неналоговых доходов бюджетов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1.1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1.2. Коэффициент изменения среднедушевых текущих расходов бюджетов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1.2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 1.Интегральный  показатель  ФЦБ "РТ"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2. Уровень преступности на 10 000 населения в МР(ГО)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2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3. Темп прироста численности постоянного населения в муниципальных образованиях Пермского края, 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3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4. ФОТ по МО на 1 жителя соответствующего МО </a:t>
                      </a:r>
                      <a:r>
                        <a:rPr lang="ru-RU" sz="1100" b="1" u="none" strike="noStrike" dirty="0" err="1"/>
                        <a:t>Пк</a:t>
                      </a:r>
                      <a:r>
                        <a:rPr lang="ru-RU" sz="1100" b="1" u="none" strike="noStrike" dirty="0"/>
                        <a:t>, тыс.руб./на чел.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4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5. Интегральный показатель ФЦБ "</a:t>
                      </a:r>
                      <a:r>
                        <a:rPr lang="ru-RU" sz="1100" b="1" u="none" strike="noStrike" dirty="0" err="1"/>
                        <a:t>УРиРИ</a:t>
                      </a:r>
                      <a:r>
                        <a:rPr lang="ru-RU" sz="1100" b="1" u="none" strike="noStrike" dirty="0"/>
                        <a:t>"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5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6. Интегральный показатель ФЦБ "УГУ"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рейтинг 7. Интегральный показатель ФБ "Управление общественными финансами"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расчет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ИТОГОВЫЙ РЕЙТИНГ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</a:tr>
              <a:tr h="4477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г. Кунгур</a:t>
                      </a:r>
                      <a:endParaRPr lang="ru-RU" sz="1100" b="1" i="0" u="none" strike="noStrike" dirty="0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0,0566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47,40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2,714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5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/>
                        <a:t>ЗАТО Звездный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2,5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-0,0191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94,2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0,97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 </a:t>
                      </a:r>
                      <a:r>
                        <a:rPr lang="ru-RU" sz="1100" u="none" strike="noStrike" dirty="0" smtClean="0"/>
                        <a:t>--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2,857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/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0172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/>
                        <a:t>г. Пермь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5,77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0,0853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294,8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0,15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84,31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3,429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5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/>
                        <a:t>г. Кудымкар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0,0372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397,6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0,09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43,18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3,714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5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/>
                        <a:t>г. Березники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/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0,0224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301,7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-0,66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82,93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17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3,857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679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/>
                        <a:t>г. Соликамск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11,3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0,0924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344,2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-0,92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79,03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4,143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/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822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893175" cy="431800"/>
          </a:xfrm>
        </p:spPr>
        <p:txBody>
          <a:bodyPr/>
          <a:lstStyle/>
          <a:p>
            <a:r>
              <a:rPr lang="ru-RU" sz="3000" b="1" dirty="0" smtClean="0"/>
              <a:t>Итоги оценки – 1 квартал 2011 год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931399"/>
              </p:ext>
            </p:extLst>
          </p:nvPr>
        </p:nvGraphicFramePr>
        <p:xfrm>
          <a:off x="251520" y="692697"/>
          <a:ext cx="8640959" cy="568499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276615"/>
                <a:gridCol w="790364"/>
                <a:gridCol w="831937"/>
                <a:gridCol w="915132"/>
                <a:gridCol w="831937"/>
                <a:gridCol w="831937"/>
                <a:gridCol w="831937"/>
                <a:gridCol w="665550"/>
                <a:gridCol w="665550"/>
              </a:tblGrid>
              <a:tr h="2873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/>
                        <a:t>МР (ГО)</a:t>
                      </a:r>
                      <a:endParaRPr lang="ru-RU" sz="13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299" marR="3299" marT="32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/>
                        <a:t>Интегральный показатель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 ФЦБ  «Развитие территорий»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 ФЦБ  «Общественная безопасность»</a:t>
                      </a: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 «Развитие человеческого потенциала»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 «Экономическое развитие»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 ФЦБ  «Развитие инфраструктуры»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 ФБ  «Общественные финансы»</a:t>
                      </a: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/>
                        <a:t>расчет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ИТОГОВЫЙ РЕЙТИНГ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</a:tr>
              <a:tr h="47807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г. Березники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2,667</a:t>
                      </a:r>
                      <a:endParaRPr lang="ru-RU" sz="1300" b="1" i="1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960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Кунгур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3,167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7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Пермь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3,500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ЗАТО Звездный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3,500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Кудымкар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3,833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Соликамск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3,833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247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893175" cy="431800"/>
          </a:xfrm>
        </p:spPr>
        <p:txBody>
          <a:bodyPr/>
          <a:lstStyle/>
          <a:p>
            <a:r>
              <a:rPr lang="ru-RU" sz="3000" b="1" dirty="0" smtClean="0"/>
              <a:t>Итоги оценки – 2 квартал 2011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7820602"/>
              </p:ext>
            </p:extLst>
          </p:nvPr>
        </p:nvGraphicFramePr>
        <p:xfrm>
          <a:off x="323529" y="692695"/>
          <a:ext cx="8568951" cy="583265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204609"/>
                <a:gridCol w="681775"/>
                <a:gridCol w="940526"/>
                <a:gridCol w="915132"/>
                <a:gridCol w="831937"/>
                <a:gridCol w="831937"/>
                <a:gridCol w="831937"/>
                <a:gridCol w="801058"/>
                <a:gridCol w="530040"/>
              </a:tblGrid>
              <a:tr h="296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/>
                        <a:t>МР (ГО)</a:t>
                      </a:r>
                      <a:endParaRPr lang="ru-RU" sz="13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299" marR="3299" marT="32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/>
                        <a:t>Интегральный показатель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 «Развитие территорий»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 «Развитие человеческого потенциала»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 «Экономическое развитие»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 «Развитие инфраструктуры»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/>
                        <a:t>Интегральный показатель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ФЦБ «Управление</a:t>
                      </a:r>
                      <a:r>
                        <a:rPr lang="ru-RU" sz="1300" b="1" u="none" strike="noStrike" baseline="0" dirty="0" smtClean="0"/>
                        <a:t> ресурсами»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Интегральный показатель             </a:t>
                      </a:r>
                      <a:br>
                        <a:rPr lang="ru-RU" sz="1300" b="1" u="none" strike="noStrike" dirty="0" smtClean="0"/>
                      </a:br>
                      <a:r>
                        <a:rPr lang="ru-RU" sz="1300" b="1" u="none" strike="noStrike" dirty="0" smtClean="0"/>
                        <a:t> ФБ  «Общественные финансы»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/>
                        <a:t>расчет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/>
                        <a:t>ИТОГОВЫЙ РЕЙТИНГ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</a:tr>
              <a:tr h="49350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г. Соликамск</a:t>
                      </a:r>
                      <a:endParaRPr lang="ru-RU" sz="1300" b="1" i="0" u="none" strike="noStrike" dirty="0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2,667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508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Пермь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/>
                        <a:t>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/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2,667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/>
                        <a:t>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95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Кунгур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/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/>
                        <a:t>1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/>
                        <a:t>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2,833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/>
                        <a:t>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4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Березники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/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/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/>
                        <a:t>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/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3,667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/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4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г. Кудымкар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3,833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4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/>
                        <a:t>ЗАТО Звездный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/>
                        <a:t>5,167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/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7504" y="6356176"/>
            <a:ext cx="457200" cy="457200"/>
          </a:xfrm>
        </p:spPr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550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893175" cy="431800"/>
          </a:xfrm>
        </p:spPr>
        <p:txBody>
          <a:bodyPr/>
          <a:lstStyle/>
          <a:p>
            <a:r>
              <a:rPr lang="ru-RU" sz="3000" b="1" dirty="0" smtClean="0"/>
              <a:t>Итоги оценки – 3 квартал 2011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9777272"/>
              </p:ext>
            </p:extLst>
          </p:nvPr>
        </p:nvGraphicFramePr>
        <p:xfrm>
          <a:off x="251521" y="620688"/>
          <a:ext cx="8712966" cy="583264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241661"/>
                <a:gridCol w="693233"/>
                <a:gridCol w="956333"/>
                <a:gridCol w="930512"/>
                <a:gridCol w="845919"/>
                <a:gridCol w="845919"/>
                <a:gridCol w="845919"/>
                <a:gridCol w="814522"/>
                <a:gridCol w="538948"/>
              </a:tblGrid>
              <a:tr h="2965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latin typeface="+mn-lt"/>
                        </a:rPr>
                        <a:t>МР (ГО)</a:t>
                      </a:r>
                      <a:endParaRPr lang="ru-RU" sz="13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299" marR="3299" marT="32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+mn-lt"/>
                        </a:rPr>
                        <a:t>Интегральный показатель          </a:t>
                      </a:r>
                      <a:br>
                        <a:rPr lang="ru-RU" sz="1300" b="1" u="none" strike="noStrike" dirty="0" smtClean="0">
                          <a:latin typeface="+mn-lt"/>
                        </a:rPr>
                      </a:br>
                      <a:r>
                        <a:rPr lang="ru-RU" sz="1300" b="1" u="none" strike="noStrike" dirty="0" smtClean="0">
                          <a:latin typeface="+mn-lt"/>
                        </a:rPr>
                        <a:t>ФЦБ  «Развитие территорий»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+mn-lt"/>
                        </a:rPr>
                        <a:t>Интегральный показатель          </a:t>
                      </a:r>
                      <a:br>
                        <a:rPr lang="ru-RU" sz="1300" b="1" u="none" strike="noStrike" dirty="0" smtClean="0">
                          <a:latin typeface="+mn-lt"/>
                        </a:rPr>
                      </a:br>
                      <a:r>
                        <a:rPr lang="ru-RU" sz="1300" b="1" u="none" strike="noStrike" dirty="0" smtClean="0">
                          <a:latin typeface="+mn-lt"/>
                        </a:rPr>
                        <a:t>ФЦБ  «Развитие человеческого потенциала»</a:t>
                      </a: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+mn-lt"/>
                        </a:rPr>
                        <a:t>Интегральный показатель         </a:t>
                      </a:r>
                      <a:br>
                        <a:rPr lang="ru-RU" sz="1300" b="1" u="none" strike="noStrike" dirty="0" smtClean="0">
                          <a:latin typeface="+mn-lt"/>
                        </a:rPr>
                      </a:br>
                      <a:r>
                        <a:rPr lang="ru-RU" sz="1300" b="1" u="none" strike="noStrike" dirty="0" smtClean="0">
                          <a:latin typeface="+mn-lt"/>
                        </a:rPr>
                        <a:t> ФЦБ  «Экономическое развитие»</a:t>
                      </a: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+mn-lt"/>
                        </a:rPr>
                        <a:t>Интегральный показатель          </a:t>
                      </a:r>
                      <a:br>
                        <a:rPr lang="ru-RU" sz="1300" b="1" u="none" strike="noStrike" dirty="0" smtClean="0">
                          <a:latin typeface="+mn-lt"/>
                        </a:rPr>
                      </a:br>
                      <a:r>
                        <a:rPr lang="ru-RU" sz="1300" b="1" u="none" strike="noStrike" dirty="0" smtClean="0">
                          <a:latin typeface="+mn-lt"/>
                        </a:rPr>
                        <a:t>ФЦБ  «Развитие инфраструктуры»</a:t>
                      </a: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+mn-lt"/>
                        </a:rPr>
                        <a:t>Интегральный показатель </a:t>
                      </a:r>
                      <a:br>
                        <a:rPr lang="ru-RU" sz="1300" b="1" u="none" strike="noStrike" dirty="0" smtClean="0">
                          <a:latin typeface="+mn-lt"/>
                        </a:rPr>
                      </a:br>
                      <a:r>
                        <a:rPr lang="ru-RU" sz="1300" b="1" u="none" strike="noStrike" dirty="0" smtClean="0">
                          <a:latin typeface="+mn-lt"/>
                        </a:rPr>
                        <a:t>ФЦБ «Управление</a:t>
                      </a:r>
                      <a:r>
                        <a:rPr lang="ru-RU" sz="1300" b="1" u="none" strike="noStrike" baseline="0" dirty="0" smtClean="0">
                          <a:latin typeface="+mn-lt"/>
                        </a:rPr>
                        <a:t> ресурсами»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+mn-lt"/>
                        </a:rPr>
                        <a:t>Интегральный показатель              </a:t>
                      </a:r>
                      <a:br>
                        <a:rPr lang="ru-RU" sz="1300" b="1" u="none" strike="noStrike" dirty="0" smtClean="0">
                          <a:latin typeface="+mn-lt"/>
                        </a:rPr>
                      </a:br>
                      <a:r>
                        <a:rPr lang="ru-RU" sz="1300" b="1" u="none" strike="noStrike" dirty="0" smtClean="0">
                          <a:latin typeface="+mn-lt"/>
                        </a:rPr>
                        <a:t>ФБ  «Общественные финансы»</a:t>
                      </a: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latin typeface="+mn-lt"/>
                        </a:rPr>
                        <a:t>расчет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+mn-lt"/>
                        </a:rPr>
                        <a:t>ИТОГОВЫЙ РЕЙТИНГ</a:t>
                      </a:r>
                    </a:p>
                  </a:txBody>
                  <a:tcPr marL="9525" marR="9525" marT="9525" marB="0" vert="vert270" anchor="ctr"/>
                </a:tc>
              </a:tr>
              <a:tr h="493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г. Кунгур</a:t>
                      </a:r>
                      <a:endParaRPr lang="ru-RU" sz="1300" b="1" i="0" u="none" strike="noStrike" dirty="0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2,500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508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+mn-lt"/>
                        </a:rPr>
                        <a:t>г. Пермь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1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>
                          <a:latin typeface="+mn-lt"/>
                        </a:rPr>
                        <a:t>5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2,833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95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+mn-lt"/>
                        </a:rPr>
                        <a:t>г. Березники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>
                          <a:latin typeface="+mn-lt"/>
                        </a:rPr>
                        <a:t>1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5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2,833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4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+mn-lt"/>
                        </a:rPr>
                        <a:t>г. Кудымкар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>
                          <a:latin typeface="+mn-lt"/>
                        </a:rPr>
                        <a:t>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>
                          <a:latin typeface="+mn-lt"/>
                        </a:rPr>
                        <a:t>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4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3,333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4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+mn-lt"/>
                        </a:rPr>
                        <a:t>г. Соликамск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>
                          <a:latin typeface="+mn-lt"/>
                        </a:rPr>
                        <a:t>4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latin typeface="+mn-lt"/>
                        </a:rPr>
                        <a:t>3,333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4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latin typeface="+mn-lt"/>
                        </a:rPr>
                        <a:t>ЗАТО Звездный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latin typeface="+mn-lt"/>
                        </a:rPr>
                        <a:t>5,667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latin typeface="+mn-lt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35496" y="6356176"/>
            <a:ext cx="457200" cy="457200"/>
          </a:xfrm>
        </p:spPr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801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1"/>
          </p:nvPr>
        </p:nvSpPr>
        <p:spPr>
          <a:xfrm>
            <a:off x="395536" y="2420888"/>
            <a:ext cx="8147248" cy="194272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ru-RU" sz="4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СПАСИБО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ru-RU" sz="4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ЗА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ru-RU" sz="4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ВНИМАНИЕ!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9C435-E056-4D73-ABDC-1DE28911C21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71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5785</TotalTime>
  <Words>3971</Words>
  <Application>Microsoft Office PowerPoint</Application>
  <PresentationFormat>Экран (4:3)</PresentationFormat>
  <Paragraphs>666</Paragraphs>
  <Slides>19</Slides>
  <Notes>19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Справедливость</vt:lpstr>
      <vt:lpstr>Лист Microsoft Office Excel 97-2003</vt:lpstr>
      <vt:lpstr>Исполнение полномочий: критерии качества и показатели оценки эффективности</vt:lpstr>
      <vt:lpstr>Местное самоуправление в  Российской Федерации</vt:lpstr>
      <vt:lpstr>Вопросы местного значения -полномочия</vt:lpstr>
      <vt:lpstr>Слайд 4</vt:lpstr>
      <vt:lpstr>Документы стратегического планирования</vt:lpstr>
      <vt:lpstr>Программы социально-экономического развития</vt:lpstr>
      <vt:lpstr>Документы территориального планирования</vt:lpstr>
      <vt:lpstr>Слайд 8</vt:lpstr>
      <vt:lpstr>Слайд 9</vt:lpstr>
      <vt:lpstr>Проект «Активные граждане – сильный муниципалитет» (самообложение граждан)</vt:lpstr>
      <vt:lpstr>Слайд 11</vt:lpstr>
      <vt:lpstr>Проект – «Формирование системы территориального общественного самоуправления»</vt:lpstr>
      <vt:lpstr>Оценка </vt:lpstr>
      <vt:lpstr>Конкурс ОМСУ по достижению наиболее результативных значений СЭР </vt:lpstr>
      <vt:lpstr>Итоги оценки – 2010 год</vt:lpstr>
      <vt:lpstr>Итоги оценки – 1 квартал 2011 год</vt:lpstr>
      <vt:lpstr>Итоги оценки – 2 квартал 2011 год</vt:lpstr>
      <vt:lpstr>Итоги оценки – 3 квартал 2011 год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полномочий: критерии качества и показатели оценки эффективности</dc:title>
  <dc:creator>Michael</dc:creator>
  <cp:lastModifiedBy>BobkovaSG</cp:lastModifiedBy>
  <cp:revision>491</cp:revision>
  <cp:lastPrinted>2012-06-06T03:30:27Z</cp:lastPrinted>
  <dcterms:created xsi:type="dcterms:W3CDTF">2012-02-12T16:14:17Z</dcterms:created>
  <dcterms:modified xsi:type="dcterms:W3CDTF">2012-06-07T03:18:09Z</dcterms:modified>
</cp:coreProperties>
</file>