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rawings/drawing1.xml" ContentType="application/vnd.openxmlformats-officedocument.drawingml.chartshapes+xml"/>
  <Override PartName="/ppt/drawings/drawing2.xml" ContentType="application/vnd.openxmlformats-officedocument.drawingml.chartshap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Default Extension="xlsx" ContentType="application/vnd.openxmlformats-officedocument.spreadsheetml.sheet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13"/>
  </p:notesMasterIdLst>
  <p:handoutMasterIdLst>
    <p:handoutMasterId r:id="rId14"/>
  </p:handoutMasterIdLst>
  <p:sldIdLst>
    <p:sldId id="256" r:id="rId2"/>
    <p:sldId id="289" r:id="rId3"/>
    <p:sldId id="262" r:id="rId4"/>
    <p:sldId id="272" r:id="rId5"/>
    <p:sldId id="280" r:id="rId6"/>
    <p:sldId id="284" r:id="rId7"/>
    <p:sldId id="290" r:id="rId8"/>
    <p:sldId id="286" r:id="rId9"/>
    <p:sldId id="265" r:id="rId10"/>
    <p:sldId id="279" r:id="rId11"/>
    <p:sldId id="293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87435" autoAdjust="0"/>
  </p:normalViewPr>
  <p:slideViewPr>
    <p:cSldViewPr>
      <p:cViewPr varScale="1">
        <p:scale>
          <a:sx n="63" d="100"/>
          <a:sy n="63" d="100"/>
        </p:scale>
        <p:origin x="-1368" y="-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96" y="0"/>
    </p:cViewPr>
  </p:outlin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_____Microsoft_Office_Excel1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_____Microsoft_Office_Excel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tx>
        <c:rich>
          <a:bodyPr/>
          <a:lstStyle/>
          <a:p>
            <a:pPr algn="ctr" rtl="0">
              <a:defRPr lang="ru-RU" sz="1400" b="1" i="0" u="none" strike="noStrike" kern="1200" baseline="0" dirty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pPr>
            <a:r>
              <a:rPr lang="ru-RU" sz="1400" b="1" i="0" u="none" strike="noStrike" kern="1200" baseline="0" dirty="0">
                <a:solidFill>
                  <a:prstClr val="black"/>
                </a:solidFill>
                <a:latin typeface="Trebuchet MS" pitchFamily="34" charset="0"/>
                <a:ea typeface="+mn-ea"/>
                <a:cs typeface="Times New Roman" pitchFamily="18" charset="0"/>
              </a:rPr>
              <a:t>Структура управления МКД</a:t>
            </a:r>
          </a:p>
        </c:rich>
      </c:tx>
      <c:layout>
        <c:manualLayout>
          <c:xMode val="edge"/>
          <c:yMode val="edge"/>
          <c:x val="7.6682301000371945E-3"/>
          <c:y val="3.4288304883686761E-3"/>
        </c:manualLayout>
      </c:layout>
    </c:title>
    <c:view3D>
      <c:rotX val="30"/>
      <c:perspective val="30"/>
    </c:view3D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Структура управления МКД</c:v>
                </c:pt>
              </c:strCache>
            </c:strRef>
          </c:tx>
          <c:dLbls>
            <c:txPr>
              <a:bodyPr/>
              <a:lstStyle/>
              <a:p>
                <a:pPr>
                  <a:defRPr sz="1400"/>
                </a:pPr>
                <a:endParaRPr lang="ru-RU"/>
              </a:p>
            </c:txPr>
            <c:showVal val="1"/>
            <c:showLeaderLines val="1"/>
          </c:dLbls>
          <c:cat>
            <c:strRef>
              <c:f>Лист1!$A$2:$A$4</c:f>
              <c:strCache>
                <c:ptCount val="3"/>
                <c:pt idx="0">
                  <c:v>УК</c:v>
                </c:pt>
                <c:pt idx="1">
                  <c:v>ТСЖ/ЖСК</c:v>
                </c:pt>
                <c:pt idx="2">
                  <c:v>Непосредственное управление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4842</c:v>
                </c:pt>
                <c:pt idx="1">
                  <c:v>1393</c:v>
                </c:pt>
                <c:pt idx="2">
                  <c:v>95</c:v>
                </c:pt>
              </c:numCache>
            </c:numRef>
          </c:val>
        </c:ser>
        <c:dLbls/>
      </c:pie3DChart>
    </c:plotArea>
    <c:legend>
      <c:legendPos val="r"/>
      <c:legendEntry>
        <c:idx val="0"/>
        <c:txPr>
          <a:bodyPr/>
          <a:lstStyle/>
          <a:p>
            <a:pPr>
              <a:lnSpc>
                <a:spcPts val="1920"/>
              </a:lnSpc>
              <a:defRPr sz="1400"/>
            </a:pPr>
            <a:endParaRPr lang="ru-RU"/>
          </a:p>
        </c:txPr>
      </c:legendEntry>
      <c:layout>
        <c:manualLayout>
          <c:xMode val="edge"/>
          <c:yMode val="edge"/>
          <c:x val="0.59943913236693491"/>
          <c:y val="0.19474587143846714"/>
          <c:w val="0.36014285449764849"/>
          <c:h val="0.77111817324956744"/>
        </c:manualLayout>
      </c:layout>
      <c:txPr>
        <a:bodyPr/>
        <a:lstStyle/>
        <a:p>
          <a:pPr>
            <a:lnSpc>
              <a:spcPts val="1920"/>
            </a:lnSpc>
            <a:defRPr sz="1400"/>
          </a:pPr>
          <a:endParaRPr lang="ru-RU"/>
        </a:p>
      </c:txPr>
    </c:legend>
    <c:plotVisOnly val="1"/>
    <c:dispBlanksAs val="zero"/>
  </c:chart>
  <c:txPr>
    <a:bodyPr/>
    <a:lstStyle/>
    <a:p>
      <a:pPr>
        <a:defRPr sz="1800"/>
      </a:pPr>
      <a:endParaRPr lang="ru-RU"/>
    </a:p>
  </c:txPr>
  <c:externalData r:id="rId1"/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view3D>
      <c:rotX val="30"/>
      <c:perspective val="30"/>
    </c:view3D>
    <c:plotArea>
      <c:layout>
        <c:manualLayout>
          <c:layoutTarget val="inner"/>
          <c:xMode val="edge"/>
          <c:yMode val="edge"/>
          <c:x val="8.7176524095613009E-2"/>
          <c:y val="0.11723505817361292"/>
          <c:w val="0.57077418373732691"/>
          <c:h val="0.75336648418374963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Количество домов в городе Перми</c:v>
                </c:pt>
              </c:strCache>
            </c:strRef>
          </c:tx>
          <c:dLbls>
            <c:dLbl>
              <c:idx val="0"/>
              <c:layout>
                <c:manualLayout>
                  <c:x val="-3.8082493418043997E-2"/>
                  <c:y val="-5.3690873427856674E-2"/>
                </c:manualLayout>
              </c:layout>
              <c:showVal val="1"/>
            </c:dLbl>
            <c:txPr>
              <a:bodyPr/>
              <a:lstStyle/>
              <a:p>
                <a:pPr>
                  <a:defRPr sz="1400"/>
                </a:pPr>
                <a:endParaRPr lang="ru-RU"/>
              </a:p>
            </c:txPr>
            <c:showVal val="1"/>
            <c:showLeaderLines val="1"/>
          </c:dLbls>
          <c:cat>
            <c:strRef>
              <c:f>Лист1!$A$2:$A$3</c:f>
              <c:strCache>
                <c:ptCount val="2"/>
                <c:pt idx="0">
                  <c:v>МКД</c:v>
                </c:pt>
                <c:pt idx="1">
                  <c:v>ИД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6500</c:v>
                </c:pt>
                <c:pt idx="1">
                  <c:v>22320</c:v>
                </c:pt>
              </c:numCache>
            </c:numRef>
          </c:val>
        </c:ser>
        <c:dLbls/>
      </c:pie3DChart>
    </c:plotArea>
    <c:legend>
      <c:legendPos val="r"/>
      <c:layout/>
      <c:txPr>
        <a:bodyPr/>
        <a:lstStyle/>
        <a:p>
          <a:pPr>
            <a:defRPr sz="1400"/>
          </a:pPr>
          <a:endParaRPr lang="ru-RU"/>
        </a:p>
      </c:txPr>
    </c:legend>
    <c:plotVisOnly val="1"/>
    <c:dispBlanksAs val="zero"/>
  </c:chart>
  <c:txPr>
    <a:bodyPr/>
    <a:lstStyle/>
    <a:p>
      <a:pPr>
        <a:defRPr sz="1800"/>
      </a:pPr>
      <a:endParaRPr lang="ru-RU"/>
    </a:p>
  </c:txPr>
  <c:externalData r:id="rId1"/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0.72394</cdr:x>
      <cdr:y>0.59037</cdr:y>
    </cdr:from>
    <cdr:to>
      <cdr:x>1</cdr:x>
      <cdr:y>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463080" y="2088232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0.72394</cdr:x>
      <cdr:y>0.59037</cdr:y>
    </cdr:from>
    <cdr:to>
      <cdr:x>1</cdr:x>
      <cdr:y>1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2967136" y="1944216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0.6796</cdr:x>
      <cdr:y>0.56212</cdr:y>
    </cdr:from>
    <cdr:to>
      <cdr:x>1</cdr:x>
      <cdr:y>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410225" y="1232411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DEFDFE-3CF3-473C-AEE5-476DE2FDD0AF}" type="datetimeFigureOut">
              <a:rPr lang="ru-RU" smtClean="0"/>
              <a:pPr/>
              <a:t>06.06.2012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2F062E0-3334-4730-AF94-FC4875CDE6F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58929910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8DE48D5-41B9-4DA1-8901-594F7ABEC4E4}" type="datetimeFigureOut">
              <a:rPr lang="ru-RU" smtClean="0"/>
              <a:pPr/>
              <a:t>06.06.2012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42BE5F8-40FA-40FF-8224-1A783AFECC9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808227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2BE5F8-40FA-40FF-8224-1A783AFECC9E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960869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E71F56-94D0-42A1-942F-1A909C00BE03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4149481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2BE5F8-40FA-40FF-8224-1A783AFECC9E}" type="slidenum">
              <a:rPr lang="ru-RU" smtClean="0">
                <a:solidFill>
                  <a:prstClr val="black"/>
                </a:solidFill>
              </a:rPr>
              <a:pPr/>
              <a:t>4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079209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2BE5F8-40FA-40FF-8224-1A783AFECC9E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8548348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2BE5F8-40FA-40FF-8224-1A783AFECC9E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54195386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2BE5F8-40FA-40FF-8224-1A783AFECC9E}" type="slidenum">
              <a:rPr lang="ru-RU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6765162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2BE5F8-40FA-40FF-8224-1A783AFECC9E}" type="slidenum">
              <a:rPr lang="ru-RU" smtClean="0"/>
              <a:pPr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5699638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E71F56-94D0-42A1-942F-1A909C00BE03}" type="slidenum">
              <a:rPr lang="ru-RU" smtClean="0"/>
              <a:pPr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41494816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E71F56-94D0-42A1-942F-1A909C00BE03}" type="slidenum">
              <a:rPr lang="ru-RU" smtClean="0"/>
              <a:pPr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41494816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E71F56-94D0-42A1-942F-1A909C00BE03}" type="slidenum">
              <a:rPr lang="ru-RU" smtClean="0">
                <a:solidFill>
                  <a:prstClr val="black"/>
                </a:solidFill>
              </a:rPr>
              <a:pPr/>
              <a:t>11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149481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90BF9A-F7FC-46ED-B4B2-D52B7A3FC066}" type="datetime1">
              <a:rPr lang="ru-RU" smtClean="0"/>
              <a:pPr/>
              <a:t>06.06.2012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F0A86-0E56-477A-AF82-E643999C741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24160E-93B8-4B99-ACB7-9D285529A94F}" type="datetime1">
              <a:rPr lang="ru-RU" smtClean="0"/>
              <a:pPr/>
              <a:t>06.06.2012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F0A86-0E56-477A-AF82-E643999C741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6B2763-7BC6-4F37-85D7-A7557EA45E57}" type="datetime1">
              <a:rPr lang="ru-RU" smtClean="0"/>
              <a:pPr/>
              <a:t>06.06.2012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F0A86-0E56-477A-AF82-E643999C74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DDC06-CE5D-4198-8608-E641DA54C45A}" type="datetime1">
              <a:rPr lang="ru-RU" smtClean="0"/>
              <a:pPr/>
              <a:t>06.06.2012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F0A86-0E56-477A-AF82-E643999C741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A9E34-EB2B-4FFF-B951-4038B1E0E90D}" type="datetime1">
              <a:rPr lang="ru-RU" smtClean="0"/>
              <a:pPr/>
              <a:t>06.06.2012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F0A86-0E56-477A-AF82-E643999C741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23F496-C630-4E86-A0AC-A9F2B340F3A7}" type="datetime1">
              <a:rPr lang="ru-RU" smtClean="0"/>
              <a:pPr/>
              <a:t>06.06.2012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F0A86-0E56-477A-AF82-E643999C74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A3418C-3F6B-423D-9DD1-EFF80393A048}" type="datetime1">
              <a:rPr lang="ru-RU" smtClean="0"/>
              <a:pPr/>
              <a:t>06.06.2012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F0A86-0E56-477A-AF82-E643999C74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BA08AF-534F-4E61-BCD1-B7A86BEC8A7F}" type="datetime1">
              <a:rPr lang="ru-RU" smtClean="0"/>
              <a:pPr/>
              <a:t>06.06.2012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F0A86-0E56-477A-AF82-E643999C74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6D0BD9-CBD9-4FF6-AD08-C5B40A3FC00E}" type="datetime1">
              <a:rPr lang="ru-RU" smtClean="0"/>
              <a:pPr/>
              <a:t>06.06.2012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F0A86-0E56-477A-AF82-E643999C741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3677F7-E6E9-488A-8553-B43AD3201EDE}" type="datetime1">
              <a:rPr lang="ru-RU" smtClean="0"/>
              <a:pPr/>
              <a:t>06.06.2012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F0A86-0E56-477A-AF82-E643999C74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57B7CF-2FB2-4313-86D4-0A482FE72A5A}" type="datetime1">
              <a:rPr lang="ru-RU" smtClean="0"/>
              <a:pPr/>
              <a:t>06.06.2012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F0A86-0E56-477A-AF82-E643999C74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700D3F6B-AFB5-4EBB-B943-343568A05FBE}" type="datetime1">
              <a:rPr lang="ru-RU" smtClean="0"/>
              <a:pPr/>
              <a:t>06.06.2012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C9CF0A86-0E56-477A-AF82-E643999C741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hf hdr="0" dt="0"/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2.xml"/><Relationship Id="rId4" Type="http://schemas.openxmlformats.org/officeDocument/2006/relationships/chart" Target="../charts/char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consultantplus://offline/ref=BF12B059C726076A2CA93F6741B50C36621F7284403EA67F3E1E104DD1599F8A5690E237C2457D71E95C62EAMFP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699792" y="5445224"/>
            <a:ext cx="5637010" cy="882119"/>
          </a:xfrm>
        </p:spPr>
        <p:txBody>
          <a:bodyPr>
            <a:normAutofit fontScale="92500"/>
          </a:bodyPr>
          <a:lstStyle/>
          <a:p>
            <a:r>
              <a:rPr lang="ru-RU" dirty="0" smtClean="0"/>
              <a:t>Доклад заместителя главы администрации города Перми </a:t>
            </a:r>
            <a:r>
              <a:rPr lang="ru-RU" dirty="0" err="1" smtClean="0"/>
              <a:t>С.Н.Южакова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17581" y="1556792"/>
            <a:ext cx="7858875" cy="3368665"/>
          </a:xfrm>
        </p:spPr>
        <p:txBody>
          <a:bodyPr/>
          <a:lstStyle/>
          <a:p>
            <a:pPr marL="182880" indent="0">
              <a:lnSpc>
                <a:spcPts val="3840"/>
              </a:lnSpc>
              <a:buNone/>
            </a:pPr>
            <a:r>
              <a:rPr lang="ru-RU" sz="3100" dirty="0" smtClean="0"/>
              <a:t>Нормативно-правовое регулирование и практика взаимодействия ОМС города Перми и бизнеса </a:t>
            </a:r>
            <a:br>
              <a:rPr lang="ru-RU" sz="3100" dirty="0" smtClean="0"/>
            </a:br>
            <a:r>
              <a:rPr lang="ru-RU" sz="3100" dirty="0" smtClean="0"/>
              <a:t>при осуществлении полномочий </a:t>
            </a:r>
            <a:br>
              <a:rPr lang="ru-RU" sz="3100" dirty="0" smtClean="0"/>
            </a:br>
            <a:r>
              <a:rPr lang="ru-RU" sz="3100" dirty="0" smtClean="0"/>
              <a:t>по организации сбора, вывоза, утилизации и переработки бытовых и промышленных отходов</a:t>
            </a:r>
            <a:endParaRPr lang="ru-RU" sz="3100" dirty="0"/>
          </a:p>
        </p:txBody>
      </p:sp>
      <p:pic>
        <p:nvPicPr>
          <p:cNvPr id="4" name="Picture 4" descr="perm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29600" y="381000"/>
            <a:ext cx="531813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173040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381000"/>
            <a:ext cx="7056784" cy="887760"/>
          </a:xfrm>
        </p:spPr>
        <p:txBody>
          <a:bodyPr/>
          <a:lstStyle/>
          <a:p>
            <a:pPr marL="0" indent="0" algn="l">
              <a:buNone/>
            </a:pPr>
            <a:r>
              <a:rPr lang="ru-RU" sz="2400" dirty="0" smtClean="0"/>
              <a:t>Нормативная стоимость услуг, </a:t>
            </a:r>
            <a:br>
              <a:rPr lang="ru-RU" sz="2400" dirty="0" smtClean="0"/>
            </a:br>
            <a:r>
              <a:rPr lang="ru-RU" sz="2400" dirty="0" smtClean="0"/>
              <a:t>входящих в состав цены для населения</a:t>
            </a:r>
            <a:endParaRPr lang="ru-RU" sz="2400" dirty="0"/>
          </a:p>
        </p:txBody>
      </p:sp>
      <p:graphicFrame>
        <p:nvGraphicFramePr>
          <p:cNvPr id="10" name="Объект 9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xmlns="" val="1721219859"/>
              </p:ext>
            </p:extLst>
          </p:nvPr>
        </p:nvGraphicFramePr>
        <p:xfrm>
          <a:off x="683567" y="4437112"/>
          <a:ext cx="2880321" cy="165618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872209"/>
                <a:gridCol w="1008112"/>
              </a:tblGrid>
              <a:tr h="49376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Тариф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Стоимость</a:t>
                      </a:r>
                      <a:r>
                        <a:rPr lang="ru-RU" sz="1200" dirty="0" smtClean="0">
                          <a:effectLst/>
                        </a:rPr>
                        <a:t>/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руб</a:t>
                      </a:r>
                      <a:r>
                        <a:rPr lang="ru-RU" sz="1200" dirty="0">
                          <a:effectLst/>
                        </a:rPr>
                        <a:t>. 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8635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</a:rPr>
                        <a:t>С</a:t>
                      </a:r>
                      <a:r>
                        <a:rPr lang="ru-RU" sz="1200" dirty="0" smtClean="0">
                          <a:effectLst/>
                        </a:rPr>
                        <a:t>одержание </a:t>
                      </a:r>
                      <a:r>
                        <a:rPr lang="ru-RU" sz="1200" dirty="0">
                          <a:effectLst/>
                        </a:rPr>
                        <a:t>и текущий </a:t>
                      </a:r>
                      <a:r>
                        <a:rPr lang="ru-RU" sz="1200" dirty="0" smtClean="0">
                          <a:effectLst/>
                        </a:rPr>
                        <a:t>ремонт (ср.)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</a:rPr>
                        <a:t>19,00 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7606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Сбор и вывоз твердых бытовых отходов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2,57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759285117"/>
              </p:ext>
            </p:extLst>
          </p:nvPr>
        </p:nvGraphicFramePr>
        <p:xfrm>
          <a:off x="4071352" y="4437112"/>
          <a:ext cx="4101048" cy="20048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084824"/>
                <a:gridCol w="1008112"/>
                <a:gridCol w="1008112"/>
              </a:tblGrid>
              <a:tr h="43836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Вид услуги</a:t>
                      </a:r>
                      <a:endParaRPr lang="ru-RU" sz="12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Ед. изм.</a:t>
                      </a:r>
                      <a:endParaRPr lang="ru-RU" sz="12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Сумма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в месяц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5285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Содержание мест сбора </a:t>
                      </a:r>
                      <a:endParaRPr lang="ru-RU" sz="1200" dirty="0" smtClean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и </a:t>
                      </a:r>
                      <a:r>
                        <a:rPr lang="ru-RU" sz="1200" dirty="0">
                          <a:effectLst/>
                        </a:rPr>
                        <a:t>накопления отходов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руб./</a:t>
                      </a:r>
                      <a:r>
                        <a:rPr lang="ru-RU" sz="1200" dirty="0" err="1">
                          <a:effectLst/>
                          <a:latin typeface="+mn-lt"/>
                        </a:rPr>
                        <a:t>кв.м</a:t>
                      </a:r>
                      <a:endParaRPr lang="ru-RU" sz="12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0,38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3291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Транспортировка </a:t>
                      </a:r>
                      <a:r>
                        <a:rPr lang="ru-RU" sz="1200" dirty="0" smtClean="0">
                          <a:effectLst/>
                        </a:rPr>
                        <a:t>ТБО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руб./</a:t>
                      </a:r>
                      <a:r>
                        <a:rPr lang="ru-RU" sz="1200" dirty="0" err="1">
                          <a:effectLst/>
                          <a:latin typeface="+mn-lt"/>
                        </a:rPr>
                        <a:t>кв.м</a:t>
                      </a:r>
                      <a:endParaRPr lang="ru-RU" sz="12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1,47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600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Захоронение </a:t>
                      </a:r>
                      <a:r>
                        <a:rPr lang="ru-RU" sz="1200" dirty="0" smtClean="0">
                          <a:effectLst/>
                        </a:rPr>
                        <a:t>ТБО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руб./</a:t>
                      </a:r>
                      <a:r>
                        <a:rPr lang="ru-RU" sz="1200" dirty="0" err="1">
                          <a:effectLst/>
                          <a:latin typeface="+mn-lt"/>
                        </a:rPr>
                        <a:t>кв.м</a:t>
                      </a:r>
                      <a:endParaRPr lang="ru-RU" sz="12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0,72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2642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</a:rPr>
                        <a:t>Итого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руб./</a:t>
                      </a:r>
                      <a:r>
                        <a:rPr kumimoji="0" lang="ru-RU" sz="12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кв.м</a:t>
                      </a:r>
                      <a:endParaRPr kumimoji="0" lang="ru-RU" sz="12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2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2,57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pic>
        <p:nvPicPr>
          <p:cNvPr id="6" name="Picture 4" descr="perm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29600" y="381000"/>
            <a:ext cx="531813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xmlns="" val="2713473415"/>
              </p:ext>
            </p:extLst>
          </p:nvPr>
        </p:nvGraphicFramePr>
        <p:xfrm>
          <a:off x="4499992" y="1556791"/>
          <a:ext cx="3456384" cy="24661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7" name="Диаграмма 6"/>
          <p:cNvGraphicFramePr/>
          <p:nvPr>
            <p:extLst>
              <p:ext uri="{D42A27DB-BD31-4B8C-83A1-F6EECF244321}">
                <p14:modId xmlns:p14="http://schemas.microsoft.com/office/powerpoint/2010/main" xmlns="" val="3490040358"/>
              </p:ext>
            </p:extLst>
          </p:nvPr>
        </p:nvGraphicFramePr>
        <p:xfrm>
          <a:off x="997465" y="1892011"/>
          <a:ext cx="2853922" cy="20882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474996" y="4006814"/>
            <a:ext cx="2448272" cy="3400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  <a:defRPr lang="ru-RU" sz="1400" b="1" i="0" u="none" strike="noStrike" kern="1200" baseline="0" dirty="0">
                <a:solidFill>
                  <a:prstClr val="black"/>
                </a:solidFill>
                <a:latin typeface="+mn-lt"/>
                <a:ea typeface="+mn-ea"/>
                <a:cs typeface="Times New Roman" pitchFamily="18" charset="0"/>
              </a:defRPr>
            </a:pPr>
            <a:r>
              <a:rPr lang="ru-RU" sz="1400" b="1" dirty="0" smtClean="0">
                <a:solidFill>
                  <a:prstClr val="black"/>
                </a:solidFill>
                <a:latin typeface="Trebuchet MS" pitchFamily="34" charset="0"/>
                <a:cs typeface="Times New Roman" pitchFamily="18" charset="0"/>
              </a:rPr>
              <a:t> Размер платы за услуги                                                                           </a:t>
            </a:r>
            <a:endParaRPr lang="ru-RU" sz="1400" b="1" dirty="0">
              <a:solidFill>
                <a:prstClr val="black"/>
              </a:solidFill>
              <a:latin typeface="Trebuchet MS" pitchFamily="34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956864" y="4022973"/>
            <a:ext cx="500762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1400" b="1" dirty="0" smtClean="0">
                <a:solidFill>
                  <a:prstClr val="black"/>
                </a:solidFill>
                <a:latin typeface="Times New Roman"/>
                <a:ea typeface="Calibri"/>
              </a:rPr>
              <a:t> </a:t>
            </a:r>
            <a:r>
              <a:rPr lang="ru-RU" sz="1200" b="1" dirty="0" smtClean="0">
                <a:solidFill>
                  <a:prstClr val="black"/>
                </a:solidFill>
                <a:latin typeface="Trebuchet MS" pitchFamily="34" charset="0"/>
                <a:ea typeface="Calibri"/>
              </a:rPr>
              <a:t>Нормативная </a:t>
            </a:r>
            <a:r>
              <a:rPr lang="ru-RU" sz="1200" b="1" dirty="0">
                <a:solidFill>
                  <a:prstClr val="black"/>
                </a:solidFill>
                <a:latin typeface="Trebuchet MS" pitchFamily="34" charset="0"/>
                <a:ea typeface="Calibri"/>
              </a:rPr>
              <a:t>стоимость </a:t>
            </a:r>
            <a:r>
              <a:rPr lang="ru-RU" sz="1200" b="1" dirty="0" smtClean="0">
                <a:solidFill>
                  <a:prstClr val="black"/>
                </a:solidFill>
                <a:latin typeface="Trebuchet MS" pitchFamily="34" charset="0"/>
                <a:ea typeface="Calibri"/>
              </a:rPr>
              <a:t>услуг по </a:t>
            </a:r>
            <a:r>
              <a:rPr lang="ru-RU" sz="1200" b="1" dirty="0">
                <a:solidFill>
                  <a:prstClr val="black"/>
                </a:solidFill>
                <a:latin typeface="Trebuchet MS" pitchFamily="34" charset="0"/>
                <a:ea typeface="Calibri"/>
              </a:rPr>
              <a:t>сбору и вывозу ТБО </a:t>
            </a:r>
            <a:endParaRPr lang="ru-RU" sz="1200" b="1" dirty="0">
              <a:solidFill>
                <a:prstClr val="black"/>
              </a:solidFill>
              <a:latin typeface="Trebuchet MS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0" y="1476513"/>
            <a:ext cx="2578921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50000"/>
              </a:lnSpc>
              <a:spcAft>
                <a:spcPts val="0"/>
              </a:spcAft>
            </a:pPr>
            <a:r>
              <a:rPr lang="ru-RU" sz="1400" b="1" dirty="0" smtClean="0">
                <a:latin typeface="Trebuchet MS" pitchFamily="34" charset="0"/>
                <a:ea typeface="Times New Roman"/>
                <a:cs typeface="Times New Roman"/>
              </a:rPr>
              <a:t>  Количество </a:t>
            </a:r>
            <a:r>
              <a:rPr lang="ru-RU" sz="1400" b="1" dirty="0">
                <a:latin typeface="Trebuchet MS" pitchFamily="34" charset="0"/>
                <a:ea typeface="Times New Roman"/>
                <a:cs typeface="Times New Roman"/>
              </a:rPr>
              <a:t>домов</a:t>
            </a:r>
            <a:endParaRPr lang="ru-RU" sz="1400" b="1" dirty="0">
              <a:effectLst/>
              <a:latin typeface="Trebuchet MS" pitchFamily="34" charset="0"/>
              <a:ea typeface="Calibri"/>
              <a:cs typeface="Times New Roman"/>
            </a:endParaRPr>
          </a:p>
        </p:txBody>
      </p:sp>
      <p:sp>
        <p:nvSpPr>
          <p:cNvPr id="12" name="Номер слайда 11"/>
          <p:cNvSpPr>
            <a:spLocks noGrp="1"/>
          </p:cNvSpPr>
          <p:nvPr>
            <p:ph type="sldNum" sz="quarter" idx="12"/>
          </p:nvPr>
        </p:nvSpPr>
        <p:spPr>
          <a:xfrm>
            <a:off x="7315200" y="6381328"/>
            <a:ext cx="1828800" cy="365125"/>
          </a:xfrm>
        </p:spPr>
        <p:txBody>
          <a:bodyPr/>
          <a:lstStyle/>
          <a:p>
            <a:fld id="{C9CF0A86-0E56-477A-AF82-E643999C7414}" type="slidenum">
              <a:rPr lang="ru-RU" smtClean="0"/>
              <a:pPr/>
              <a:t>2</a:t>
            </a:fld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514476" y="3501007"/>
            <a:ext cx="2577950" cy="34009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400" dirty="0" smtClean="0">
                <a:ea typeface="Calibri"/>
                <a:cs typeface="Times New Roman"/>
              </a:rPr>
              <a:t> Площадь </a:t>
            </a:r>
            <a:r>
              <a:rPr lang="ru-RU" sz="1400" dirty="0">
                <a:ea typeface="Calibri"/>
                <a:cs typeface="Times New Roman"/>
              </a:rPr>
              <a:t>МКД -21 млн. </a:t>
            </a:r>
            <a:r>
              <a:rPr lang="ru-RU" sz="1400" dirty="0" err="1">
                <a:ea typeface="Calibri"/>
                <a:cs typeface="Times New Roman"/>
              </a:rPr>
              <a:t>кв.м</a:t>
            </a:r>
            <a:endParaRPr lang="ru-RU" sz="1400" dirty="0">
              <a:effectLst/>
              <a:latin typeface="Calibri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74455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>
          <a:xfrm>
            <a:off x="611561" y="1556792"/>
            <a:ext cx="7883946" cy="4968552"/>
          </a:xfrm>
        </p:spPr>
        <p:txBody>
          <a:bodyPr>
            <a:normAutofit/>
          </a:bodyPr>
          <a:lstStyle/>
          <a:p>
            <a:r>
              <a:rPr lang="ru-RU" b="1" dirty="0"/>
              <a:t>Схема санитарной очистки территории города </a:t>
            </a:r>
            <a:r>
              <a:rPr lang="ru-RU" b="1" dirty="0" smtClean="0"/>
              <a:t>Перми:</a:t>
            </a:r>
            <a:endParaRPr lang="ru-RU" b="1" u="sng" dirty="0"/>
          </a:p>
          <a:p>
            <a:pPr marL="0" indent="0">
              <a:buNone/>
            </a:pPr>
            <a:r>
              <a:rPr lang="ru-RU" sz="2000" dirty="0" smtClean="0"/>
              <a:t>   СБОР </a:t>
            </a:r>
            <a:r>
              <a:rPr lang="ru-RU" sz="2000" dirty="0" smtClean="0">
                <a:latin typeface="Times New Roman"/>
                <a:cs typeface="Times New Roman"/>
              </a:rPr>
              <a:t>→</a:t>
            </a:r>
            <a:r>
              <a:rPr lang="ru-RU" sz="2000" dirty="0" smtClean="0"/>
              <a:t> ВЫВОЗ </a:t>
            </a:r>
            <a:r>
              <a:rPr lang="ru-RU" sz="2000" dirty="0" smtClean="0">
                <a:latin typeface="Times New Roman"/>
                <a:cs typeface="Times New Roman"/>
              </a:rPr>
              <a:t>→</a:t>
            </a:r>
            <a:r>
              <a:rPr lang="ru-RU" sz="2000" dirty="0" smtClean="0"/>
              <a:t> ЗАХОРОНЕНИЕ</a:t>
            </a:r>
          </a:p>
          <a:p>
            <a:pPr>
              <a:lnSpc>
                <a:spcPts val="1900"/>
              </a:lnSpc>
              <a:spcBef>
                <a:spcPts val="0"/>
              </a:spcBef>
              <a:spcAft>
                <a:spcPts val="0"/>
              </a:spcAft>
            </a:pPr>
            <a:r>
              <a:rPr lang="ru-RU" b="1" dirty="0" smtClean="0"/>
              <a:t>Сбор</a:t>
            </a:r>
          </a:p>
          <a:p>
            <a:pPr algn="just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</a:pPr>
            <a:r>
              <a:rPr lang="en-US" dirty="0" smtClean="0"/>
              <a:t>&lt;</a:t>
            </a:r>
            <a:r>
              <a:rPr lang="ru-RU" dirty="0" smtClean="0"/>
              <a:t> 1800 мест сбора и (или) накопления ТБО, из них</a:t>
            </a:r>
          </a:p>
          <a:p>
            <a:pPr marL="0" indent="0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 smtClean="0"/>
              <a:t>&lt; 1040 мест расположены на придомовой территории, закреплены                                     за собственниками;</a:t>
            </a:r>
          </a:p>
          <a:p>
            <a:pPr marL="0" indent="0" algn="just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 smtClean="0"/>
              <a:t>&lt;  760 места сбора и (или) накопления ТБО – на муниципальной земле, из них</a:t>
            </a:r>
          </a:p>
          <a:p>
            <a:pPr marL="0" indent="0" algn="just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 smtClean="0"/>
              <a:t>409 мест сбора и (или) накопления ТБО действуют на основании разрешения</a:t>
            </a:r>
          </a:p>
          <a:p>
            <a:pPr marL="0" indent="0" algn="just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 smtClean="0"/>
              <a:t>в соответствии с </a:t>
            </a:r>
          </a:p>
          <a:p>
            <a:pPr marL="0" indent="0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 smtClean="0"/>
              <a:t>	</a:t>
            </a:r>
            <a:r>
              <a:rPr lang="ru-RU" sz="1400" i="1" dirty="0" smtClean="0"/>
              <a:t>Порядком выдачи разрешений на размещение мест сбора и (или) 	накопления отходов на территории города Перми</a:t>
            </a:r>
          </a:p>
          <a:p>
            <a:pPr marL="0" indent="0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dirty="0" smtClean="0"/>
              <a:t> 	(утв. постановлением администрации города Перми от 25.11.2010 № 809</a:t>
            </a:r>
            <a:r>
              <a:rPr lang="ru-RU" sz="1500" dirty="0" smtClean="0"/>
              <a:t>)</a:t>
            </a:r>
          </a:p>
          <a:p>
            <a:pPr lvl="0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buClr>
                <a:srgbClr val="F14124">
                  <a:lumMod val="75000"/>
                </a:srgbClr>
              </a:buClr>
            </a:pPr>
            <a:r>
              <a:rPr lang="ru-RU" b="1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Вывоз</a:t>
            </a:r>
            <a:r>
              <a:rPr lang="ru-RU" sz="1800" u="sng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 </a:t>
            </a:r>
            <a:endParaRPr lang="ru-RU" sz="1800" u="sng" dirty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pPr marL="0" lvl="0" indent="0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buClr>
                <a:srgbClr val="F14124">
                  <a:lumMod val="75000"/>
                </a:srgbClr>
              </a:buClr>
              <a:buNone/>
            </a:pPr>
            <a:r>
              <a:rPr lang="en-US" dirty="0">
                <a:solidFill>
                  <a:prstClr val="black">
                    <a:lumMod val="75000"/>
                    <a:lumOff val="25000"/>
                  </a:prstClr>
                </a:solidFill>
              </a:rPr>
              <a:t>&lt; </a:t>
            </a:r>
            <a:r>
              <a:rPr lang="ru-RU" dirty="0">
                <a:solidFill>
                  <a:prstClr val="black">
                    <a:lumMod val="75000"/>
                    <a:lumOff val="25000"/>
                  </a:prstClr>
                </a:solidFill>
              </a:rPr>
              <a:t>конкурентная деятельность</a:t>
            </a:r>
          </a:p>
          <a:p>
            <a:pPr marL="0" lvl="0" indent="0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buClr>
                <a:srgbClr val="F14124">
                  <a:lumMod val="75000"/>
                </a:srgbClr>
              </a:buClr>
              <a:buNone/>
            </a:pPr>
            <a:r>
              <a:rPr lang="en-US" dirty="0">
                <a:solidFill>
                  <a:prstClr val="black">
                    <a:lumMod val="75000"/>
                    <a:lumOff val="25000"/>
                  </a:prstClr>
                </a:solidFill>
              </a:rPr>
              <a:t>&lt;</a:t>
            </a:r>
            <a:r>
              <a:rPr lang="ru-RU" dirty="0">
                <a:solidFill>
                  <a:prstClr val="black">
                    <a:lumMod val="75000"/>
                    <a:lumOff val="25000"/>
                  </a:prstClr>
                </a:solidFill>
              </a:rPr>
              <a:t> 20 </a:t>
            </a:r>
            <a:r>
              <a:rPr lang="ru-RU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перевозчиков </a:t>
            </a:r>
            <a:r>
              <a:rPr lang="ru-RU" dirty="0">
                <a:solidFill>
                  <a:prstClr val="black">
                    <a:lumMod val="75000"/>
                    <a:lumOff val="25000"/>
                  </a:prstClr>
                </a:solidFill>
              </a:rPr>
              <a:t>на рынке города </a:t>
            </a:r>
            <a:r>
              <a:rPr lang="ru-RU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Перми</a:t>
            </a:r>
          </a:p>
          <a:p>
            <a:pPr marL="0" lvl="0" indent="0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buClr>
                <a:srgbClr val="F14124">
                  <a:lumMod val="75000"/>
                </a:srgbClr>
              </a:buClr>
              <a:buNone/>
            </a:pPr>
            <a:r>
              <a:rPr lang="en-US" dirty="0">
                <a:solidFill>
                  <a:prstClr val="black">
                    <a:lumMod val="75000"/>
                    <a:lumOff val="25000"/>
                  </a:prstClr>
                </a:solidFill>
              </a:rPr>
              <a:t>&lt;</a:t>
            </a:r>
            <a:r>
              <a:rPr lang="ru-RU" dirty="0">
                <a:solidFill>
                  <a:prstClr val="black">
                    <a:lumMod val="75000"/>
                    <a:lumOff val="25000"/>
                  </a:prstClr>
                </a:solidFill>
              </a:rPr>
              <a:t> </a:t>
            </a:r>
            <a:r>
              <a:rPr lang="ru-RU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отсутствие муниципальных перевозчиков</a:t>
            </a:r>
          </a:p>
          <a:p>
            <a:pPr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buClr>
                <a:srgbClr val="F14124">
                  <a:lumMod val="75000"/>
                </a:srgbClr>
              </a:buClr>
            </a:pPr>
            <a:r>
              <a:rPr lang="ru-RU" b="1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Захоронение ТБО  </a:t>
            </a:r>
            <a:r>
              <a:rPr lang="ru-RU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осуществляется на полигонах  «</a:t>
            </a:r>
            <a:r>
              <a:rPr lang="ru-RU" dirty="0" err="1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Софроны</a:t>
            </a:r>
            <a:r>
              <a:rPr lang="ru-RU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» (ООО «</a:t>
            </a:r>
            <a:r>
              <a:rPr lang="ru-RU" dirty="0" err="1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ИнвестПром</a:t>
            </a:r>
            <a:r>
              <a:rPr lang="ru-RU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), «</a:t>
            </a:r>
            <a:r>
              <a:rPr lang="ru-RU" dirty="0" err="1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Бекрятский</a:t>
            </a:r>
            <a:r>
              <a:rPr lang="ru-RU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»  </a:t>
            </a:r>
            <a:r>
              <a:rPr lang="ru-RU" dirty="0" err="1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Краснокамского</a:t>
            </a:r>
            <a:r>
              <a:rPr lang="ru-RU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 района (ООО «</a:t>
            </a:r>
            <a:r>
              <a:rPr lang="ru-RU" dirty="0" err="1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Буматика</a:t>
            </a:r>
            <a:r>
              <a:rPr lang="ru-RU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»), ЗАТО «Звездный» (ООО «Чистый город») </a:t>
            </a:r>
          </a:p>
          <a:p>
            <a:pPr marL="0" lvl="0" indent="0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buClr>
                <a:srgbClr val="F14124">
                  <a:lumMod val="75000"/>
                </a:srgbClr>
              </a:buClr>
              <a:buNone/>
            </a:pPr>
            <a:endParaRPr lang="ru-RU" dirty="0" smtClean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pPr marL="0" indent="0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buClr>
                <a:srgbClr val="F14124">
                  <a:lumMod val="75000"/>
                </a:srgbClr>
              </a:buClr>
              <a:buNone/>
            </a:pPr>
            <a:endParaRPr lang="ru-RU" dirty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pPr marL="0" indent="0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ru-RU" sz="1500" dirty="0" smtClean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395536" y="305113"/>
            <a:ext cx="7056784" cy="531599"/>
          </a:xfrm>
        </p:spPr>
        <p:txBody>
          <a:bodyPr/>
          <a:lstStyle/>
          <a:p>
            <a:pPr marL="0" indent="0">
              <a:buNone/>
            </a:pPr>
            <a:r>
              <a:rPr lang="ru-RU" sz="3200" dirty="0" smtClean="0"/>
              <a:t>Существующее состояние отрасли</a:t>
            </a:r>
            <a:endParaRPr lang="ru-RU" sz="3200" dirty="0"/>
          </a:p>
        </p:txBody>
      </p:sp>
      <p:pic>
        <p:nvPicPr>
          <p:cNvPr id="8" name="Picture 4" descr="perm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29600" y="381000"/>
            <a:ext cx="531813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012348798"/>
              </p:ext>
            </p:extLst>
          </p:nvPr>
        </p:nvGraphicFramePr>
        <p:xfrm>
          <a:off x="899592" y="5877272"/>
          <a:ext cx="7200800" cy="648072"/>
        </p:xfrm>
        <a:graphic>
          <a:graphicData uri="http://schemas.openxmlformats.org/drawingml/2006/table">
            <a:tbl>
              <a:tblPr firstRow="1" firstCol="1" bandRow="1"/>
              <a:tblGrid>
                <a:gridCol w="5184576"/>
                <a:gridCol w="2016224"/>
              </a:tblGrid>
              <a:tr h="34381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rgbClr val="FFFFFF"/>
                          </a:solidFill>
                          <a:effectLst/>
                          <a:latin typeface="Trebuchet MS"/>
                          <a:ea typeface="Times New Roman"/>
                          <a:cs typeface="Arial"/>
                        </a:rPr>
                        <a:t>Вид предоставляемых услуг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67C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>
                          <a:solidFill>
                            <a:srgbClr val="FFFFFF"/>
                          </a:solidFill>
                          <a:effectLst/>
                          <a:latin typeface="Trebuchet MS"/>
                          <a:ea typeface="Times New Roman"/>
                          <a:cs typeface="Arial"/>
                        </a:rPr>
                        <a:t>Тариф/руб./т/без НДС 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67C8"/>
                    </a:solidFill>
                  </a:tcPr>
                </a:tc>
              </a:tr>
              <a:tr h="30425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kern="1200" dirty="0">
                          <a:solidFill>
                            <a:srgbClr val="FFFFFF"/>
                          </a:solidFill>
                          <a:effectLst/>
                          <a:latin typeface="Trebuchet MS"/>
                          <a:ea typeface="Times New Roman"/>
                          <a:cs typeface="Arial"/>
                        </a:rPr>
                        <a:t>Утилизация (захоронение) </a:t>
                      </a:r>
                      <a:r>
                        <a:rPr lang="ru-RU" sz="1400" b="1" kern="1200" dirty="0" smtClean="0">
                          <a:solidFill>
                            <a:srgbClr val="FFFFFF"/>
                          </a:solidFill>
                          <a:effectLst/>
                          <a:latin typeface="Trebuchet MS"/>
                          <a:ea typeface="Times New Roman"/>
                          <a:cs typeface="Arial"/>
                        </a:rPr>
                        <a:t>ТБО на полигоне</a:t>
                      </a:r>
                      <a:r>
                        <a:rPr lang="ru-RU" sz="1400" b="1" kern="1200" baseline="0" dirty="0" smtClean="0">
                          <a:solidFill>
                            <a:srgbClr val="FFFFFF"/>
                          </a:solidFill>
                          <a:effectLst/>
                          <a:latin typeface="Trebuchet MS"/>
                          <a:ea typeface="Times New Roman"/>
                          <a:cs typeface="Arial"/>
                        </a:rPr>
                        <a:t> «</a:t>
                      </a:r>
                      <a:r>
                        <a:rPr lang="ru-RU" sz="1400" b="1" kern="1200" baseline="0" dirty="0" err="1" smtClean="0">
                          <a:solidFill>
                            <a:srgbClr val="FFFFFF"/>
                          </a:solidFill>
                          <a:effectLst/>
                          <a:latin typeface="Trebuchet MS"/>
                          <a:ea typeface="Times New Roman"/>
                          <a:cs typeface="Arial"/>
                        </a:rPr>
                        <a:t>Софроны</a:t>
                      </a:r>
                      <a:r>
                        <a:rPr lang="ru-RU" sz="1400" b="1" kern="1200" baseline="0" dirty="0" smtClean="0">
                          <a:solidFill>
                            <a:srgbClr val="FFFFFF"/>
                          </a:solidFill>
                          <a:effectLst/>
                          <a:latin typeface="Trebuchet MS"/>
                          <a:ea typeface="Times New Roman"/>
                          <a:cs typeface="Arial"/>
                        </a:rPr>
                        <a:t>»</a:t>
                      </a:r>
                      <a:r>
                        <a:rPr lang="ru-RU" sz="1400" b="1" kern="1200" dirty="0" smtClean="0">
                          <a:solidFill>
                            <a:srgbClr val="FFFFFF"/>
                          </a:solidFill>
                          <a:effectLst/>
                          <a:latin typeface="Trebuchet MS"/>
                          <a:ea typeface="Times New Roman"/>
                          <a:cs typeface="Arial"/>
                        </a:rPr>
                        <a:t> 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67C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Times New Roman"/>
                          <a:cs typeface="Arial"/>
                        </a:rPr>
                        <a:t>440,96 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3EB"/>
                    </a:solidFill>
                  </a:tcPr>
                </a:tc>
              </a:tr>
            </a:tbl>
          </a:graphicData>
        </a:graphic>
      </p:graphicFrame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333095" y="6475538"/>
            <a:ext cx="1828800" cy="365125"/>
          </a:xfrm>
        </p:spPr>
        <p:txBody>
          <a:bodyPr/>
          <a:lstStyle/>
          <a:p>
            <a:fld id="{C9CF0A86-0E56-477A-AF82-E643999C7414}" type="slidenum">
              <a:rPr lang="ru-RU" smtClean="0"/>
              <a:pPr/>
              <a:t>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648527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76225" y="13273"/>
            <a:ext cx="8718550" cy="6688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76225" y="6381328"/>
            <a:ext cx="8718550" cy="401067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622620" y="2158563"/>
            <a:ext cx="8328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627784" y="1268760"/>
            <a:ext cx="12211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70 000 т</a:t>
            </a:r>
            <a:endParaRPr lang="ru-RU" sz="16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116985" y="2158563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190 000 т</a:t>
            </a:r>
            <a:endParaRPr lang="ru-RU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532712" y="5000684"/>
            <a:ext cx="12241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/>
              <a:t>46 км</a:t>
            </a:r>
            <a:endParaRPr lang="ru-RU" sz="1600" b="1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7168872" y="6381328"/>
            <a:ext cx="1828800" cy="365125"/>
          </a:xfrm>
        </p:spPr>
        <p:txBody>
          <a:bodyPr/>
          <a:lstStyle/>
          <a:p>
            <a:fld id="{C9CF0A86-0E56-477A-AF82-E643999C7414}" type="slidenum">
              <a:rPr lang="ru-RU" smtClean="0"/>
              <a:pPr/>
              <a:t>4</a:t>
            </a:fld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7801061" y="2816241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/>
              <a:t>19</a:t>
            </a:r>
            <a:r>
              <a:rPr lang="ru-RU" b="1" dirty="0" smtClean="0"/>
              <a:t> км</a:t>
            </a:r>
            <a:endParaRPr lang="ru-RU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6293844" y="5207574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40 000 т</a:t>
            </a:r>
            <a:endParaRPr lang="ru-RU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848972" y="1819623"/>
            <a:ext cx="12211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/>
              <a:t>40 км</a:t>
            </a:r>
            <a:endParaRPr lang="ru-RU" sz="1600" b="1" dirty="0"/>
          </a:p>
        </p:txBody>
      </p:sp>
    </p:spTree>
    <p:extLst>
      <p:ext uri="{BB962C8B-B14F-4D97-AF65-F5344CB8AC3E}">
        <p14:creationId xmlns:p14="http://schemas.microsoft.com/office/powerpoint/2010/main" xmlns="" val="92157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260648"/>
            <a:ext cx="7704856" cy="936104"/>
          </a:xfrm>
        </p:spPr>
        <p:txBody>
          <a:bodyPr/>
          <a:lstStyle/>
          <a:p>
            <a:pPr marL="0" indent="0" algn="l">
              <a:buNone/>
            </a:pPr>
            <a:r>
              <a:rPr lang="ru-RU" sz="2000" dirty="0"/>
              <a:t>Нормативно-правовая база города Перми по регулированию правоотношений </a:t>
            </a:r>
            <a:r>
              <a:rPr lang="ru-RU" sz="2000" dirty="0" smtClean="0"/>
              <a:t>в </a:t>
            </a:r>
            <a:r>
              <a:rPr lang="ru-RU" sz="2000" dirty="0"/>
              <a:t>сфере обращения с </a:t>
            </a:r>
            <a:r>
              <a:rPr lang="ru-RU" sz="2000" dirty="0" smtClean="0"/>
              <a:t>отходами</a:t>
            </a:r>
            <a:endParaRPr lang="ru-RU" sz="2000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20453" y="1196752"/>
            <a:ext cx="8640960" cy="5256584"/>
          </a:xfrm>
        </p:spPr>
        <p:txBody>
          <a:bodyPr>
            <a:normAutofit fontScale="62500" lnSpcReduction="20000"/>
          </a:bodyPr>
          <a:lstStyle/>
          <a:p>
            <a:pPr lvl="1"/>
            <a:r>
              <a:rPr lang="ru-RU" sz="2300" b="1" dirty="0" smtClean="0"/>
              <a:t>Правила обращения с отходами на территории города Перми                                                </a:t>
            </a:r>
            <a:r>
              <a:rPr lang="ru-RU" sz="2300" dirty="0" smtClean="0"/>
              <a:t>(</a:t>
            </a:r>
            <a:r>
              <a:rPr lang="ru-RU" sz="2300" i="1" dirty="0" smtClean="0"/>
              <a:t>утв. </a:t>
            </a:r>
            <a:r>
              <a:rPr lang="ru-RU" sz="2300" i="1" dirty="0"/>
              <a:t>Р</a:t>
            </a:r>
            <a:r>
              <a:rPr lang="ru-RU" sz="2300" i="1" dirty="0" smtClean="0"/>
              <a:t>ешением Пермской городской Думы от 26.01.2001 № 99</a:t>
            </a:r>
            <a:r>
              <a:rPr lang="ru-RU" sz="2300" dirty="0" smtClean="0"/>
              <a:t>)</a:t>
            </a:r>
          </a:p>
          <a:p>
            <a:pPr marL="285750" indent="-285750" algn="just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buClr>
                <a:srgbClr val="F14124">
                  <a:lumMod val="75000"/>
                </a:srgbClr>
              </a:buClr>
              <a:buFont typeface="Arial" pitchFamily="34" charset="0"/>
              <a:buChar char="•"/>
            </a:pPr>
            <a:r>
              <a:rPr lang="ru-RU" sz="1900" dirty="0">
                <a:solidFill>
                  <a:prstClr val="black">
                    <a:lumMod val="75000"/>
                    <a:lumOff val="25000"/>
                  </a:prstClr>
                </a:solidFill>
              </a:rPr>
              <a:t>возложение ответственности на владельцев индивидуальных жилых домов, </a:t>
            </a:r>
            <a:r>
              <a:rPr lang="ru-RU" sz="19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административных строений</a:t>
            </a:r>
            <a:r>
              <a:rPr lang="ru-RU" sz="1900" dirty="0">
                <a:solidFill>
                  <a:prstClr val="black">
                    <a:lumMod val="75000"/>
                    <a:lumOff val="25000"/>
                  </a:prstClr>
                </a:solidFill>
              </a:rPr>
              <a:t>, объектов социальной сферы, управляющих организаций, </a:t>
            </a:r>
            <a:r>
              <a:rPr lang="ru-RU" sz="19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физических лиц, </a:t>
            </a:r>
            <a:r>
              <a:rPr lang="ru-RU" sz="1900" dirty="0">
                <a:solidFill>
                  <a:prstClr val="black">
                    <a:lumMod val="75000"/>
                    <a:lumOff val="25000"/>
                  </a:prstClr>
                </a:solidFill>
              </a:rPr>
              <a:t>индивидуальных предпринимателей </a:t>
            </a:r>
            <a:r>
              <a:rPr lang="ru-RU" sz="19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  и </a:t>
            </a:r>
            <a:r>
              <a:rPr lang="ru-RU" sz="1900" dirty="0">
                <a:solidFill>
                  <a:prstClr val="black">
                    <a:lumMod val="75000"/>
                    <a:lumOff val="25000"/>
                  </a:prstClr>
                </a:solidFill>
              </a:rPr>
              <a:t>юридических лиц по выполнению требований санитарного </a:t>
            </a:r>
            <a:r>
              <a:rPr lang="ru-RU" sz="19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законодательства, а </a:t>
            </a:r>
            <a:r>
              <a:rPr lang="ru-RU" sz="1900" dirty="0">
                <a:solidFill>
                  <a:prstClr val="black">
                    <a:lumMod val="75000"/>
                    <a:lumOff val="25000"/>
                  </a:prstClr>
                </a:solidFill>
              </a:rPr>
              <a:t>также не </a:t>
            </a:r>
            <a:r>
              <a:rPr lang="ru-RU" sz="19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осуществление </a:t>
            </a:r>
            <a:r>
              <a:rPr lang="ru-RU" sz="1900" dirty="0">
                <a:solidFill>
                  <a:prstClr val="black">
                    <a:lumMod val="75000"/>
                    <a:lumOff val="25000"/>
                  </a:prstClr>
                </a:solidFill>
              </a:rPr>
              <a:t>действия, влекущие за собой нарушение прав других лиц на охрану здоровья </a:t>
            </a:r>
            <a:r>
              <a:rPr lang="ru-RU" sz="19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  и </a:t>
            </a:r>
            <a:r>
              <a:rPr lang="ru-RU" sz="1900" dirty="0">
                <a:solidFill>
                  <a:prstClr val="black">
                    <a:lumMod val="75000"/>
                    <a:lumOff val="25000"/>
                  </a:prstClr>
                </a:solidFill>
              </a:rPr>
              <a:t>благоприятную среду обитания, которое может быть исполнено путем заключения </a:t>
            </a:r>
            <a:r>
              <a:rPr lang="ru-RU" sz="19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договора с </a:t>
            </a:r>
            <a:r>
              <a:rPr lang="ru-RU" sz="1900" dirty="0">
                <a:solidFill>
                  <a:prstClr val="black">
                    <a:lumMod val="75000"/>
                    <a:lumOff val="25000"/>
                  </a:prstClr>
                </a:solidFill>
              </a:rPr>
              <a:t>организациями, предоставляющими услуги </a:t>
            </a:r>
            <a:r>
              <a:rPr lang="ru-RU" sz="19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           по </a:t>
            </a:r>
            <a:r>
              <a:rPr lang="ru-RU" sz="1900" dirty="0">
                <a:solidFill>
                  <a:prstClr val="black">
                    <a:lumMod val="75000"/>
                    <a:lumOff val="25000"/>
                  </a:prstClr>
                </a:solidFill>
              </a:rPr>
              <a:t>сбору и(или) вывозу ТБО и КГМ, или собственными силами в случаях, не требующих </a:t>
            </a:r>
            <a:r>
              <a:rPr lang="ru-RU" sz="19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лицензирования.</a:t>
            </a:r>
          </a:p>
          <a:p>
            <a:pPr marL="285750" indent="-285750" algn="just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buClr>
                <a:srgbClr val="F14124">
                  <a:lumMod val="75000"/>
                </a:srgbClr>
              </a:buClr>
              <a:buFont typeface="Arial" pitchFamily="34" charset="0"/>
              <a:buChar char="•"/>
            </a:pPr>
            <a:r>
              <a:rPr lang="ru-RU" sz="19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определение типов </a:t>
            </a:r>
            <a:r>
              <a:rPr lang="ru-RU" sz="1900" dirty="0">
                <a:solidFill>
                  <a:prstClr val="black">
                    <a:lumMod val="75000"/>
                    <a:lumOff val="25000"/>
                  </a:prstClr>
                </a:solidFill>
              </a:rPr>
              <a:t>мест сбора и (или) накопления </a:t>
            </a:r>
            <a:r>
              <a:rPr lang="ru-RU" sz="19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отходов</a:t>
            </a:r>
          </a:p>
          <a:p>
            <a:pPr marL="0" lvl="0" indent="0" algn="just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buClr>
                <a:srgbClr val="F14124">
                  <a:lumMod val="75000"/>
                </a:srgbClr>
              </a:buClr>
              <a:buNone/>
            </a:pPr>
            <a:r>
              <a:rPr lang="ru-RU" sz="19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      тип «А» - заглубленные контейнеры емкостью 5 куб. м или 3 куб. м </a:t>
            </a:r>
          </a:p>
          <a:p>
            <a:pPr marL="0" lvl="0" indent="0" algn="just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buClr>
                <a:srgbClr val="F14124">
                  <a:lumMod val="75000"/>
                </a:srgbClr>
              </a:buClr>
              <a:buNone/>
            </a:pPr>
            <a:r>
              <a:rPr lang="ru-RU" sz="19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      тип </a:t>
            </a:r>
            <a:r>
              <a:rPr lang="ru-RU" sz="1900" dirty="0">
                <a:solidFill>
                  <a:prstClr val="black">
                    <a:lumMod val="75000"/>
                    <a:lumOff val="25000"/>
                  </a:prstClr>
                </a:solidFill>
              </a:rPr>
              <a:t>«Б» - бункеры закрытого типа емкостью от 6 до 12 куб. м </a:t>
            </a:r>
          </a:p>
          <a:p>
            <a:pPr marL="0" lvl="0" indent="0" algn="just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buClr>
                <a:srgbClr val="F14124">
                  <a:lumMod val="75000"/>
                </a:srgbClr>
              </a:buClr>
              <a:buNone/>
            </a:pPr>
            <a:r>
              <a:rPr lang="ru-RU" sz="19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      тип </a:t>
            </a:r>
            <a:r>
              <a:rPr lang="ru-RU" sz="1900" dirty="0">
                <a:solidFill>
                  <a:prstClr val="black">
                    <a:lumMod val="75000"/>
                    <a:lumOff val="25000"/>
                  </a:prstClr>
                </a:solidFill>
              </a:rPr>
              <a:t>«В» - </a:t>
            </a:r>
            <a:r>
              <a:rPr lang="ru-RU" sz="1900" dirty="0" err="1">
                <a:solidFill>
                  <a:prstClr val="black">
                    <a:lumMod val="75000"/>
                    <a:lumOff val="25000"/>
                  </a:prstClr>
                </a:solidFill>
              </a:rPr>
              <a:t>евроконтейнеры</a:t>
            </a:r>
            <a:r>
              <a:rPr lang="ru-RU" sz="1900" dirty="0">
                <a:solidFill>
                  <a:prstClr val="black">
                    <a:lumMod val="75000"/>
                    <a:lumOff val="25000"/>
                  </a:prstClr>
                </a:solidFill>
              </a:rPr>
              <a:t> емкостью от 0,7 до 1,3 куб. м </a:t>
            </a:r>
          </a:p>
          <a:p>
            <a:pPr marL="0" lvl="0" indent="0" algn="just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buClr>
                <a:srgbClr val="F14124">
                  <a:lumMod val="75000"/>
                </a:srgbClr>
              </a:buClr>
              <a:buNone/>
            </a:pPr>
            <a:r>
              <a:rPr lang="ru-RU" sz="19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      + </a:t>
            </a:r>
            <a:r>
              <a:rPr lang="ru-RU" sz="1900" dirty="0">
                <a:solidFill>
                  <a:prstClr val="black">
                    <a:lumMod val="75000"/>
                    <a:lumOff val="25000"/>
                  </a:prstClr>
                </a:solidFill>
              </a:rPr>
              <a:t>возможность </a:t>
            </a:r>
            <a:r>
              <a:rPr lang="ru-RU" sz="19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установки </a:t>
            </a:r>
            <a:r>
              <a:rPr lang="ru-RU" sz="1900" dirty="0">
                <a:solidFill>
                  <a:prstClr val="black">
                    <a:lumMod val="75000"/>
                    <a:lumOff val="25000"/>
                  </a:prstClr>
                </a:solidFill>
              </a:rPr>
              <a:t>двух контейнеров для </a:t>
            </a:r>
            <a:r>
              <a:rPr lang="ru-RU" sz="19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раздельного</a:t>
            </a:r>
          </a:p>
          <a:p>
            <a:pPr marL="0" lvl="0" indent="0" algn="just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buClr>
                <a:srgbClr val="F14124">
                  <a:lumMod val="75000"/>
                </a:srgbClr>
              </a:buClr>
              <a:buNone/>
            </a:pPr>
            <a:r>
              <a:rPr lang="ru-RU" sz="19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      (селективного) сбора </a:t>
            </a:r>
          </a:p>
          <a:p>
            <a:pPr algn="just">
              <a:buFont typeface="Arial" pitchFamily="34" charset="0"/>
              <a:buChar char="•"/>
            </a:pPr>
            <a:r>
              <a:rPr lang="ru-RU" sz="1900" dirty="0" smtClean="0"/>
              <a:t>до </a:t>
            </a:r>
            <a:r>
              <a:rPr lang="ru-RU" sz="1900" dirty="0"/>
              <a:t>ввода в эксплуатацию мусоросортировочных станций транспортирование отходов допускается производить </a:t>
            </a:r>
            <a:endParaRPr lang="ru-RU" sz="1900" dirty="0" smtClean="0"/>
          </a:p>
          <a:p>
            <a:pPr marL="45720" indent="0" algn="just">
              <a:buNone/>
            </a:pPr>
            <a:r>
              <a:rPr lang="ru-RU" sz="1900" dirty="0" smtClean="0"/>
              <a:t>    на </a:t>
            </a:r>
            <a:r>
              <a:rPr lang="ru-RU" sz="1900"/>
              <a:t>городскую </a:t>
            </a:r>
            <a:r>
              <a:rPr lang="ru-RU" sz="1900" smtClean="0"/>
              <a:t>свалку</a:t>
            </a:r>
            <a:endParaRPr lang="ru-RU" sz="1900" dirty="0">
              <a:solidFill>
                <a:srgbClr val="0000FF"/>
              </a:solidFill>
              <a:hlinkClick r:id="rId3"/>
            </a:endParaRPr>
          </a:p>
          <a:p>
            <a:pPr marL="0" lvl="0" indent="0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buClr>
                <a:srgbClr val="F14124">
                  <a:lumMod val="75000"/>
                </a:srgbClr>
              </a:buClr>
              <a:buNone/>
            </a:pPr>
            <a:endParaRPr lang="ru-RU" sz="1600" dirty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pPr lvl="1"/>
            <a:r>
              <a:rPr lang="ru-RU" sz="2300" b="1" dirty="0" smtClean="0"/>
              <a:t>Правила благоустройства и содержания территории      в городе Перми                                 </a:t>
            </a:r>
            <a:r>
              <a:rPr lang="ru-RU" sz="2300" dirty="0" smtClean="0"/>
              <a:t>(</a:t>
            </a:r>
            <a:r>
              <a:rPr lang="ru-RU" sz="2300" i="1" dirty="0" smtClean="0"/>
              <a:t>утв. Решением Пермской городской Думы от 29.01.2008 № 4</a:t>
            </a:r>
            <a:r>
              <a:rPr lang="ru-RU" sz="2300" dirty="0" smtClean="0"/>
              <a:t>)</a:t>
            </a:r>
          </a:p>
          <a:p>
            <a:pPr marL="285750" indent="-285750" algn="just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buClr>
                <a:srgbClr val="F14124">
                  <a:lumMod val="75000"/>
                </a:srgbClr>
              </a:buClr>
              <a:buFont typeface="Arial" pitchFamily="34" charset="0"/>
              <a:buChar char="•"/>
            </a:pPr>
            <a:r>
              <a:rPr lang="ru-RU" sz="18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определен порядок </a:t>
            </a:r>
            <a:r>
              <a:rPr lang="ru-RU" sz="1800" dirty="0">
                <a:solidFill>
                  <a:prstClr val="black">
                    <a:lumMod val="75000"/>
                    <a:lumOff val="25000"/>
                  </a:prstClr>
                </a:solidFill>
              </a:rPr>
              <a:t>содержания и уборки городских территорий в  зимний и летний </a:t>
            </a:r>
            <a:r>
              <a:rPr lang="ru-RU" sz="18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периоды</a:t>
            </a:r>
          </a:p>
          <a:p>
            <a:pPr marL="285750" indent="-285750" algn="just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buClr>
                <a:srgbClr val="F14124">
                  <a:lumMod val="75000"/>
                </a:srgbClr>
              </a:buClr>
              <a:buFont typeface="Arial" pitchFamily="34" charset="0"/>
              <a:buChar char="•"/>
            </a:pPr>
            <a:r>
              <a:rPr lang="ru-RU" sz="18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установлены </a:t>
            </a:r>
            <a:r>
              <a:rPr lang="ru-RU" sz="1800" dirty="0">
                <a:solidFill>
                  <a:prstClr val="black">
                    <a:lumMod val="75000"/>
                    <a:lumOff val="25000"/>
                  </a:prstClr>
                </a:solidFill>
              </a:rPr>
              <a:t>требования при выполнении уборочных работ, обеспечивающих чистоту территории </a:t>
            </a:r>
            <a:r>
              <a:rPr lang="ru-RU" sz="18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города</a:t>
            </a:r>
          </a:p>
          <a:p>
            <a:pPr marL="285750" indent="-285750" algn="just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buClr>
                <a:srgbClr val="F14124">
                  <a:lumMod val="75000"/>
                </a:srgbClr>
              </a:buClr>
              <a:buFont typeface="Arial" pitchFamily="34" charset="0"/>
              <a:buChar char="•"/>
            </a:pPr>
            <a:r>
              <a:rPr lang="ru-RU" sz="18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определена ответственность </a:t>
            </a:r>
            <a:r>
              <a:rPr lang="ru-RU" sz="1800" dirty="0">
                <a:solidFill>
                  <a:prstClr val="black">
                    <a:lumMod val="75000"/>
                    <a:lumOff val="25000"/>
                  </a:prstClr>
                </a:solidFill>
              </a:rPr>
              <a:t>за нарушение санитарного содержания и благоустройства городских </a:t>
            </a:r>
            <a:r>
              <a:rPr lang="ru-RU" sz="18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территорий</a:t>
            </a:r>
          </a:p>
          <a:p>
            <a:pPr marL="285750" indent="-285750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buClr>
                <a:srgbClr val="F14124">
                  <a:lumMod val="75000"/>
                </a:srgbClr>
              </a:buClr>
              <a:buFontTx/>
              <a:buChar char="-"/>
            </a:pPr>
            <a:endParaRPr lang="ru-RU" sz="1800" dirty="0" smtClean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pPr lvl="2"/>
            <a:endParaRPr lang="ru-RU" sz="1600" dirty="0" smtClean="0"/>
          </a:p>
        </p:txBody>
      </p:sp>
      <p:pic>
        <p:nvPicPr>
          <p:cNvPr id="4" name="Picture 4" descr="perm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29600" y="381000"/>
            <a:ext cx="531813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7437512" y="3083924"/>
            <a:ext cx="1323901" cy="1188132"/>
          </a:xfrm>
          <a:prstGeom prst="rect">
            <a:avLst/>
          </a:prstGeom>
          <a:noFill/>
        </p:spPr>
      </p:pic>
      <p:pic>
        <p:nvPicPr>
          <p:cNvPr id="7" name="Picture 13" descr="DSC0730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36373" y="3429000"/>
            <a:ext cx="1366103" cy="1104041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7315200" y="6381328"/>
            <a:ext cx="1828800" cy="365125"/>
          </a:xfrm>
        </p:spPr>
        <p:txBody>
          <a:bodyPr/>
          <a:lstStyle/>
          <a:p>
            <a:fld id="{C9CF0A86-0E56-477A-AF82-E643999C7414}" type="slidenum">
              <a:rPr lang="ru-RU" smtClean="0"/>
              <a:pPr/>
              <a:t>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232612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260648"/>
            <a:ext cx="7978080" cy="936104"/>
          </a:xfrm>
        </p:spPr>
        <p:txBody>
          <a:bodyPr/>
          <a:lstStyle/>
          <a:p>
            <a:pPr marL="0" indent="0" algn="l">
              <a:buNone/>
            </a:pPr>
            <a:r>
              <a:rPr lang="ru-RU" sz="2000" dirty="0"/>
              <a:t>Нормативно-правовая база города Перми по регулированию правоотношений </a:t>
            </a:r>
            <a:r>
              <a:rPr lang="ru-RU" sz="2000" dirty="0" smtClean="0"/>
              <a:t>в </a:t>
            </a:r>
            <a:r>
              <a:rPr lang="ru-RU" sz="2000" dirty="0"/>
              <a:t>сфере обращения с </a:t>
            </a:r>
            <a:r>
              <a:rPr lang="ru-RU" sz="2000" dirty="0" smtClean="0"/>
              <a:t>отходами</a:t>
            </a:r>
            <a:endParaRPr lang="ru-RU" sz="2000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0" y="1028700"/>
            <a:ext cx="8495506" cy="5829300"/>
          </a:xfrm>
        </p:spPr>
        <p:txBody>
          <a:bodyPr>
            <a:normAutofit/>
          </a:bodyPr>
          <a:lstStyle/>
          <a:p>
            <a:pPr marL="285750" indent="-285750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buClr>
                <a:srgbClr val="F14124">
                  <a:lumMod val="75000"/>
                </a:srgbClr>
              </a:buClr>
              <a:buFontTx/>
              <a:buChar char="-"/>
            </a:pPr>
            <a:endParaRPr lang="ru-RU" sz="1600" dirty="0" smtClean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pPr lvl="1" algn="just"/>
            <a:r>
              <a:rPr lang="ru-RU" sz="1600" b="1" dirty="0"/>
              <a:t>Порядок выдачи разрешений на размещение мест сбора                                          и (или) накопления отходов на территории города Перми                                   </a:t>
            </a:r>
            <a:r>
              <a:rPr lang="ru-RU" sz="1600" i="1" dirty="0"/>
              <a:t>(утв. постановлением администрации города Перми от 25.11.2010 № 809</a:t>
            </a:r>
            <a:r>
              <a:rPr lang="ru-RU" sz="1600" b="1" dirty="0"/>
              <a:t>) </a:t>
            </a:r>
          </a:p>
          <a:p>
            <a:pPr lvl="1" algn="just">
              <a:buFont typeface="Arial" pitchFamily="34" charset="0"/>
              <a:buChar char="•"/>
            </a:pPr>
            <a:r>
              <a:rPr lang="ru-RU" sz="1400" dirty="0" smtClean="0"/>
              <a:t>на </a:t>
            </a:r>
            <a:r>
              <a:rPr lang="ru-RU" sz="1400" dirty="0"/>
              <a:t>территории города Перми предусмотрена выдача разрешений при размещении мест сбора и (или) накопления отходов на земельных участках, находящихся в муниципальной собственности, </a:t>
            </a:r>
            <a:r>
              <a:rPr lang="ru-RU" sz="1400" dirty="0" smtClean="0"/>
              <a:t>и </a:t>
            </a:r>
            <a:r>
              <a:rPr lang="ru-RU" sz="1400" dirty="0"/>
              <a:t>на земельных участках, государственная собственность на которые </a:t>
            </a:r>
            <a:r>
              <a:rPr lang="ru-RU" sz="1400" dirty="0" smtClean="0"/>
              <a:t>                   не разграничена</a:t>
            </a:r>
          </a:p>
          <a:p>
            <a:pPr lvl="1" algn="just">
              <a:buFont typeface="Arial" pitchFamily="34" charset="0"/>
              <a:buChar char="•"/>
            </a:pPr>
            <a:r>
              <a:rPr lang="ru-RU" sz="1400" dirty="0" smtClean="0"/>
              <a:t> установленные порядком требования </a:t>
            </a:r>
            <a:r>
              <a:rPr lang="ru-RU" sz="1400" dirty="0"/>
              <a:t>призваны обеспечить условия надлежащего исполнения обязательств физическими и юридическими лицами независимо от их организационно-правовой формы и индивидуальными предпринимателями в сфере обращения с отходами, а также обязательств органов местного самоуправления по организации сбора и (или) накопления </a:t>
            </a:r>
            <a:r>
              <a:rPr lang="ru-RU" sz="1400" dirty="0" smtClean="0"/>
              <a:t>отходов </a:t>
            </a:r>
          </a:p>
          <a:p>
            <a:pPr marL="365760" lvl="1" indent="0" algn="just">
              <a:buNone/>
            </a:pPr>
            <a:r>
              <a:rPr lang="ru-RU" sz="1600" dirty="0" smtClean="0"/>
              <a:t>   </a:t>
            </a:r>
          </a:p>
          <a:p>
            <a:pPr marL="365760" lvl="1" indent="0" algn="just">
              <a:buNone/>
            </a:pPr>
            <a:r>
              <a:rPr lang="ru-RU" sz="1600" b="1" dirty="0"/>
              <a:t> </a:t>
            </a:r>
            <a:r>
              <a:rPr lang="ru-RU" sz="1600" b="1" dirty="0" smtClean="0"/>
              <a:t>  Трудности:</a:t>
            </a:r>
          </a:p>
          <a:p>
            <a:pPr lvl="1" algn="just">
              <a:buFont typeface="Arial" pitchFamily="34" charset="0"/>
              <a:buChar char="•"/>
            </a:pPr>
            <a:r>
              <a:rPr lang="ru-RU" sz="1400" dirty="0" smtClean="0"/>
              <a:t>в течение года документ опротестовывался в судах общей юрисдикции,              в </a:t>
            </a:r>
            <a:r>
              <a:rPr lang="ru-RU" sz="1400" dirty="0" smtClean="0"/>
              <a:t>арбитражных судах, </a:t>
            </a:r>
            <a:r>
              <a:rPr lang="ru-RU" sz="1400" dirty="0" smtClean="0"/>
              <a:t>«устоял» во всех инстанциях</a:t>
            </a:r>
          </a:p>
          <a:p>
            <a:pPr marL="365760" lvl="1" indent="0" algn="just">
              <a:buNone/>
            </a:pPr>
            <a:r>
              <a:rPr lang="ru-RU" sz="1400" dirty="0"/>
              <a:t> </a:t>
            </a:r>
            <a:r>
              <a:rPr lang="ru-RU" sz="1400" dirty="0" smtClean="0"/>
              <a:t>  Выдано 409 (54%) разрешений на размещение МСНО ТБО</a:t>
            </a:r>
          </a:p>
        </p:txBody>
      </p:sp>
      <p:pic>
        <p:nvPicPr>
          <p:cNvPr id="4" name="Picture 4" descr="perm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29600" y="381000"/>
            <a:ext cx="531813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308304" y="6381328"/>
            <a:ext cx="1828800" cy="365125"/>
          </a:xfrm>
        </p:spPr>
        <p:txBody>
          <a:bodyPr/>
          <a:lstStyle/>
          <a:p>
            <a:fld id="{C9CF0A86-0E56-477A-AF82-E643999C7414}" type="slidenum">
              <a:rPr lang="ru-RU" smtClean="0"/>
              <a:pPr/>
              <a:t>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976339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260648"/>
            <a:ext cx="7546032" cy="936104"/>
          </a:xfrm>
        </p:spPr>
        <p:txBody>
          <a:bodyPr/>
          <a:lstStyle/>
          <a:p>
            <a:pPr marL="0" indent="0" algn="l">
              <a:buNone/>
            </a:pPr>
            <a:r>
              <a:rPr lang="ru-RU" sz="2000" smtClean="0"/>
              <a:t>Итоги </a:t>
            </a:r>
            <a:r>
              <a:rPr lang="ru-RU" sz="2000" smtClean="0"/>
              <a:t>взаимодействия ОМС </a:t>
            </a:r>
            <a:r>
              <a:rPr lang="ru-RU" sz="2000" dirty="0"/>
              <a:t>города Перми и </a:t>
            </a:r>
            <a:r>
              <a:rPr lang="ru-RU" sz="2000" dirty="0" smtClean="0"/>
              <a:t>бизнеса при </a:t>
            </a:r>
            <a:r>
              <a:rPr lang="ru-RU" sz="2000" dirty="0"/>
              <a:t>осуществлении полномочий </a:t>
            </a:r>
            <a:r>
              <a:rPr lang="ru-RU" sz="2000" dirty="0" smtClean="0"/>
              <a:t>по </a:t>
            </a:r>
            <a:r>
              <a:rPr lang="ru-RU" sz="2000" dirty="0"/>
              <a:t>организации сбора, вывоза, утилизации 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>и </a:t>
            </a:r>
            <a:r>
              <a:rPr lang="ru-RU" sz="2000" dirty="0"/>
              <a:t>переработки бытовых и промышленных отходов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79513" y="1412776"/>
            <a:ext cx="8208911" cy="4824536"/>
          </a:xfrm>
        </p:spPr>
        <p:txBody>
          <a:bodyPr>
            <a:normAutofit/>
          </a:bodyPr>
          <a:lstStyle/>
          <a:p>
            <a:pPr marL="285750" indent="-285750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buClr>
                <a:srgbClr val="F14124">
                  <a:lumMod val="75000"/>
                </a:srgbClr>
              </a:buClr>
              <a:buFontTx/>
              <a:buChar char="-"/>
            </a:pPr>
            <a:endParaRPr lang="ru-RU" sz="1600" dirty="0" smtClean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pPr lvl="1" algn="just"/>
            <a:r>
              <a:rPr lang="ru-RU" sz="1300" dirty="0" smtClean="0"/>
              <a:t>Управляющие компании не берут на себя ответственность  за содержание мест сбора и (или) накопления отходов, не заявляются  на </a:t>
            </a:r>
            <a:r>
              <a:rPr lang="ru-RU" sz="1300" dirty="0"/>
              <a:t>них </a:t>
            </a:r>
            <a:r>
              <a:rPr lang="ru-RU" sz="1300" dirty="0" smtClean="0"/>
              <a:t>или передают свои полномочия предприятиям –перевозчикам (46%)</a:t>
            </a:r>
          </a:p>
          <a:p>
            <a:pPr lvl="1" algn="just"/>
            <a:r>
              <a:rPr lang="ru-RU" sz="1300" dirty="0" smtClean="0"/>
              <a:t>Часть </a:t>
            </a:r>
            <a:r>
              <a:rPr lang="ru-RU" sz="1300" dirty="0"/>
              <a:t>предприятий-перевозчиков осуществляют свою деятельность ниже </a:t>
            </a:r>
            <a:r>
              <a:rPr lang="ru-RU" sz="1300" dirty="0" smtClean="0"/>
              <a:t>уровня рентабельности (1 </a:t>
            </a:r>
            <a:r>
              <a:rPr lang="ru-RU" sz="1300" dirty="0" err="1" smtClean="0"/>
              <a:t>руб</a:t>
            </a:r>
            <a:r>
              <a:rPr lang="ru-RU" sz="1300" dirty="0" smtClean="0"/>
              <a:t>/</a:t>
            </a:r>
            <a:r>
              <a:rPr lang="ru-RU" sz="1300" dirty="0" err="1" smtClean="0"/>
              <a:t>кв.м</a:t>
            </a:r>
            <a:r>
              <a:rPr lang="ru-RU" sz="1300" dirty="0" smtClean="0"/>
              <a:t>), тем самым ими не соблюдаются графики вывоза твердых бытовых отходов </a:t>
            </a:r>
            <a:r>
              <a:rPr lang="ru-RU" sz="1300" dirty="0"/>
              <a:t>с мест сбора и (или) накопления отходов, </a:t>
            </a:r>
            <a:r>
              <a:rPr lang="ru-RU" sz="1300" dirty="0" smtClean="0"/>
              <a:t>а также этими предприятиями-перевозчиками осуществляется  размещение отходов в </a:t>
            </a:r>
            <a:r>
              <a:rPr lang="ru-RU" sz="1300" dirty="0"/>
              <a:t>несанкционированных </a:t>
            </a:r>
            <a:r>
              <a:rPr lang="ru-RU" sz="1300" dirty="0" smtClean="0"/>
              <a:t>местах</a:t>
            </a:r>
          </a:p>
          <a:p>
            <a:pPr lvl="1" algn="just"/>
            <a:r>
              <a:rPr lang="ru-RU" sz="1300" dirty="0" smtClean="0"/>
              <a:t>Сохраняется </a:t>
            </a:r>
            <a:r>
              <a:rPr lang="ru-RU" sz="1300" dirty="0"/>
              <a:t>практика уклонения от заключения договоров на сбор и </a:t>
            </a:r>
            <a:r>
              <a:rPr lang="ru-RU" sz="1300" dirty="0" smtClean="0"/>
              <a:t>вывоз  отходов со </a:t>
            </a:r>
            <a:r>
              <a:rPr lang="ru-RU" sz="1300" dirty="0"/>
              <a:t>стороны представителей малого и среднего </a:t>
            </a:r>
            <a:r>
              <a:rPr lang="ru-RU" sz="1300" dirty="0" smtClean="0"/>
              <a:t>бизнеса (56% заключенных договоров), </a:t>
            </a:r>
            <a:r>
              <a:rPr lang="ru-RU" sz="1300" dirty="0"/>
              <a:t>частного </a:t>
            </a:r>
            <a:r>
              <a:rPr lang="ru-RU" sz="1300" dirty="0" smtClean="0"/>
              <a:t>сектора (21%), </a:t>
            </a:r>
            <a:r>
              <a:rPr lang="ru-RU" sz="1300" dirty="0"/>
              <a:t>гаражных и садоводческих </a:t>
            </a:r>
            <a:r>
              <a:rPr lang="ru-RU" sz="1300" dirty="0" smtClean="0"/>
              <a:t>кооперативов</a:t>
            </a:r>
          </a:p>
          <a:p>
            <a:pPr lvl="1" algn="just"/>
            <a:r>
              <a:rPr lang="ru-RU" sz="1400" dirty="0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</a:rPr>
              <a:t>Инвестиционное </a:t>
            </a:r>
            <a:r>
              <a:rPr lang="ru-RU" sz="1400" dirty="0" smtClean="0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</a:rPr>
              <a:t>соглашение</a:t>
            </a:r>
          </a:p>
          <a:p>
            <a:pPr lvl="1" algn="just">
              <a:buFont typeface="Arial" pitchFamily="34" charset="0"/>
              <a:buChar char="•"/>
            </a:pPr>
            <a:r>
              <a:rPr lang="ru-RU" sz="14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2008г</a:t>
            </a:r>
            <a:r>
              <a:rPr lang="ru-RU" sz="1400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.- заключение инвестиционного соглашения администрации города Перми и ООО «</a:t>
            </a:r>
            <a:r>
              <a:rPr lang="ru-RU" sz="14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ИнвестПром</a:t>
            </a:r>
            <a:r>
              <a:rPr lang="ru-RU" sz="1400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», </a:t>
            </a:r>
            <a:r>
              <a:rPr lang="ru-RU" sz="14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предмет</a:t>
            </a:r>
            <a:r>
              <a:rPr lang="ru-RU" sz="1400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 которого – </a:t>
            </a:r>
            <a:r>
              <a:rPr lang="ru-RU" sz="14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реализация </a:t>
            </a:r>
            <a:r>
              <a:rPr lang="ru-RU" sz="14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мероприятий по </a:t>
            </a:r>
            <a:r>
              <a:rPr lang="ru-RU" sz="14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созданию комплекса переработки бытовых </a:t>
            </a:r>
            <a:r>
              <a:rPr lang="ru-RU" sz="14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sz="14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промышленных отходов в г. Перми </a:t>
            </a:r>
            <a:endParaRPr lang="ru-RU" sz="1400" b="1" dirty="0" smtClean="0">
              <a:solidFill>
                <a:prstClr val="black">
                  <a:lumMod val="75000"/>
                  <a:lumOff val="25000"/>
                </a:prstClr>
              </a:solidFill>
              <a:latin typeface="Times New Roman" pitchFamily="18" charset="0"/>
              <a:cs typeface="Times New Roman" pitchFamily="18" charset="0"/>
            </a:endParaRPr>
          </a:p>
          <a:p>
            <a:pPr lvl="1" algn="just">
              <a:buFont typeface="Arial" pitchFamily="34" charset="0"/>
              <a:buChar char="•"/>
            </a:pPr>
            <a:r>
              <a:rPr lang="ru-RU" sz="14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2009г</a:t>
            </a:r>
            <a:r>
              <a:rPr lang="ru-RU" sz="1400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.- начало деятельности ООО «</a:t>
            </a:r>
            <a:r>
              <a:rPr lang="ru-RU" sz="14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ИнвестПром</a:t>
            </a:r>
            <a:r>
              <a:rPr lang="ru-RU" sz="14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»  </a:t>
            </a:r>
            <a:r>
              <a:rPr lang="ru-RU" sz="1400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sz="14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муниципальном полигоне </a:t>
            </a:r>
            <a:r>
              <a:rPr lang="ru-RU" sz="1400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14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Софроны</a:t>
            </a:r>
            <a:r>
              <a:rPr lang="ru-RU" sz="1400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» </a:t>
            </a:r>
            <a:endParaRPr lang="ru-RU" sz="1400" dirty="0" smtClean="0">
              <a:solidFill>
                <a:prstClr val="black">
                  <a:lumMod val="75000"/>
                  <a:lumOff val="25000"/>
                </a:prstClr>
              </a:solidFill>
              <a:latin typeface="Times New Roman" pitchFamily="18" charset="0"/>
              <a:cs typeface="Times New Roman" pitchFamily="18" charset="0"/>
            </a:endParaRPr>
          </a:p>
          <a:p>
            <a:pPr lvl="1" algn="just">
              <a:buFont typeface="Arial" pitchFamily="34" charset="0"/>
              <a:buChar char="•"/>
            </a:pPr>
            <a:r>
              <a:rPr lang="ru-RU" sz="14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2012г</a:t>
            </a:r>
            <a:r>
              <a:rPr lang="ru-RU" sz="1400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.- ведется процедура расторжения инвестиционного соглашения и договора  аренды                    с ООО «</a:t>
            </a:r>
            <a:r>
              <a:rPr lang="ru-RU" sz="14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ИнвестПром</a:t>
            </a:r>
            <a:r>
              <a:rPr lang="ru-RU" sz="14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» по причине неисполнения </a:t>
            </a:r>
            <a:r>
              <a:rPr lang="ru-RU" sz="1400" dirty="0"/>
              <a:t>ООО «</a:t>
            </a:r>
            <a:r>
              <a:rPr lang="ru-RU" sz="1400" dirty="0" err="1" smtClean="0"/>
              <a:t>ИнвестПром</a:t>
            </a:r>
            <a:r>
              <a:rPr lang="ru-RU" sz="1400" dirty="0" smtClean="0"/>
              <a:t>» своих обязательств                  за </a:t>
            </a:r>
            <a:r>
              <a:rPr lang="ru-RU" sz="1400" dirty="0"/>
              <a:t>счет собственных средств организовать проектирование, реконструкцию </a:t>
            </a:r>
            <a:r>
              <a:rPr lang="ru-RU" sz="1400" dirty="0" smtClean="0"/>
              <a:t>                                 и </a:t>
            </a:r>
            <a:r>
              <a:rPr lang="ru-RU" sz="1400" dirty="0"/>
              <a:t>строительство объектов санитарной очистки города </a:t>
            </a:r>
            <a:r>
              <a:rPr lang="ru-RU" sz="1400" dirty="0" smtClean="0"/>
              <a:t>Перми</a:t>
            </a:r>
            <a:endParaRPr lang="ru-RU" sz="1400" dirty="0"/>
          </a:p>
        </p:txBody>
      </p:sp>
      <p:pic>
        <p:nvPicPr>
          <p:cNvPr id="4" name="Picture 4" descr="perm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29600" y="381000"/>
            <a:ext cx="531813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315200" y="6381328"/>
            <a:ext cx="1828800" cy="365125"/>
          </a:xfrm>
        </p:spPr>
        <p:txBody>
          <a:bodyPr/>
          <a:lstStyle/>
          <a:p>
            <a:fld id="{C9CF0A86-0E56-477A-AF82-E643999C7414}" type="slidenum">
              <a:rPr lang="ru-RU" smtClean="0"/>
              <a:pPr/>
              <a:t>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980731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Заголовок 1"/>
          <p:cNvSpPr>
            <a:spLocks noGrp="1"/>
          </p:cNvSpPr>
          <p:nvPr>
            <p:ph type="title" idx="4294967295"/>
          </p:nvPr>
        </p:nvSpPr>
        <p:spPr>
          <a:xfrm>
            <a:off x="467544" y="381000"/>
            <a:ext cx="7488832" cy="671513"/>
          </a:xfrm>
        </p:spPr>
        <p:txBody>
          <a:bodyPr anchor="b"/>
          <a:lstStyle/>
          <a:p>
            <a:pPr marL="0" lvl="0" indent="0" algn="l">
              <a:spcBef>
                <a:spcPts val="0"/>
              </a:spcBef>
              <a:buNone/>
              <a:defRPr/>
            </a:pPr>
            <a:r>
              <a:rPr lang="ru-RU" sz="2000" dirty="0" smtClean="0"/>
              <a:t>Эксперимент </a:t>
            </a:r>
            <a:r>
              <a:rPr lang="ru-RU" sz="2000" dirty="0"/>
              <a:t>по селективному </a:t>
            </a:r>
            <a:r>
              <a:rPr lang="ru-RU" sz="2000" dirty="0" smtClean="0"/>
              <a:t>сбору </a:t>
            </a:r>
            <a:br>
              <a:rPr lang="ru-RU" sz="2000" dirty="0" smtClean="0"/>
            </a:br>
            <a:r>
              <a:rPr lang="ru-RU" sz="2000" dirty="0" smtClean="0"/>
              <a:t>твердых </a:t>
            </a:r>
            <a:r>
              <a:rPr lang="ru-RU" sz="2000" dirty="0"/>
              <a:t>бытовых отходов</a:t>
            </a:r>
          </a:p>
        </p:txBody>
      </p:sp>
      <p:pic>
        <p:nvPicPr>
          <p:cNvPr id="4" name="Picture 4" descr="perm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29600" y="381000"/>
            <a:ext cx="531813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467544" y="1357142"/>
            <a:ext cx="388084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dirty="0" smtClean="0"/>
              <a:t>По данным социологических опросов  положительно относятся к раздельному сбору отходов 78% жителей</a:t>
            </a:r>
          </a:p>
          <a:p>
            <a:pPr algn="just"/>
            <a:endParaRPr lang="ru-RU" sz="1400" dirty="0"/>
          </a:p>
          <a:p>
            <a:pPr algn="just"/>
            <a:r>
              <a:rPr lang="ru-RU" sz="1400" dirty="0" smtClean="0"/>
              <a:t>В контейнеры для раздельного сбора </a:t>
            </a:r>
          </a:p>
          <a:p>
            <a:pPr algn="just"/>
            <a:r>
              <a:rPr lang="ru-RU" sz="1400" dirty="0" smtClean="0"/>
              <a:t>в среднем поступало 4% всей массы отходов</a:t>
            </a:r>
            <a:endParaRPr lang="ru-RU" sz="14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4617064" y="1981677"/>
            <a:ext cx="4572000" cy="30777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400" b="1" dirty="0">
                <a:latin typeface="Trebuchet MS" pitchFamily="34" charset="0"/>
                <a:ea typeface="Times New Roman"/>
              </a:rPr>
              <a:t>Общее содержание вторичного сырья в отходах</a:t>
            </a:r>
            <a:endParaRPr lang="ru-RU" sz="1400" b="1" dirty="0">
              <a:latin typeface="Trebuchet MS" pitchFamily="34" charset="0"/>
            </a:endParaRP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700344548"/>
              </p:ext>
            </p:extLst>
          </p:nvPr>
        </p:nvGraphicFramePr>
        <p:xfrm>
          <a:off x="4842687" y="2492896"/>
          <a:ext cx="3918726" cy="411000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584175"/>
                <a:gridCol w="822384"/>
                <a:gridCol w="720080"/>
                <a:gridCol w="792087"/>
              </a:tblGrid>
              <a:tr h="288032">
                <a:tc row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Наименование </a:t>
                      </a:r>
                      <a:endParaRPr lang="ru-RU" sz="1200" dirty="0" smtClean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b="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Содержание по массе, %</a:t>
                      </a:r>
                      <a:endParaRPr lang="ru-RU" sz="12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38363">
                <a:tc v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smtClean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смешан</a:t>
                      </a:r>
                      <a:endParaRPr lang="ru-RU" sz="1200" dirty="0" smtClean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err="1" smtClean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ные</a:t>
                      </a:r>
                      <a:r>
                        <a:rPr lang="ru-RU" sz="1200" dirty="0" smtClean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 отходы</a:t>
                      </a:r>
                      <a:endParaRPr lang="ru-RU" sz="12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бумага</a:t>
                      </a:r>
                      <a:endParaRPr lang="ru-RU" sz="12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картон</a:t>
                      </a:r>
                      <a:endParaRPr lang="ru-RU" sz="12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пластик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стекло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металл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8171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Картон</a:t>
                      </a:r>
                      <a:endParaRPr lang="ru-RU" sz="12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5,5</a:t>
                      </a:r>
                      <a:endParaRPr lang="ru-RU" sz="14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12,5</a:t>
                      </a:r>
                      <a:endParaRPr lang="ru-RU" sz="14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0,7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21602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Бумага</a:t>
                      </a:r>
                      <a:endParaRPr lang="ru-RU" sz="12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6,0</a:t>
                      </a:r>
                      <a:endParaRPr lang="ru-RU" sz="14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46,3</a:t>
                      </a:r>
                      <a:endParaRPr lang="ru-RU" sz="14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1,6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25869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Полиэтиленовая пленка</a:t>
                      </a:r>
                      <a:endParaRPr lang="ru-RU" sz="12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1,1</a:t>
                      </a:r>
                      <a:endParaRPr lang="ru-RU" sz="14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1,5</a:t>
                      </a:r>
                      <a:endParaRPr lang="ru-RU" sz="14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0,7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22642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Полиэтилен твердый</a:t>
                      </a:r>
                      <a:endParaRPr lang="ru-RU" sz="12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1,0</a:t>
                      </a:r>
                      <a:endParaRPr lang="ru-RU" sz="14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1,2</a:t>
                      </a:r>
                      <a:endParaRPr lang="ru-RU" sz="14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1,5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22642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ПЭТ бутылка</a:t>
                      </a:r>
                      <a:endParaRPr lang="ru-RU" sz="12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4,8</a:t>
                      </a:r>
                      <a:endParaRPr lang="ru-RU" sz="14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0,9</a:t>
                      </a:r>
                      <a:endParaRPr lang="ru-RU" sz="14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8,3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22642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Стекло</a:t>
                      </a:r>
                      <a:endParaRPr lang="ru-RU" sz="12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21,7</a:t>
                      </a:r>
                      <a:endParaRPr lang="ru-RU" sz="14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4,2</a:t>
                      </a:r>
                      <a:endParaRPr lang="ru-RU" sz="14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74,1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22642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Черный металлолом</a:t>
                      </a:r>
                      <a:endParaRPr lang="ru-RU" sz="12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0,2</a:t>
                      </a:r>
                      <a:endParaRPr lang="ru-RU" sz="14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0,0</a:t>
                      </a:r>
                      <a:endParaRPr lang="ru-RU" sz="14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0,1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22642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Жестяная банка</a:t>
                      </a:r>
                      <a:endParaRPr lang="ru-RU" sz="12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2,0</a:t>
                      </a:r>
                      <a:endParaRPr lang="ru-RU" sz="14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0,3</a:t>
                      </a:r>
                      <a:endParaRPr lang="ru-RU" sz="14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1,4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22642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Алюминиевая банка</a:t>
                      </a:r>
                      <a:endParaRPr lang="ru-RU" sz="12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1,0</a:t>
                      </a:r>
                      <a:endParaRPr lang="ru-RU" sz="14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0,1</a:t>
                      </a:r>
                      <a:endParaRPr lang="ru-RU" sz="14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0,3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22642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ИТОГО</a:t>
                      </a:r>
                      <a:endParaRPr lang="ru-RU" sz="12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43,3</a:t>
                      </a:r>
                      <a:endParaRPr lang="ru-RU" sz="14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58,8</a:t>
                      </a:r>
                      <a:endParaRPr lang="ru-RU" sz="14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86,4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</a:tbl>
          </a:graphicData>
        </a:graphic>
      </p:graphicFrame>
      <p:pic>
        <p:nvPicPr>
          <p:cNvPr id="1025" name="Picture 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35113" y="4437112"/>
            <a:ext cx="2152650" cy="1616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9" descr="P1210940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7544" y="3140968"/>
            <a:ext cx="2160240" cy="1656184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028384" y="6463388"/>
            <a:ext cx="1828800" cy="365125"/>
          </a:xfrm>
        </p:spPr>
        <p:txBody>
          <a:bodyPr/>
          <a:lstStyle/>
          <a:p>
            <a:fld id="{C9CF0A86-0E56-477A-AF82-E643999C7414}" type="slidenum">
              <a:rPr lang="ru-RU" smtClean="0"/>
              <a:pPr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85094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>
          <a:xfrm>
            <a:off x="323529" y="1028700"/>
            <a:ext cx="8280919" cy="5136604"/>
          </a:xfrm>
        </p:spPr>
        <p:txBody>
          <a:bodyPr>
            <a:normAutofit fontScale="92500" lnSpcReduction="10000"/>
          </a:bodyPr>
          <a:lstStyle/>
          <a:p>
            <a:pPr marR="52705" algn="just">
              <a:spcBef>
                <a:spcPts val="0"/>
              </a:spcBef>
              <a:spcAft>
                <a:spcPts val="0"/>
              </a:spcAft>
            </a:pPr>
            <a:r>
              <a:rPr lang="ru-RU" sz="1700" b="1" dirty="0"/>
              <a:t>«О принятии в первом чтении проекта решения Пермской городской </a:t>
            </a:r>
            <a:r>
              <a:rPr lang="ru-RU" sz="1700" b="1" dirty="0" smtClean="0"/>
              <a:t>Думы                 </a:t>
            </a:r>
            <a:r>
              <a:rPr lang="ru-RU" sz="1700" b="1" dirty="0"/>
              <a:t>«Об утверждении Концепции создания эффективной системы обращения </a:t>
            </a:r>
            <a:r>
              <a:rPr lang="ru-RU" sz="1700" b="1" dirty="0" smtClean="0"/>
              <a:t>                      с </a:t>
            </a:r>
            <a:r>
              <a:rPr lang="ru-RU" sz="1700" b="1" dirty="0"/>
              <a:t>твердыми бытовыми отходами</a:t>
            </a:r>
            <a:r>
              <a:rPr lang="ru-RU" sz="1700" b="1" dirty="0" smtClean="0"/>
              <a:t>»</a:t>
            </a:r>
            <a:r>
              <a:rPr lang="ru-RU" sz="1700" dirty="0"/>
              <a:t> </a:t>
            </a:r>
            <a:r>
              <a:rPr lang="ru-RU" sz="1700" i="1" dirty="0" smtClean="0"/>
              <a:t>(Решение </a:t>
            </a:r>
            <a:r>
              <a:rPr lang="ru-RU" sz="1700" i="1" dirty="0"/>
              <a:t>ПГД </a:t>
            </a:r>
            <a:r>
              <a:rPr lang="ru-RU" sz="1700" i="1" dirty="0" smtClean="0"/>
              <a:t>от 24.04.2012 </a:t>
            </a:r>
            <a:r>
              <a:rPr lang="ru-RU" sz="1700" i="1" smtClean="0"/>
              <a:t>№11-Д </a:t>
            </a:r>
            <a:r>
              <a:rPr lang="ru-RU" sz="1700" i="1" dirty="0" smtClean="0"/>
              <a:t>)</a:t>
            </a:r>
            <a:endParaRPr lang="ru-RU" sz="1700" b="1" i="1" dirty="0" smtClean="0"/>
          </a:p>
          <a:p>
            <a:pPr marL="0" marR="52705" indent="0" algn="just">
              <a:spcBef>
                <a:spcPts val="0"/>
              </a:spcBef>
              <a:spcAft>
                <a:spcPts val="0"/>
              </a:spcAft>
              <a:buNone/>
            </a:pPr>
            <a:endParaRPr lang="ru-RU" sz="2300" i="1" dirty="0" smtClean="0"/>
          </a:p>
          <a:p>
            <a:pPr lvl="0" algn="just"/>
            <a:r>
              <a:rPr lang="ru-RU" sz="2300" b="1" dirty="0" smtClean="0"/>
              <a:t> </a:t>
            </a:r>
            <a:r>
              <a:rPr lang="ru-RU" sz="1900" b="1" dirty="0" smtClean="0">
                <a:latin typeface="Trebuchet MS" pitchFamily="34" charset="0"/>
              </a:rPr>
              <a:t>Схема санитарной очистки</a:t>
            </a:r>
            <a:r>
              <a:rPr lang="ru-RU" sz="2400" b="1" dirty="0" smtClean="0">
                <a:latin typeface="Trebuchet MS" pitchFamily="34" charset="0"/>
              </a:rPr>
              <a:t>: </a:t>
            </a:r>
            <a:r>
              <a:rPr lang="ru-RU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СБОР </a:t>
            </a:r>
            <a:r>
              <a:rPr lang="ru-RU" dirty="0" smtClean="0">
                <a:solidFill>
                  <a:prstClr val="black">
                    <a:lumMod val="75000"/>
                    <a:lumOff val="25000"/>
                  </a:prstClr>
                </a:solidFill>
                <a:cs typeface="Times New Roman"/>
              </a:rPr>
              <a:t>→</a:t>
            </a:r>
            <a:r>
              <a:rPr lang="ru-RU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 ВЫВОЗ </a:t>
            </a:r>
            <a:r>
              <a:rPr lang="ru-RU" dirty="0" smtClean="0">
                <a:solidFill>
                  <a:prstClr val="black">
                    <a:lumMod val="75000"/>
                    <a:lumOff val="25000"/>
                  </a:prstClr>
                </a:solidFill>
                <a:cs typeface="Times New Roman"/>
              </a:rPr>
              <a:t>→ </a:t>
            </a:r>
            <a:r>
              <a:rPr lang="ru-RU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СОРТИРОВКА  </a:t>
            </a:r>
            <a:r>
              <a:rPr lang="ru-RU" dirty="0" smtClean="0">
                <a:solidFill>
                  <a:prstClr val="black">
                    <a:lumMod val="75000"/>
                    <a:lumOff val="25000"/>
                  </a:prstClr>
                </a:solidFill>
                <a:cs typeface="Times New Roman"/>
              </a:rPr>
              <a:t>→ </a:t>
            </a:r>
            <a:r>
              <a:rPr lang="ru-RU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ПЕРЕРАБОТКА</a:t>
            </a:r>
            <a:endParaRPr lang="ru-RU" dirty="0" smtClean="0">
              <a:solidFill>
                <a:prstClr val="black">
                  <a:lumMod val="75000"/>
                  <a:lumOff val="25000"/>
                </a:prstClr>
              </a:solidFill>
              <a:cs typeface="Times New Roman"/>
            </a:endParaRPr>
          </a:p>
          <a:p>
            <a:pPr marL="0" lvl="0" indent="0" algn="just">
              <a:buNone/>
            </a:pPr>
            <a:r>
              <a:rPr lang="ru-RU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                                                                                                                    ЗАХОРОНЕНИЕ</a:t>
            </a:r>
            <a:endParaRPr lang="ru-RU" dirty="0" smtClean="0"/>
          </a:p>
          <a:p>
            <a:pPr marL="0" lvl="0" indent="0" algn="just">
              <a:spcBef>
                <a:spcPts val="0"/>
              </a:spcBef>
              <a:spcAft>
                <a:spcPts val="0"/>
              </a:spcAft>
              <a:buClr>
                <a:srgbClr val="FEA022">
                  <a:lumMod val="75000"/>
                </a:srgbClr>
              </a:buClr>
              <a:buNone/>
            </a:pPr>
            <a:endParaRPr lang="ru-RU" b="1" dirty="0" smtClean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pPr marR="52705" algn="just">
              <a:spcBef>
                <a:spcPts val="0"/>
              </a:spcBef>
              <a:spcAft>
                <a:spcPts val="0"/>
              </a:spcAft>
            </a:pPr>
            <a:r>
              <a:rPr lang="ru-RU" sz="1900" b="1" dirty="0" smtClean="0">
                <a:latin typeface="Trebuchet MS" pitchFamily="34" charset="0"/>
              </a:rPr>
              <a:t>Цель </a:t>
            </a:r>
            <a:r>
              <a:rPr lang="ru-RU" sz="1900" b="1" dirty="0">
                <a:latin typeface="Trebuchet MS" pitchFamily="34" charset="0"/>
              </a:rPr>
              <a:t>Концепции- </a:t>
            </a:r>
            <a:r>
              <a:rPr lang="ru-RU" sz="1700" dirty="0">
                <a:latin typeface="Trebuchet MS" pitchFamily="34" charset="0"/>
              </a:rPr>
              <a:t>совершенствование системы обращения с твердыми бытовыми отходами на территории города Перми, направленное </a:t>
            </a:r>
            <a:r>
              <a:rPr lang="ru-RU" sz="1700" dirty="0" smtClean="0">
                <a:latin typeface="Trebuchet MS" pitchFamily="34" charset="0"/>
              </a:rPr>
              <a:t>на </a:t>
            </a:r>
            <a:r>
              <a:rPr lang="ru-RU" sz="1700" dirty="0">
                <a:latin typeface="Trebuchet MS" pitchFamily="34" charset="0"/>
              </a:rPr>
              <a:t>снижение </a:t>
            </a:r>
            <a:r>
              <a:rPr lang="ru-RU" sz="1700" dirty="0" smtClean="0">
                <a:latin typeface="Trebuchet MS" pitchFamily="34" charset="0"/>
              </a:rPr>
              <a:t>количества </a:t>
            </a:r>
            <a:r>
              <a:rPr lang="ru-RU" sz="1700" dirty="0" err="1">
                <a:latin typeface="Trebuchet MS" pitchFamily="34" charset="0"/>
              </a:rPr>
              <a:t>захораниваемых</a:t>
            </a:r>
            <a:r>
              <a:rPr lang="ru-RU" sz="1700" dirty="0">
                <a:latin typeface="Trebuchet MS" pitchFamily="34" charset="0"/>
              </a:rPr>
              <a:t> отходов, повышение экономической эффективности функционирования системы, а также обеспечение безопасности окружающей среды и санитарно-эпидемиологического благополучия населения города </a:t>
            </a:r>
            <a:r>
              <a:rPr lang="ru-RU" sz="1700" dirty="0" smtClean="0">
                <a:latin typeface="Trebuchet MS" pitchFamily="34" charset="0"/>
              </a:rPr>
              <a:t>Перми</a:t>
            </a:r>
          </a:p>
          <a:p>
            <a:pPr marL="0" marR="52705" indent="0" algn="just">
              <a:spcBef>
                <a:spcPts val="0"/>
              </a:spcBef>
              <a:spcAft>
                <a:spcPts val="0"/>
              </a:spcAft>
              <a:buNone/>
            </a:pPr>
            <a:endParaRPr lang="ru-RU" sz="1900" dirty="0">
              <a:latin typeface="Trebuchet MS" pitchFamily="34" charset="0"/>
            </a:endParaRPr>
          </a:p>
          <a:p>
            <a:pPr marL="0" indent="0" algn="just">
              <a:spcBef>
                <a:spcPts val="0"/>
              </a:spcBef>
              <a:spcAft>
                <a:spcPts val="0"/>
              </a:spcAft>
              <a:buClr>
                <a:srgbClr val="FEA022">
                  <a:lumMod val="75000"/>
                </a:srgbClr>
              </a:buClr>
              <a:buNone/>
            </a:pPr>
            <a:r>
              <a:rPr lang="ru-RU" sz="20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                                       </a:t>
            </a:r>
            <a:endParaRPr lang="ru-RU" sz="2000" dirty="0">
              <a:solidFill>
                <a:prstClr val="black">
                  <a:lumMod val="75000"/>
                  <a:lumOff val="25000"/>
                </a:prstClr>
              </a:solidFill>
              <a:latin typeface="Times New Roman"/>
              <a:cs typeface="Times New Roman"/>
            </a:endParaRPr>
          </a:p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ru-RU" sz="1900" b="1" dirty="0">
                <a:latin typeface="Trebuchet MS" pitchFamily="34" charset="0"/>
              </a:rPr>
              <a:t>Основные </a:t>
            </a:r>
            <a:r>
              <a:rPr lang="ru-RU" sz="1900" b="1" dirty="0" smtClean="0">
                <a:latin typeface="Trebuchet MS" pitchFamily="34" charset="0"/>
              </a:rPr>
              <a:t>направления:</a:t>
            </a:r>
            <a:endParaRPr lang="ru-RU" sz="1900" b="1" i="1" dirty="0" smtClean="0">
              <a:latin typeface="Trebuchet MS" pitchFamily="34" charset="0"/>
            </a:endParaRPr>
          </a:p>
          <a:p>
            <a:pPr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</a:pPr>
            <a:r>
              <a:rPr lang="ru-RU" sz="1700" dirty="0">
                <a:latin typeface="Trebuchet MS" pitchFamily="34" charset="0"/>
              </a:rPr>
              <a:t>приведение в нормативное состояние мест сбора и накопления ТБО</a:t>
            </a:r>
          </a:p>
          <a:p>
            <a:pPr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</a:pPr>
            <a:r>
              <a:rPr lang="ru-RU" sz="1700" dirty="0">
                <a:latin typeface="Trebuchet MS" pitchFamily="34" charset="0"/>
              </a:rPr>
              <a:t>внедрение сортировки ТБО на территории города Перми</a:t>
            </a:r>
          </a:p>
          <a:p>
            <a:pPr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</a:pPr>
            <a:r>
              <a:rPr lang="ru-RU" sz="1700" dirty="0">
                <a:latin typeface="Trebuchet MS" pitchFamily="34" charset="0"/>
              </a:rPr>
              <a:t>снижение объемов захоронения ТБО</a:t>
            </a:r>
          </a:p>
          <a:p>
            <a:pPr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</a:pPr>
            <a:r>
              <a:rPr lang="ru-RU" sz="1700" dirty="0">
                <a:latin typeface="Trebuchet MS" pitchFamily="34" charset="0"/>
              </a:rPr>
              <a:t>внедрение муниципальной системы мониторинга за движением ТБО</a:t>
            </a:r>
          </a:p>
          <a:p>
            <a:pPr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</a:pPr>
            <a:r>
              <a:rPr lang="ru-RU" sz="1700" dirty="0">
                <a:latin typeface="Trebuchet MS" pitchFamily="34" charset="0"/>
              </a:rPr>
              <a:t>повышение культуры в сфере обращения с ТБО</a:t>
            </a: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971600" y="284820"/>
            <a:ext cx="6480740" cy="743880"/>
          </a:xfrm>
        </p:spPr>
        <p:txBody>
          <a:bodyPr/>
          <a:lstStyle/>
          <a:p>
            <a:pPr marL="0" indent="0">
              <a:buNone/>
            </a:pPr>
            <a:r>
              <a:rPr lang="ru-RU" sz="2000" dirty="0"/>
              <a:t>Концепция по созданию  эффективной системы обращения с твердыми бытовыми </a:t>
            </a:r>
            <a:r>
              <a:rPr lang="ru-RU" sz="2000" dirty="0" smtClean="0"/>
              <a:t>отходами</a:t>
            </a:r>
            <a:endParaRPr lang="ru-RU" sz="2800" u="sng" dirty="0"/>
          </a:p>
        </p:txBody>
      </p:sp>
      <p:pic>
        <p:nvPicPr>
          <p:cNvPr id="5" name="Picture 4" descr="perm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29600" y="381000"/>
            <a:ext cx="531813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Заголовок 3"/>
          <p:cNvSpPr txBox="1">
            <a:spLocks/>
          </p:cNvSpPr>
          <p:nvPr/>
        </p:nvSpPr>
        <p:spPr>
          <a:xfrm>
            <a:off x="539572" y="503096"/>
            <a:ext cx="6912768" cy="525604"/>
          </a:xfrm>
          <a:prstGeom prst="rect">
            <a:avLst/>
          </a:prstGeom>
          <a:effectLst/>
        </p:spPr>
        <p:txBody>
          <a:bodyPr vert="horz" lIns="91440" tIns="45720" rIns="91440" bIns="45720" rtlCol="0" anchor="b" anchorCtr="0">
            <a:noAutofit/>
          </a:bodyPr>
          <a:lstStyle>
            <a:lvl1pPr marL="320040" indent="-320040" algn="l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>
              <a:buFont typeface="Georgia" pitchFamily="18" charset="0"/>
              <a:buNone/>
            </a:pPr>
            <a:r>
              <a:rPr lang="ru-RU" sz="2000" dirty="0" smtClean="0"/>
              <a:t/>
            </a:r>
            <a:br>
              <a:rPr lang="ru-RU" sz="2000" dirty="0" smtClean="0"/>
            </a:br>
            <a:endParaRPr lang="ru-RU" sz="2000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73868" y="2598079"/>
            <a:ext cx="304800" cy="231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315200" y="6381328"/>
            <a:ext cx="1828800" cy="365125"/>
          </a:xfrm>
        </p:spPr>
        <p:txBody>
          <a:bodyPr/>
          <a:lstStyle/>
          <a:p>
            <a:fld id="{C9CF0A86-0E56-477A-AF82-E643999C7414}" type="slidenum">
              <a:rPr lang="ru-RU" smtClean="0"/>
              <a:pPr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024016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>
          <a:xfrm>
            <a:off x="514902" y="716921"/>
            <a:ext cx="7965540" cy="2064007"/>
          </a:xfrm>
        </p:spPr>
        <p:txBody>
          <a:bodyPr>
            <a:normAutofit/>
          </a:bodyPr>
          <a:lstStyle/>
          <a:p>
            <a:pPr>
              <a:spcAft>
                <a:spcPts val="0"/>
              </a:spcAft>
            </a:pPr>
            <a:r>
              <a:rPr lang="ru-RU" b="1" dirty="0" smtClean="0">
                <a:solidFill>
                  <a:schemeClr val="dk1"/>
                </a:solidFill>
              </a:rPr>
              <a:t> </a:t>
            </a:r>
            <a:r>
              <a:rPr lang="ru-RU" sz="1400" b="1" dirty="0" smtClean="0">
                <a:solidFill>
                  <a:schemeClr val="dk1"/>
                </a:solidFill>
              </a:rPr>
              <a:t>Целевые показатели</a:t>
            </a:r>
          </a:p>
          <a:p>
            <a:pPr marR="52705" indent="0" algn="just">
              <a:spcAft>
                <a:spcPts val="0"/>
              </a:spcAft>
              <a:buNone/>
            </a:pPr>
            <a:r>
              <a:rPr lang="ru-RU" b="1" dirty="0" smtClean="0">
                <a:latin typeface="Times New Roman"/>
                <a:ea typeface="Times New Roman"/>
              </a:rPr>
              <a:t> </a:t>
            </a:r>
          </a:p>
          <a:p>
            <a:pPr>
              <a:lnSpc>
                <a:spcPts val="1900"/>
              </a:lnSpc>
              <a:spcBef>
                <a:spcPts val="0"/>
              </a:spcBef>
              <a:spcAft>
                <a:spcPts val="0"/>
              </a:spcAft>
            </a:pPr>
            <a:endParaRPr lang="ru-RU" sz="1400" dirty="0" smtClean="0"/>
          </a:p>
          <a:p>
            <a:pPr>
              <a:lnSpc>
                <a:spcPts val="1900"/>
              </a:lnSpc>
              <a:spcBef>
                <a:spcPts val="0"/>
              </a:spcBef>
              <a:spcAft>
                <a:spcPts val="0"/>
              </a:spcAft>
            </a:pPr>
            <a:endParaRPr lang="ru-RU" dirty="0"/>
          </a:p>
          <a:p>
            <a:pPr>
              <a:lnSpc>
                <a:spcPts val="1900"/>
              </a:lnSpc>
              <a:spcBef>
                <a:spcPts val="0"/>
              </a:spcBef>
              <a:spcAft>
                <a:spcPts val="0"/>
              </a:spcAft>
            </a:pPr>
            <a:endParaRPr lang="ru-RU" dirty="0" smtClean="0"/>
          </a:p>
          <a:p>
            <a:pPr>
              <a:lnSpc>
                <a:spcPts val="1900"/>
              </a:lnSpc>
              <a:spcBef>
                <a:spcPts val="0"/>
              </a:spcBef>
              <a:spcAft>
                <a:spcPts val="0"/>
              </a:spcAft>
            </a:pPr>
            <a:endParaRPr lang="ru-RU" dirty="0"/>
          </a:p>
          <a:p>
            <a:pPr marL="0" indent="0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ru-RU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574211" y="249688"/>
            <a:ext cx="6912768" cy="516210"/>
          </a:xfrm>
        </p:spPr>
        <p:txBody>
          <a:bodyPr/>
          <a:lstStyle/>
          <a:p>
            <a:pPr marL="0" indent="0">
              <a:buNone/>
            </a:pPr>
            <a:r>
              <a:rPr lang="ru-RU" sz="2000" dirty="0"/>
              <a:t>Концепция по созданию  эффективной системы обращения с твердыми бытовыми </a:t>
            </a:r>
            <a:r>
              <a:rPr lang="ru-RU" sz="2000" dirty="0" smtClean="0"/>
              <a:t>отходами</a:t>
            </a:r>
            <a:endParaRPr lang="ru-RU" sz="2800" u="sng" dirty="0"/>
          </a:p>
        </p:txBody>
      </p:sp>
      <p:pic>
        <p:nvPicPr>
          <p:cNvPr id="5" name="Picture 4" descr="perm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29600" y="381000"/>
            <a:ext cx="531813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006310508"/>
              </p:ext>
            </p:extLst>
          </p:nvPr>
        </p:nvGraphicFramePr>
        <p:xfrm>
          <a:off x="539572" y="1412776"/>
          <a:ext cx="8239258" cy="1531615"/>
        </p:xfrm>
        <a:graphic>
          <a:graphicData uri="http://schemas.openxmlformats.org/drawingml/2006/table">
            <a:tbl>
              <a:tblPr firstRow="1" firstCol="1" bandRow="1" bandCol="1">
                <a:tableStyleId>{5C22544A-7EE6-4342-B048-85BDC9FD1C3A}</a:tableStyleId>
              </a:tblPr>
              <a:tblGrid>
                <a:gridCol w="233423"/>
                <a:gridCol w="3709989"/>
                <a:gridCol w="518464"/>
                <a:gridCol w="518464"/>
                <a:gridCol w="444398"/>
                <a:gridCol w="444398"/>
                <a:gridCol w="444398"/>
                <a:gridCol w="518464"/>
                <a:gridCol w="518464"/>
                <a:gridCol w="443801"/>
                <a:gridCol w="444995"/>
              </a:tblGrid>
              <a:tr h="28803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№</a:t>
                      </a:r>
                      <a:endParaRPr lang="ru-RU" sz="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6889" marR="4688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Целевой показатель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6889" marR="4688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2012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6889" marR="4688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2013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6889" marR="4688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2014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6889" marR="4688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2015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6889" marR="4688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2016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6889" marR="4688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2017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6889" marR="4688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2018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6889" marR="4688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2019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6889" marR="4688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2020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6889" marR="46889" marT="0" marB="0"/>
                </a:tc>
              </a:tr>
              <a:tr h="16343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</a:t>
                      </a:r>
                      <a:endParaRPr lang="ru-RU" sz="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6889" marR="4688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2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6889" marR="4688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3</a:t>
                      </a:r>
                      <a:endParaRPr lang="ru-RU" sz="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6889" marR="4688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4</a:t>
                      </a:r>
                      <a:endParaRPr lang="ru-RU" sz="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6889" marR="4688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5</a:t>
                      </a:r>
                      <a:endParaRPr lang="ru-RU" sz="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6889" marR="4688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6</a:t>
                      </a:r>
                      <a:endParaRPr lang="ru-RU" sz="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6889" marR="4688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7</a:t>
                      </a:r>
                      <a:endParaRPr lang="ru-RU" sz="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6889" marR="4688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8</a:t>
                      </a:r>
                      <a:endParaRPr lang="ru-RU" sz="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6889" marR="4688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9</a:t>
                      </a:r>
                      <a:endParaRPr lang="ru-RU" sz="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6889" marR="4688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10</a:t>
                      </a:r>
                      <a:endParaRPr lang="ru-RU" sz="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6889" marR="4688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11</a:t>
                      </a:r>
                      <a:endParaRPr lang="ru-RU" sz="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6889" marR="46889" marT="0" marB="0"/>
                </a:tc>
              </a:tr>
              <a:tr h="48463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dirty="0" smtClean="0">
                          <a:effectLst/>
                          <a:latin typeface="+mn-lt"/>
                          <a:ea typeface="+mn-ea"/>
                        </a:rPr>
                        <a:t>2</a:t>
                      </a:r>
                      <a:endParaRPr lang="ru-RU" sz="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6889" marR="4688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Доля отходов, размещаемых на объектах захоронения отходов, %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6889" marR="4688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90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6889" marR="4688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88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6889" marR="4688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87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6889" marR="4688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86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6889" marR="4688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85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6889" marR="4688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84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6889" marR="4688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83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6889" marR="4688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82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6889" marR="4688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80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6889" marR="46889" marT="0" marB="0"/>
                </a:tc>
              </a:tr>
              <a:tr h="57606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dirty="0" smtClean="0">
                          <a:effectLst/>
                          <a:latin typeface="Times New Roman"/>
                          <a:ea typeface="Times New Roman"/>
                        </a:rPr>
                        <a:t>3</a:t>
                      </a:r>
                      <a:endParaRPr lang="ru-RU" sz="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6889" marR="4688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Доля извлекаемого вторичного сырья от общего объема ТБО, направляемых на захоронение, %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6889" marR="4688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10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6889" marR="4688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12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6889" marR="4688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13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6889" marR="4688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14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6889" marR="4688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15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6889" marR="4688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16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6889" marR="4688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17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6889" marR="4688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18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6889" marR="4688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20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6889" marR="46889" marT="0" marB="0"/>
                </a:tc>
              </a:tr>
            </a:tbl>
          </a:graphicData>
        </a:graphic>
      </p:graphicFrame>
      <p:sp>
        <p:nvSpPr>
          <p:cNvPr id="7" name="Заголовок 3"/>
          <p:cNvSpPr txBox="1">
            <a:spLocks/>
          </p:cNvSpPr>
          <p:nvPr/>
        </p:nvSpPr>
        <p:spPr>
          <a:xfrm>
            <a:off x="539572" y="503096"/>
            <a:ext cx="6912768" cy="525604"/>
          </a:xfrm>
          <a:prstGeom prst="rect">
            <a:avLst/>
          </a:prstGeom>
          <a:effectLst/>
        </p:spPr>
        <p:txBody>
          <a:bodyPr vert="horz" lIns="91440" tIns="45720" rIns="91440" bIns="45720" rtlCol="0" anchor="b" anchorCtr="0">
            <a:noAutofit/>
          </a:bodyPr>
          <a:lstStyle>
            <a:lvl1pPr marL="320040" indent="-320040" algn="l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>
              <a:buFont typeface="Georgia" pitchFamily="18" charset="0"/>
              <a:buNone/>
            </a:pPr>
            <a:r>
              <a:rPr lang="ru-RU" sz="2000" dirty="0" smtClean="0"/>
              <a:t/>
            </a:r>
            <a:br>
              <a:rPr lang="ru-RU" sz="2000" dirty="0" smtClean="0"/>
            </a:br>
            <a:endParaRPr lang="ru-RU" sz="2000" dirty="0"/>
          </a:p>
        </p:txBody>
      </p:sp>
      <p:graphicFrame>
        <p:nvGraphicFramePr>
          <p:cNvPr id="14" name="Таблица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241444389"/>
              </p:ext>
            </p:extLst>
          </p:nvPr>
        </p:nvGraphicFramePr>
        <p:xfrm>
          <a:off x="500742" y="4005064"/>
          <a:ext cx="8304297" cy="1978144"/>
        </p:xfrm>
        <a:graphic>
          <a:graphicData uri="http://schemas.openxmlformats.org/drawingml/2006/table">
            <a:tbl>
              <a:tblPr firstRow="1" firstCol="1" bandRow="1" bandCol="1">
                <a:tableStyleId>{5C22544A-7EE6-4342-B048-85BDC9FD1C3A}</a:tableStyleId>
              </a:tblPr>
              <a:tblGrid>
                <a:gridCol w="165787"/>
                <a:gridCol w="1225742"/>
                <a:gridCol w="936104"/>
                <a:gridCol w="648072"/>
                <a:gridCol w="648072"/>
                <a:gridCol w="720080"/>
                <a:gridCol w="648072"/>
                <a:gridCol w="648072"/>
                <a:gridCol w="720080"/>
                <a:gridCol w="648072"/>
                <a:gridCol w="648072"/>
                <a:gridCol w="648072"/>
              </a:tblGrid>
              <a:tr h="43204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№</a:t>
                      </a:r>
                      <a:endParaRPr lang="ru-RU" sz="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6889" marR="4688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/>
                          <a:ea typeface="Times New Roman"/>
                        </a:rPr>
                        <a:t>Источники финансирования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6889" marR="4688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Times New Roman"/>
                          <a:ea typeface="Times New Roman"/>
                        </a:rPr>
                        <a:t>Направление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6889" marR="4688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2013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6889" marR="4688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2014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6889" marR="4688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2015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6889" marR="4688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2016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6889" marR="4688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2017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6889" marR="4688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2018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6889" marR="4688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2019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6889" marR="4688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2020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6889" marR="4688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Times New Roman"/>
                          <a:ea typeface="Times New Roman"/>
                        </a:rPr>
                        <a:t>Всего, </a:t>
                      </a:r>
                      <a:r>
                        <a:rPr lang="ru-RU" sz="1100" dirty="0" err="1" smtClean="0">
                          <a:effectLst/>
                          <a:latin typeface="Times New Roman"/>
                          <a:ea typeface="Times New Roman"/>
                        </a:rPr>
                        <a:t>тыс.руб</a:t>
                      </a:r>
                      <a:r>
                        <a:rPr lang="ru-RU" sz="1100" dirty="0" smtClean="0">
                          <a:effectLst/>
                          <a:latin typeface="Times New Roman"/>
                          <a:ea typeface="Times New Roman"/>
                        </a:rPr>
                        <a:t>.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6889" marR="46889" marT="0" marB="0"/>
                </a:tc>
              </a:tr>
              <a:tr h="16343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</a:t>
                      </a:r>
                      <a:endParaRPr lang="ru-RU" sz="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6889" marR="4688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2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6889" marR="4688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3</a:t>
                      </a:r>
                      <a:endParaRPr lang="ru-RU" sz="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6889" marR="4688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4</a:t>
                      </a:r>
                      <a:endParaRPr lang="ru-RU" sz="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6889" marR="4688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5</a:t>
                      </a:r>
                      <a:endParaRPr lang="ru-RU" sz="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6889" marR="4688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6</a:t>
                      </a:r>
                      <a:endParaRPr lang="ru-RU" sz="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6889" marR="4688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7</a:t>
                      </a:r>
                      <a:endParaRPr lang="ru-RU" sz="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6889" marR="4688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8</a:t>
                      </a:r>
                      <a:endParaRPr lang="ru-RU" sz="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6889" marR="4688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9</a:t>
                      </a:r>
                      <a:endParaRPr lang="ru-RU" sz="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6889" marR="4688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10</a:t>
                      </a:r>
                      <a:endParaRPr lang="ru-RU" sz="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6889" marR="4688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11</a:t>
                      </a:r>
                      <a:endParaRPr lang="ru-RU" sz="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6889" marR="46889" marT="0" marB="0"/>
                </a:tc>
                <a:tc>
                  <a:txBody>
                    <a:bodyPr/>
                    <a:lstStyle/>
                    <a:p>
                      <a:pPr marL="90170" indent="-46990"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12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41" marR="44441" marT="0" marB="0"/>
                </a:tc>
              </a:tr>
              <a:tr h="48463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dirty="0" smtClean="0">
                          <a:effectLst/>
                          <a:latin typeface="+mn-lt"/>
                          <a:ea typeface="+mn-ea"/>
                        </a:rPr>
                        <a:t>2</a:t>
                      </a:r>
                      <a:endParaRPr lang="ru-RU" sz="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6889" marR="4688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+mn-lt"/>
                        </a:rPr>
                        <a:t>Требуемое финансирование из бюджета</a:t>
                      </a:r>
                      <a:r>
                        <a:rPr lang="ru-RU" sz="1100" baseline="0" dirty="0" smtClean="0">
                          <a:effectLst/>
                          <a:latin typeface="+mn-lt"/>
                        </a:rPr>
                        <a:t> города Перми</a:t>
                      </a:r>
                      <a:endParaRPr lang="ru-RU" sz="11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46889" marR="46889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+mn-lt"/>
                        </a:rPr>
                        <a:t>субсидирование сортировки ТБО</a:t>
                      </a:r>
                      <a:endParaRPr lang="ru-RU" sz="11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46889" marR="4688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+mn-lt"/>
                        </a:rPr>
                        <a:t>50 000,0</a:t>
                      </a:r>
                      <a:endParaRPr lang="ru-RU" sz="10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44441" marR="4444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+mn-lt"/>
                        </a:rPr>
                        <a:t>50 000,0</a:t>
                      </a:r>
                      <a:endParaRPr lang="ru-RU" sz="10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44441" marR="4444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+mn-lt"/>
                        </a:rPr>
                        <a:t>50 000,0</a:t>
                      </a:r>
                      <a:endParaRPr lang="ru-RU" sz="10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44441" marR="4444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+mn-lt"/>
                        </a:rPr>
                        <a:t>50 000,0</a:t>
                      </a:r>
                      <a:endParaRPr lang="ru-RU" sz="10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44441" marR="4444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+mn-lt"/>
                        </a:rPr>
                        <a:t>50 000,0</a:t>
                      </a:r>
                      <a:endParaRPr lang="ru-RU" sz="10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44441" marR="4444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+mn-lt"/>
                        </a:rPr>
                        <a:t>50 000,0</a:t>
                      </a:r>
                      <a:endParaRPr lang="ru-RU" sz="10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44441" marR="4444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+mn-lt"/>
                        </a:rPr>
                        <a:t>50 000,0</a:t>
                      </a:r>
                      <a:endParaRPr lang="ru-RU" sz="10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44441" marR="4444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+mn-lt"/>
                        </a:rPr>
                        <a:t>50 000,0</a:t>
                      </a:r>
                      <a:endParaRPr lang="ru-RU" sz="10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44441" marR="44441" marT="0" marB="0"/>
                </a:tc>
                <a:tc>
                  <a:txBody>
                    <a:bodyPr/>
                    <a:lstStyle/>
                    <a:p>
                      <a:pPr indent="-46990"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+mn-lt"/>
                        </a:rPr>
                        <a:t>400 000,0</a:t>
                      </a:r>
                      <a:endParaRPr lang="ru-RU" sz="10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44441" marR="44441" marT="0" marB="0"/>
                </a:tc>
              </a:tr>
              <a:tr h="57606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dirty="0" smtClean="0">
                          <a:effectLst/>
                          <a:latin typeface="Times New Roman"/>
                          <a:ea typeface="Times New Roman"/>
                        </a:rPr>
                        <a:t>3</a:t>
                      </a:r>
                      <a:endParaRPr lang="ru-RU" sz="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6889" marR="46889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>
                          <a:effectLst/>
                          <a:latin typeface="+mn-lt"/>
                        </a:rPr>
                        <a:t>Привлечение внебюджетных средств</a:t>
                      </a:r>
                      <a:endParaRPr lang="ru-RU" sz="11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46889" marR="46889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+mn-lt"/>
                          <a:ea typeface="Times New Roman"/>
                        </a:rPr>
                        <a:t>внедрение сортировки ТБО</a:t>
                      </a:r>
                      <a:endParaRPr lang="ru-RU" sz="11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46889" marR="4688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+mn-lt"/>
                          <a:ea typeface="Times New Roman"/>
                        </a:rPr>
                        <a:t>80 000,0</a:t>
                      </a:r>
                      <a:endParaRPr lang="ru-RU" sz="10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46889" marR="4688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+mn-lt"/>
                          <a:ea typeface="Times New Roman"/>
                        </a:rPr>
                        <a:t>80 000,0</a:t>
                      </a:r>
                      <a:endParaRPr lang="ru-RU" sz="10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46889" marR="4688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+mn-lt"/>
                          <a:ea typeface="Times New Roman"/>
                        </a:rPr>
                        <a:t>80 000,0</a:t>
                      </a:r>
                      <a:endParaRPr lang="ru-RU" sz="10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46889" marR="4688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+mn-lt"/>
                          <a:ea typeface="Times New Roman"/>
                        </a:rPr>
                        <a:t>80 000,0</a:t>
                      </a:r>
                      <a:endParaRPr lang="ru-RU" sz="10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46889" marR="4688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+mn-lt"/>
                          <a:ea typeface="Times New Roman"/>
                        </a:rPr>
                        <a:t>80 000,0</a:t>
                      </a:r>
                      <a:endParaRPr lang="ru-RU" sz="10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46889" marR="4688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+mn-lt"/>
                          <a:ea typeface="Times New Roman"/>
                        </a:rPr>
                        <a:t>80 000,0</a:t>
                      </a:r>
                      <a:endParaRPr lang="ru-RU" sz="10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46889" marR="4688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+mn-lt"/>
                          <a:ea typeface="Times New Roman"/>
                        </a:rPr>
                        <a:t>80 000,0</a:t>
                      </a:r>
                      <a:endParaRPr lang="ru-RU" sz="10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46889" marR="4688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+mn-lt"/>
                          <a:ea typeface="Times New Roman"/>
                        </a:rPr>
                        <a:t>80 000</a:t>
                      </a:r>
                      <a:endParaRPr lang="ru-RU" sz="10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46889" marR="4688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+mn-lt"/>
                          <a:ea typeface="Times New Roman"/>
                        </a:rPr>
                        <a:t>640 000,0</a:t>
                      </a:r>
                      <a:endParaRPr lang="ru-RU" sz="10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46889" marR="46889" marT="0" marB="0"/>
                </a:tc>
              </a:tr>
            </a:tbl>
          </a:graphicData>
        </a:graphic>
      </p:graphicFrame>
      <p:sp>
        <p:nvSpPr>
          <p:cNvPr id="18" name="Прямоугольник 17"/>
          <p:cNvSpPr/>
          <p:nvPr/>
        </p:nvSpPr>
        <p:spPr>
          <a:xfrm>
            <a:off x="484472" y="3433312"/>
            <a:ext cx="529174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 smtClean="0">
                <a:solidFill>
                  <a:schemeClr val="dk1"/>
                </a:solidFill>
              </a:rPr>
              <a:t>Объемы финансовой потребности</a:t>
            </a:r>
            <a:endParaRPr lang="ru-RU" sz="1400" dirty="0"/>
          </a:p>
        </p:txBody>
      </p:sp>
      <p:sp>
        <p:nvSpPr>
          <p:cNvPr id="20" name="Номер слайда 19"/>
          <p:cNvSpPr>
            <a:spLocks noGrp="1"/>
          </p:cNvSpPr>
          <p:nvPr>
            <p:ph type="sldNum" sz="quarter" idx="12"/>
          </p:nvPr>
        </p:nvSpPr>
        <p:spPr>
          <a:xfrm>
            <a:off x="7315200" y="6165304"/>
            <a:ext cx="1828800" cy="365125"/>
          </a:xfrm>
        </p:spPr>
        <p:txBody>
          <a:bodyPr/>
          <a:lstStyle/>
          <a:p>
            <a:fld id="{C9CF0A86-0E56-477A-AF82-E643999C7414}" type="slidenum">
              <a:rPr lang="ru-RU" smtClean="0"/>
              <a:pPr/>
              <a:t>10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988020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 rot="10800000" flipV="1">
            <a:off x="467544" y="908720"/>
            <a:ext cx="7056784" cy="1800199"/>
          </a:xfrm>
        </p:spPr>
        <p:txBody>
          <a:bodyPr/>
          <a:lstStyle/>
          <a:p>
            <a:pPr marL="0" indent="0" algn="ctr">
              <a:buNone/>
            </a:pPr>
            <a:r>
              <a:rPr lang="ru-RU" sz="3200" dirty="0" smtClean="0"/>
              <a:t>Спасибо за внимание!</a:t>
            </a:r>
            <a:endParaRPr lang="ru-RU" sz="3200" dirty="0"/>
          </a:p>
        </p:txBody>
      </p:sp>
      <p:pic>
        <p:nvPicPr>
          <p:cNvPr id="8" name="Picture 4" descr="perm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29600" y="381000"/>
            <a:ext cx="531813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333095" y="6475538"/>
            <a:ext cx="1828800" cy="365125"/>
          </a:xfrm>
        </p:spPr>
        <p:txBody>
          <a:bodyPr/>
          <a:lstStyle/>
          <a:p>
            <a:fld id="{C9CF0A86-0E56-477A-AF82-E643999C7414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11</a:t>
            </a:fld>
            <a:endParaRPr lang="ru-RU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24316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1502</TotalTime>
  <Words>1160</Words>
  <Application>Microsoft Office PowerPoint</Application>
  <PresentationFormat>Экран (4:3)</PresentationFormat>
  <Paragraphs>286</Paragraphs>
  <Slides>11</Slides>
  <Notes>10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Воздушный поток</vt:lpstr>
      <vt:lpstr>Нормативно-правовое регулирование и практика взаимодействия ОМС города Перми и бизнеса  при осуществлении полномочий  по организации сбора, вывоза, утилизации и переработки бытовых и промышленных отходов</vt:lpstr>
      <vt:lpstr>Нормативная стоимость услуг,  входящих в состав цены для населения</vt:lpstr>
      <vt:lpstr>Существующее состояние отрасли</vt:lpstr>
      <vt:lpstr>Слайд 4</vt:lpstr>
      <vt:lpstr>Нормативно-правовая база города Перми по регулированию правоотношений в сфере обращения с отходами</vt:lpstr>
      <vt:lpstr>Нормативно-правовая база города Перми по регулированию правоотношений в сфере обращения с отходами</vt:lpstr>
      <vt:lpstr>Итоги взаимодействия ОМС города Перми и бизнеса при осуществлении полномочий по организации сбора, вывоза, утилизации  и переработки бытовых и промышленных отходов</vt:lpstr>
      <vt:lpstr>Эксперимент по селективному сбору  твердых бытовых отходов</vt:lpstr>
      <vt:lpstr>Концепция по созданию  эффективной системы обращения с твердыми бытовыми отходами</vt:lpstr>
      <vt:lpstr>Концепция по созданию  эффективной системы обращения с твердыми бытовыми отходами</vt:lpstr>
      <vt:lpstr>Спасибо за внимание!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Нормативно-правовое регулирование и практика взаимодействия ОМС города Перми и бизнеса  при осуществлении полномочий  по организации сбора, вывоза, утилизации и переработки бытовых и промышленных отходов</dc:title>
  <dc:creator>user</dc:creator>
  <cp:lastModifiedBy>admin</cp:lastModifiedBy>
  <cp:revision>202</cp:revision>
  <cp:lastPrinted>2012-06-01T14:24:30Z</cp:lastPrinted>
  <dcterms:created xsi:type="dcterms:W3CDTF">2012-06-01T05:17:29Z</dcterms:created>
  <dcterms:modified xsi:type="dcterms:W3CDTF">2012-06-06T04:35:23Z</dcterms:modified>
</cp:coreProperties>
</file>