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36" r:id="rId2"/>
    <p:sldId id="337" r:id="rId3"/>
    <p:sldId id="339" r:id="rId4"/>
    <p:sldId id="290" r:id="rId5"/>
    <p:sldId id="344" r:id="rId6"/>
    <p:sldId id="31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000"/>
    <a:srgbClr val="A4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0224" autoAdjust="0"/>
  </p:normalViewPr>
  <p:slideViewPr>
    <p:cSldViewPr>
      <p:cViewPr>
        <p:scale>
          <a:sx n="54" d="100"/>
          <a:sy n="54" d="100"/>
        </p:scale>
        <p:origin x="-1608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7" d="100"/>
        <a:sy n="77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5FA718-78A9-4998-93DB-B0B3C74D384B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E0FE2-6FA6-4BFD-B323-9A680F6B04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E0FE2-6FA6-4BFD-B323-9A680F6B04C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8E0FE2-6FA6-4BFD-B323-9A680F6B04C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endParaRPr lang="ru-RU" sz="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spcBef>
                <a:spcPct val="0"/>
              </a:spcBef>
            </a:pPr>
            <a:endParaRPr lang="ru-RU" sz="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indent="-228600"/>
            <a:endParaRPr lang="ru-RU" sz="500" b="1" dirty="0" smtClean="0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B52C4-7D0C-4EB4-9609-1A3ECA91008C}" type="datetimeFigureOut">
              <a:rPr lang="ru-RU" smtClean="0"/>
              <a:pPr/>
              <a:t>08.06.2012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633B2-06E9-4FD9-83EF-5195671CDC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.emf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642910" y="1500174"/>
            <a:ext cx="817724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endParaRPr lang="ru-RU" sz="2400" dirty="0">
              <a:latin typeface="Tahoma" pitchFamily="34" charset="0"/>
            </a:endParaRPr>
          </a:p>
          <a:p>
            <a:pPr algn="ctr"/>
            <a:endParaRPr lang="ru-RU" sz="2400" dirty="0">
              <a:latin typeface="Tahoma" pitchFamily="34" charset="0"/>
            </a:endParaRPr>
          </a:p>
          <a:p>
            <a:pPr algn="ctr"/>
            <a:r>
              <a:rPr lang="ru-RU" sz="2400" b="1" dirty="0">
                <a:latin typeface="Tahoma" pitchFamily="34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«Основные направления деятельности органов местного самоуправления </a:t>
            </a:r>
            <a:r>
              <a:rPr lang="ru-RU" sz="3200" b="1" dirty="0" err="1" smtClean="0">
                <a:solidFill>
                  <a:srgbClr val="002060"/>
                </a:solidFill>
              </a:rPr>
              <a:t>Чусовского</a:t>
            </a:r>
            <a:r>
              <a:rPr lang="ru-RU" sz="3200" b="1" dirty="0" smtClean="0">
                <a:solidFill>
                  <a:srgbClr val="002060"/>
                </a:solidFill>
              </a:rPr>
              <a:t> муниципального района, направленной на развитие </a:t>
            </a:r>
            <a:r>
              <a:rPr lang="ru-RU" sz="3200" b="1" dirty="0" err="1" smtClean="0">
                <a:solidFill>
                  <a:srgbClr val="002060"/>
                </a:solidFill>
              </a:rPr>
              <a:t>муниципально-частного</a:t>
            </a:r>
            <a:r>
              <a:rPr lang="ru-RU" sz="3200" b="1" dirty="0" smtClean="0">
                <a:solidFill>
                  <a:srgbClr val="002060"/>
                </a:solidFill>
              </a:rPr>
              <a:t> партнерства»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5619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30888" y="6448251"/>
            <a:ext cx="2133600" cy="365125"/>
          </a:xfrm>
          <a:noFill/>
        </p:spPr>
        <p:txBody>
          <a:bodyPr/>
          <a:lstStyle/>
          <a:p>
            <a:fld id="{1376CC2E-7E77-44D6-8305-3D4DC63BD305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642910" y="2357430"/>
            <a:ext cx="817724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endParaRPr lang="ru-RU" sz="2400" dirty="0">
              <a:latin typeface="Tahoma" pitchFamily="34" charset="0"/>
            </a:endParaRPr>
          </a:p>
          <a:p>
            <a:pPr algn="ctr"/>
            <a:endParaRPr lang="ru-RU" sz="2400" dirty="0">
              <a:latin typeface="Tahoma" pitchFamily="34" charset="0"/>
            </a:endParaRPr>
          </a:p>
          <a:p>
            <a:pPr algn="ctr"/>
            <a:r>
              <a:rPr lang="ru-RU" sz="2400" b="1" dirty="0">
                <a:latin typeface="Tahoma" pitchFamily="34" charset="0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</a:rPr>
              <a:t>Соглашение о социально-экономическом сотрудничестве между Правительством Пермского края, </a:t>
            </a:r>
            <a:r>
              <a:rPr lang="ru-RU" sz="3200" b="1" dirty="0" err="1" smtClean="0">
                <a:solidFill>
                  <a:schemeClr val="tx2"/>
                </a:solidFill>
              </a:rPr>
              <a:t>Чусовским</a:t>
            </a:r>
            <a:r>
              <a:rPr lang="ru-RU" sz="3200" b="1" dirty="0" smtClean="0">
                <a:solidFill>
                  <a:schemeClr val="tx2"/>
                </a:solidFill>
              </a:rPr>
              <a:t> муниципальным районом  и</a:t>
            </a:r>
          </a:p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закрытым акционерным обществом</a:t>
            </a:r>
          </a:p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 «Объединенная металлургическая компания»</a:t>
            </a:r>
            <a:endParaRPr lang="ru-RU" sz="3200" b="1" dirty="0">
              <a:solidFill>
                <a:schemeClr val="tx2"/>
              </a:solidFill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214290"/>
            <a:ext cx="71438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Правительство ПК коп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1" y="1"/>
            <a:ext cx="857228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30888" y="6448251"/>
            <a:ext cx="2133600" cy="365125"/>
          </a:xfrm>
          <a:noFill/>
        </p:spPr>
        <p:txBody>
          <a:bodyPr/>
          <a:lstStyle/>
          <a:p>
            <a:fld id="{1376CC2E-7E77-44D6-8305-3D4DC63BD305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dirty="0" smtClean="0"/>
              <a:t>МЕРОПРИЯТИЯ,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1" dirty="0" smtClean="0"/>
              <a:t>реализуемые в рамках Соглашения о социально-экономическом сотрудничестве между Правительством Пермского края, </a:t>
            </a:r>
            <a:r>
              <a:rPr lang="ru-RU" sz="1400" b="1" dirty="0" err="1" smtClean="0"/>
              <a:t>Чусовским</a:t>
            </a:r>
            <a:r>
              <a:rPr lang="ru-RU" sz="1400" b="1" dirty="0" smtClean="0"/>
              <a:t> муниципальным районом и ЗАО «Объединенная металлургическая компания» на 2008-2010 </a:t>
            </a:r>
            <a:r>
              <a:rPr lang="ru-RU" sz="1400" b="1" dirty="0" err="1" smtClean="0"/>
              <a:t>гг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500174"/>
          <a:ext cx="8501122" cy="3349352"/>
        </p:xfrm>
        <a:graphic>
          <a:graphicData uri="http://schemas.openxmlformats.org/drawingml/2006/table">
            <a:tbl>
              <a:tblPr/>
              <a:tblGrid>
                <a:gridCol w="2571768"/>
                <a:gridCol w="857256"/>
                <a:gridCol w="745495"/>
                <a:gridCol w="897581"/>
                <a:gridCol w="849606"/>
                <a:gridCol w="832229"/>
                <a:gridCol w="1747187"/>
              </a:tblGrid>
              <a:tr h="30443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Перечень мероприятий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Объем расходов, млн. руб.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9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в том числе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(в скобках указаны суммы по годам действия Соглашения (2008-2009-2010),    по капитальным вложениям – в ценах .:</a:t>
                      </a:r>
                    </a:p>
                  </a:txBody>
                  <a:tcPr marL="25347" marR="253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5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Бюджет ОМК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Бюджет Пермского края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Бюджет ЧМР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1.1** Строительство спортивно-оздоровительного комплекса</a:t>
                      </a:r>
                    </a:p>
                  </a:txBody>
                  <a:tcPr marL="25347" marR="253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327*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129 (71-0-58)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94,1416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(4,707-51,293-38,1416)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43,8584 (18-6-19,8584)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5.4** Международный форум «Пилорама-2009»</a:t>
                      </a:r>
                    </a:p>
                  </a:txBody>
                  <a:tcPr marL="25347" marR="253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2,365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0,865  (0-0,865-0)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1,5 (0-1,5-0)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5.5** Конкурс социальных и культурных проектов</a:t>
                      </a:r>
                    </a:p>
                  </a:txBody>
                  <a:tcPr marL="25347" marR="2534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 (0-3-0)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1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ВСЕГО: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332,365*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132,865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95,6416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43,8584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25347" marR="253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  <a:noFill/>
        </p:spPr>
        <p:txBody>
          <a:bodyPr/>
          <a:lstStyle/>
          <a:p>
            <a:fld id="{1376CC2E-7E77-44D6-8305-3D4DC63BD305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D01BD6C-8713-4A91-B120-33ABF967AEDD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838200" y="214290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cs typeface="Times New Roman" pitchFamily="18" charset="0"/>
              </a:rPr>
              <a:t>Создание рабочих мест в СМСП за счет перевода несвойственных муниципальным учреждениям функций на </a:t>
            </a:r>
            <a:r>
              <a:rPr lang="ru-RU" sz="2200" b="1" dirty="0" err="1">
                <a:solidFill>
                  <a:srgbClr val="002060"/>
                </a:solidFill>
                <a:cs typeface="Times New Roman" pitchFamily="18" charset="0"/>
              </a:rPr>
              <a:t>аутсорсинг</a:t>
            </a:r>
            <a:endParaRPr lang="ru-RU" sz="22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graphicFrame>
        <p:nvGraphicFramePr>
          <p:cNvPr id="13387" name="Group 75"/>
          <p:cNvGraphicFramePr>
            <a:graphicFrameLocks noGrp="1"/>
          </p:cNvGraphicFramePr>
          <p:nvPr/>
        </p:nvGraphicFramePr>
        <p:xfrm>
          <a:off x="1071538" y="1214422"/>
          <a:ext cx="7519990" cy="4772342"/>
        </p:xfrm>
        <a:graphic>
          <a:graphicData uri="http://schemas.openxmlformats.org/drawingml/2006/table">
            <a:tbl>
              <a:tblPr/>
              <a:tblGrid>
                <a:gridCol w="1844997"/>
                <a:gridCol w="1834998"/>
                <a:gridCol w="1989997"/>
                <a:gridCol w="1849998"/>
              </a:tblGrid>
              <a:tr h="1512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несвойственной функций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количество сотрудников, выполняющих </a:t>
                      </a:r>
                      <a:r>
                        <a:rPr kumimoji="0" lang="ru-RU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данную функцию в учреждениях</a:t>
                      </a:r>
                      <a:r>
                        <a:rPr kumimoji="0" lang="ru-RU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шт.ед.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Создано рабочих мест за счет перевода несвойственных функций на аутсорсинг в 2010 г. и ранее, ед.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Создано рабочих мест за счет перевода несвойственных функций на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аутсорсинг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2011 году, ед.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Клининг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Техническое обслуживание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Общественное питание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120,66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958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Бухгалтерия, юридические услуги,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IT-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467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390" name="Group 78"/>
          <p:cNvGraphicFramePr>
            <a:graphicFrameLocks noGrp="1"/>
          </p:cNvGraphicFramePr>
          <p:nvPr/>
        </p:nvGraphicFramePr>
        <p:xfrm>
          <a:off x="928662" y="6072206"/>
          <a:ext cx="7715304" cy="500066"/>
        </p:xfrm>
        <a:graphic>
          <a:graphicData uri="http://schemas.openxmlformats.org/drawingml/2006/table">
            <a:tbl>
              <a:tblPr/>
              <a:tblGrid>
                <a:gridCol w="2000264"/>
                <a:gridCol w="1857388"/>
                <a:gridCol w="1977477"/>
                <a:gridCol w="1880175"/>
              </a:tblGrid>
              <a:tr h="5000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819,77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8" name="Номер слайда 7"/>
          <p:cNvSpPr txBox="1">
            <a:spLocks noGrp="1"/>
          </p:cNvSpPr>
          <p:nvPr/>
        </p:nvSpPr>
        <p:spPr>
          <a:xfrm>
            <a:off x="6876256" y="649287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B36592B-2AD6-4B99-BAE0-FFD2EAA3BA6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133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5619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Номер слайда 15"/>
          <p:cNvSpPr txBox="1">
            <a:spLocks noGrp="1"/>
          </p:cNvSpPr>
          <p:nvPr/>
        </p:nvSpPr>
        <p:spPr bwMode="auto">
          <a:xfrm>
            <a:off x="6251575" y="6556375"/>
            <a:ext cx="5889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fld id="{60F030D4-DE42-4715-8B67-91197C3A040E}" type="slidenum">
              <a:rPr lang="ru-RU" sz="1100">
                <a:solidFill>
                  <a:schemeClr val="tx2"/>
                </a:solidFill>
              </a:rPr>
              <a:pPr algn="r"/>
              <a:t>5</a:t>
            </a:fld>
            <a:endParaRPr lang="ru-RU" sz="1100">
              <a:solidFill>
                <a:schemeClr val="tx2"/>
              </a:solidFill>
            </a:endParaRPr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45720" tIns="0" rIns="45720" bIns="0" anchor="b">
            <a:normAutofit/>
          </a:bodyPr>
          <a:lstStyle/>
          <a:p>
            <a:endParaRPr lang="ru-RU" smtClean="0"/>
          </a:p>
        </p:txBody>
      </p:sp>
      <p:sp>
        <p:nvSpPr>
          <p:cNvPr id="8909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73050" indent="-273050" algn="ctr">
              <a:buFont typeface="Wingdings" pitchFamily="2" charset="2"/>
              <a:buNone/>
            </a:pPr>
            <a:r>
              <a:rPr lang="ru-RU" b="1" smtClean="0">
                <a:solidFill>
                  <a:srgbClr val="FFFF00"/>
                </a:solidFill>
                <a:latin typeface="Arial Black" pitchFamily="34" charset="0"/>
              </a:rPr>
              <a:t>ДОБРО ПОЖАЛОВАТЬ</a:t>
            </a:r>
          </a:p>
          <a:p>
            <a:pPr marL="273050" indent="-273050" algn="ctr">
              <a:buFont typeface="Wingdings" pitchFamily="2" charset="2"/>
              <a:buNone/>
            </a:pPr>
            <a:r>
              <a:rPr lang="ru-RU" b="1" smtClean="0">
                <a:solidFill>
                  <a:srgbClr val="FFFF00"/>
                </a:solidFill>
                <a:latin typeface="Arial Black" pitchFamily="34" charset="0"/>
              </a:rPr>
              <a:t> В ЧУСОВОЙ!</a:t>
            </a:r>
          </a:p>
        </p:txBody>
      </p:sp>
      <p:pic>
        <p:nvPicPr>
          <p:cNvPr id="8909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0100" y="0"/>
            <a:ext cx="3263900" cy="2114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8909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4627563"/>
            <a:ext cx="3492500" cy="22304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89095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1773238"/>
            <a:ext cx="2266950" cy="30241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89096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0338" y="2133600"/>
            <a:ext cx="4176712" cy="2538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89097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2138" y="0"/>
            <a:ext cx="2951162" cy="2212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89098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3163888" cy="2136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89099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60575"/>
            <a:ext cx="2700338" cy="1873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89100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11413" y="4216400"/>
            <a:ext cx="3311525" cy="2641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89101" name="Picture 5" descr="S600654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3933825"/>
            <a:ext cx="2700338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03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825" y="188913"/>
            <a:ext cx="344488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СПАСИБО ЗА ВНИМАНИЕ!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5619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  <a:noFill/>
        </p:spPr>
        <p:txBody>
          <a:bodyPr/>
          <a:lstStyle/>
          <a:p>
            <a:fld id="{1376CC2E-7E77-44D6-8305-3D4DC63BD305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258</Words>
  <Application>Microsoft Office PowerPoint</Application>
  <PresentationFormat>Экран (4:3)</PresentationFormat>
  <Paragraphs>84</Paragraphs>
  <Slides>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МЕРОПРИЯТИЯ, реализуемые в рамках Соглашения о социально-экономическом сотрудничестве между Правительством Пермского края, Чусовским муниципальным районом и ЗАО «Объединенная металлургическая компания» на 2008-2010 гг</vt:lpstr>
      <vt:lpstr>Слайд 4</vt:lpstr>
      <vt:lpstr>Слайд 5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A4064</dc:creator>
  <cp:lastModifiedBy>KhokhlyavinDS</cp:lastModifiedBy>
  <cp:revision>224</cp:revision>
  <dcterms:created xsi:type="dcterms:W3CDTF">2012-05-29T05:09:08Z</dcterms:created>
  <dcterms:modified xsi:type="dcterms:W3CDTF">2012-06-08T06:04:37Z</dcterms:modified>
</cp:coreProperties>
</file>