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596" r:id="rId2"/>
    <p:sldId id="597" r:id="rId3"/>
    <p:sldId id="598" r:id="rId4"/>
    <p:sldId id="599" r:id="rId5"/>
    <p:sldId id="600" r:id="rId6"/>
    <p:sldId id="601" r:id="rId7"/>
    <p:sldId id="602" r:id="rId8"/>
    <p:sldId id="603" r:id="rId9"/>
    <p:sldId id="604" r:id="rId10"/>
    <p:sldId id="605" r:id="rId11"/>
    <p:sldId id="606" r:id="rId12"/>
    <p:sldId id="607" r:id="rId13"/>
    <p:sldId id="608" r:id="rId14"/>
    <p:sldId id="618" r:id="rId15"/>
    <p:sldId id="610" r:id="rId16"/>
    <p:sldId id="611" r:id="rId17"/>
    <p:sldId id="612" r:id="rId18"/>
    <p:sldId id="613" r:id="rId19"/>
    <p:sldId id="614" r:id="rId20"/>
    <p:sldId id="615" r:id="rId21"/>
    <p:sldId id="616" r:id="rId22"/>
    <p:sldId id="617" r:id="rId23"/>
    <p:sldId id="595" r:id="rId24"/>
    <p:sldId id="592" r:id="rId25"/>
  </p:sldIdLst>
  <p:sldSz cx="9144000" cy="6858000" type="screen4x3"/>
  <p:notesSz cx="6797675" cy="9928225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00FFCC"/>
    <a:srgbClr val="FF9933"/>
    <a:srgbClr val="CC6600"/>
    <a:srgbClr val="33CC33"/>
    <a:srgbClr val="FF9900"/>
    <a:srgbClr val="FF5050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92063" autoAdjust="0"/>
  </p:normalViewPr>
  <p:slideViewPr>
    <p:cSldViewPr>
      <p:cViewPr>
        <p:scale>
          <a:sx n="66" d="100"/>
          <a:sy n="66" d="100"/>
        </p:scale>
        <p:origin x="-62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0"/>
    </c:view3D>
    <c:plotArea>
      <c:layout>
        <c:manualLayout>
          <c:layoutTarget val="inner"/>
          <c:xMode val="edge"/>
          <c:yMode val="edge"/>
          <c:x val="0.19806763285024254"/>
          <c:y val="0.16040955631399356"/>
          <c:w val="0.70048309178743695"/>
          <c:h val="0.39590443686007015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Виды деятельности</c:v>
                </c:pt>
              </c:strCache>
            </c:strRef>
          </c:tx>
          <c:spPr>
            <a:solidFill>
              <a:schemeClr val="accent1"/>
            </a:solidFill>
            <a:ln w="18538">
              <a:solidFill>
                <a:schemeClr val="tx1"/>
              </a:solidFill>
              <a:prstDash val="solid"/>
            </a:ln>
          </c:spPr>
          <c:explosion val="32"/>
          <c:dPt>
            <c:idx val="1"/>
            <c:spPr>
              <a:solidFill>
                <a:schemeClr val="accent2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rgbClr val="FF99CC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3"/>
            <c:spPr>
              <a:solidFill>
                <a:srgbClr val="FFFF99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4"/>
            <c:spPr>
              <a:solidFill>
                <a:schemeClr val="bg2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5"/>
            <c:spPr>
              <a:solidFill>
                <a:schemeClr val="tx2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6"/>
            <c:spPr>
              <a:solidFill>
                <a:srgbClr val="339966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Lbls>
            <c:dLbl>
              <c:idx val="2"/>
              <c:layout>
                <c:manualLayout>
                  <c:x val="-2.757423513172676E-2"/>
                  <c:y val="-4.7629675390017487E-2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-1.2564884815105414E-2"/>
                  <c:y val="-4.9627869988741392E-2"/>
                </c:manualLayout>
              </c:layout>
              <c:dLblPos val="bestFit"/>
              <c:showVal val="1"/>
            </c:dLbl>
            <c:dLbl>
              <c:idx val="4"/>
              <c:layout>
                <c:manualLayout>
                  <c:x val="-5.2270109693232075E-3"/>
                  <c:y val="-6.3871722665468575E-2"/>
                </c:manualLayout>
              </c:layout>
              <c:dLblPos val="bestFit"/>
              <c:showVal val="1"/>
            </c:dLbl>
            <c:dLbl>
              <c:idx val="5"/>
              <c:layout>
                <c:manualLayout>
                  <c:x val="4.6886717405525925E-3"/>
                  <c:y val="-7.9773403419662714E-2"/>
                </c:manualLayout>
              </c:layout>
              <c:dLblPos val="bestFit"/>
              <c:showVal val="1"/>
            </c:dLbl>
            <c:dLbl>
              <c:idx val="6"/>
              <c:layout>
                <c:manualLayout>
                  <c:x val="4.1978086101062767E-2"/>
                  <c:y val="-6.3563447844787346E-2"/>
                </c:manualLayout>
              </c:layout>
              <c:dLblPos val="bestFit"/>
              <c:showVal val="1"/>
            </c:dLbl>
            <c:dLbl>
              <c:idx val="7"/>
              <c:layout>
                <c:manualLayout>
                  <c:x val="4.9518905614064905E-2"/>
                  <c:y val="-7.2145546559344324E-3"/>
                </c:manualLayout>
              </c:layout>
              <c:dLblPos val="bestFit"/>
              <c:showVal val="1"/>
            </c:dLbl>
            <c:spPr>
              <a:noFill/>
              <a:ln w="37076">
                <a:noFill/>
              </a:ln>
            </c:spPr>
            <c:txPr>
              <a:bodyPr/>
              <a:lstStyle/>
              <a:p>
                <a:pPr>
                  <a:defRPr sz="1167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Sheet1!$B$1:$I$1</c:f>
              <c:strCache>
                <c:ptCount val="8"/>
                <c:pt idx="0">
                  <c:v>Добыча полезных ископаемых (91 %)</c:v>
                </c:pt>
                <c:pt idx="1">
                  <c:v>Обрабатывающие производства (0,4 %)</c:v>
                </c:pt>
                <c:pt idx="2">
                  <c:v>Сельское хозяйство (4,2 %)</c:v>
                </c:pt>
                <c:pt idx="3">
                  <c:v>Производство и распределение электроэнергии, газа и воды ( 0,4 %)</c:v>
                </c:pt>
                <c:pt idx="4">
                  <c:v>Торговля (2,5 %)</c:v>
                </c:pt>
                <c:pt idx="5">
                  <c:v>Транспорт, связь (1,1 %)</c:v>
                </c:pt>
                <c:pt idx="6">
                  <c:v>Бюджетная сфера (0,3 %)</c:v>
                </c:pt>
                <c:pt idx="7">
                  <c:v>Прочие (0,1 %)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91</c:v>
                </c:pt>
                <c:pt idx="1">
                  <c:v>0.4</c:v>
                </c:pt>
                <c:pt idx="2">
                  <c:v>4.2</c:v>
                </c:pt>
                <c:pt idx="3">
                  <c:v>0.4</c:v>
                </c:pt>
                <c:pt idx="4">
                  <c:v>2.5</c:v>
                </c:pt>
                <c:pt idx="5">
                  <c:v>1.1000000000000001</c:v>
                </c:pt>
                <c:pt idx="6">
                  <c:v>0.30000000000000032</c:v>
                </c:pt>
                <c:pt idx="7">
                  <c:v>0.1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8538">
              <a:solidFill>
                <a:schemeClr val="tx1"/>
              </a:solidFill>
              <a:prstDash val="solid"/>
            </a:ln>
          </c:spPr>
          <c:explosion val="32"/>
          <c:dPt>
            <c:idx val="0"/>
            <c:spPr>
              <a:solidFill>
                <a:schemeClr val="accent1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chemeClr val="hlink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3"/>
            <c:spPr>
              <a:solidFill>
                <a:schemeClr val="folHlink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4"/>
            <c:spPr>
              <a:solidFill>
                <a:schemeClr val="bg2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5"/>
            <c:spPr>
              <a:solidFill>
                <a:schemeClr val="tx2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Sheet1!$B$1:$I$1</c:f>
              <c:strCache>
                <c:ptCount val="8"/>
                <c:pt idx="0">
                  <c:v>Добыча полезных ископаемых (91 %)</c:v>
                </c:pt>
                <c:pt idx="1">
                  <c:v>Обрабатывающие производства (0,4 %)</c:v>
                </c:pt>
                <c:pt idx="2">
                  <c:v>Сельское хозяйство (4,2 %)</c:v>
                </c:pt>
                <c:pt idx="3">
                  <c:v>Производство и распределение электроэнергии, газа и воды ( 0,4 %)</c:v>
                </c:pt>
                <c:pt idx="4">
                  <c:v>Торговля (2,5 %)</c:v>
                </c:pt>
                <c:pt idx="5">
                  <c:v>Транспорт, связь (1,1 %)</c:v>
                </c:pt>
                <c:pt idx="6">
                  <c:v>Бюджетная сфера (0,3 %)</c:v>
                </c:pt>
                <c:pt idx="7">
                  <c:v>Прочие (0,1 %)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18538">
              <a:solidFill>
                <a:schemeClr val="tx1"/>
              </a:solidFill>
              <a:prstDash val="solid"/>
            </a:ln>
          </c:spPr>
          <c:explosion val="32"/>
          <c:dPt>
            <c:idx val="0"/>
            <c:spPr>
              <a:solidFill>
                <a:schemeClr val="accent1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3"/>
            <c:spPr>
              <a:solidFill>
                <a:schemeClr val="folHlink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4"/>
            <c:spPr>
              <a:solidFill>
                <a:schemeClr val="bg2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5"/>
            <c:spPr>
              <a:solidFill>
                <a:schemeClr val="tx2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8538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Sheet1!$B$1:$I$1</c:f>
              <c:strCache>
                <c:ptCount val="8"/>
                <c:pt idx="0">
                  <c:v>Добыча полезных ископаемых (91 %)</c:v>
                </c:pt>
                <c:pt idx="1">
                  <c:v>Обрабатывающие производства (0,4 %)</c:v>
                </c:pt>
                <c:pt idx="2">
                  <c:v>Сельское хозяйство (4,2 %)</c:v>
                </c:pt>
                <c:pt idx="3">
                  <c:v>Производство и распределение электроэнергии, газа и воды ( 0,4 %)</c:v>
                </c:pt>
                <c:pt idx="4">
                  <c:v>Торговля (2,5 %)</c:v>
                </c:pt>
                <c:pt idx="5">
                  <c:v>Транспорт, связь (1,1 %)</c:v>
                </c:pt>
                <c:pt idx="6">
                  <c:v>Бюджетная сфера (0,3 %)</c:v>
                </c:pt>
                <c:pt idx="7">
                  <c:v>Прочие (0,1 %)</c:v>
                </c:pt>
              </c:strCache>
            </c:strRef>
          </c:cat>
          <c:val>
            <c:numRef>
              <c:f>Sheet1!$B$4:$I$4</c:f>
              <c:numCache>
                <c:formatCode>General</c:formatCode>
                <c:ptCount val="8"/>
              </c:numCache>
            </c:numRef>
          </c:val>
        </c:ser>
      </c:pie3DChart>
      <c:spPr>
        <a:noFill/>
        <a:ln w="25388">
          <a:noFill/>
        </a:ln>
      </c:spPr>
    </c:plotArea>
    <c:legend>
      <c:legendPos val="b"/>
      <c:layout>
        <c:manualLayout>
          <c:xMode val="edge"/>
          <c:yMode val="edge"/>
          <c:x val="0.20531402614920821"/>
          <c:y val="0.64163832869621085"/>
          <c:w val="0.69323663489432252"/>
          <c:h val="0.32764512980912031"/>
        </c:manualLayout>
      </c:layout>
      <c:spPr>
        <a:noFill/>
        <a:ln w="37076">
          <a:noFill/>
        </a:ln>
      </c:spPr>
      <c:txPr>
        <a:bodyPr/>
        <a:lstStyle/>
        <a:p>
          <a:pPr>
            <a:defRPr sz="1072" b="1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678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0"/>
    </c:view3D>
    <c:plotArea>
      <c:layout>
        <c:manualLayout>
          <c:layoutTarget val="inner"/>
          <c:xMode val="edge"/>
          <c:yMode val="edge"/>
          <c:x val="0.19806763285024223"/>
          <c:y val="0.1604095563139932"/>
          <c:w val="0.70048309178743695"/>
          <c:h val="0.39590443686007015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Виды деятельности</c:v>
                </c:pt>
              </c:strCache>
            </c:strRef>
          </c:tx>
          <c:spPr>
            <a:solidFill>
              <a:schemeClr val="accent1"/>
            </a:solidFill>
            <a:ln w="18772">
              <a:solidFill>
                <a:schemeClr val="tx1"/>
              </a:solidFill>
              <a:prstDash val="solid"/>
            </a:ln>
          </c:spPr>
          <c:explosion val="32"/>
          <c:dPt>
            <c:idx val="1"/>
            <c:spPr>
              <a:solidFill>
                <a:schemeClr val="accent2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rgbClr val="FF99CC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3"/>
            <c:spPr>
              <a:solidFill>
                <a:srgbClr val="FFFF99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4"/>
            <c:spPr>
              <a:solidFill>
                <a:schemeClr val="bg2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5"/>
            <c:spPr>
              <a:solidFill>
                <a:schemeClr val="tx2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6"/>
            <c:spPr>
              <a:solidFill>
                <a:srgbClr val="339966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Lbls>
            <c:dLbl>
              <c:idx val="3"/>
              <c:layout>
                <c:manualLayout>
                  <c:x val="7.5764100915957132E-3"/>
                  <c:y val="2.2877303082391269E-2"/>
                </c:manualLayout>
              </c:layout>
              <c:dLblPos val="bestFit"/>
              <c:showVal val="1"/>
            </c:dLbl>
            <c:dLbl>
              <c:idx val="4"/>
              <c:layout>
                <c:manualLayout>
                  <c:x val="6.4652097059296684E-3"/>
                  <c:y val="5.8794097793067733E-2"/>
                </c:manualLayout>
              </c:layout>
              <c:dLblPos val="bestFit"/>
              <c:showVal val="1"/>
            </c:dLbl>
            <c:dLbl>
              <c:idx val="5"/>
              <c:layout>
                <c:manualLayout>
                  <c:x val="-3.2647115539129301E-2"/>
                  <c:y val="7.059462414333742E-2"/>
                </c:manualLayout>
              </c:layout>
              <c:dLblPos val="bestFit"/>
              <c:showVal val="1"/>
            </c:dLbl>
            <c:spPr>
              <a:noFill/>
              <a:ln w="37543">
                <a:noFill/>
              </a:ln>
            </c:spPr>
            <c:txPr>
              <a:bodyPr/>
              <a:lstStyle/>
              <a:p>
                <a:pPr>
                  <a:defRPr sz="1182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Sheet1!$B$1:$K$1</c:f>
              <c:strCache>
                <c:ptCount val="10"/>
                <c:pt idx="0">
                  <c:v>Добыча полезных ископаемых (7,2 %)</c:v>
                </c:pt>
                <c:pt idx="1">
                  <c:v>Обрабатывающие производства (2,4 %)</c:v>
                </c:pt>
                <c:pt idx="2">
                  <c:v>Сельское хозяйство (23,2 %)</c:v>
                </c:pt>
                <c:pt idx="3">
                  <c:v>ЖКХ (3,6 %)</c:v>
                </c:pt>
                <c:pt idx="4">
                  <c:v>Лесное хозяйство (1,3 %)</c:v>
                </c:pt>
                <c:pt idx="5">
                  <c:v>Транспорт (1,4 %)</c:v>
                </c:pt>
                <c:pt idx="6">
                  <c:v>Бюджетная сфера (43,7 %)</c:v>
                </c:pt>
                <c:pt idx="7">
                  <c:v>Связь (1,8%)</c:v>
                </c:pt>
                <c:pt idx="8">
                  <c:v>Индивидуальные предприниматели(12%)</c:v>
                </c:pt>
                <c:pt idx="9">
                  <c:v>Прочие (3,4 %)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7.2</c:v>
                </c:pt>
                <c:pt idx="1">
                  <c:v>2.4</c:v>
                </c:pt>
                <c:pt idx="2">
                  <c:v>23.2</c:v>
                </c:pt>
                <c:pt idx="3">
                  <c:v>3.6</c:v>
                </c:pt>
                <c:pt idx="4">
                  <c:v>1.3</c:v>
                </c:pt>
                <c:pt idx="5">
                  <c:v>1.4</c:v>
                </c:pt>
                <c:pt idx="6">
                  <c:v>43.7</c:v>
                </c:pt>
                <c:pt idx="7">
                  <c:v>1.8</c:v>
                </c:pt>
                <c:pt idx="8">
                  <c:v>12</c:v>
                </c:pt>
                <c:pt idx="9">
                  <c:v>3.4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8772">
              <a:solidFill>
                <a:schemeClr val="tx1"/>
              </a:solidFill>
              <a:prstDash val="solid"/>
            </a:ln>
          </c:spPr>
          <c:explosion val="32"/>
          <c:dPt>
            <c:idx val="0"/>
            <c:spPr>
              <a:solidFill>
                <a:schemeClr val="accent1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chemeClr val="hlink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3"/>
            <c:spPr>
              <a:solidFill>
                <a:schemeClr val="folHlink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4"/>
            <c:spPr>
              <a:solidFill>
                <a:schemeClr val="bg2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5"/>
            <c:spPr>
              <a:solidFill>
                <a:schemeClr val="tx2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Sheet1!$B$1:$K$1</c:f>
              <c:strCache>
                <c:ptCount val="10"/>
                <c:pt idx="0">
                  <c:v>Добыча полезных ископаемых (7,2 %)</c:v>
                </c:pt>
                <c:pt idx="1">
                  <c:v>Обрабатывающие производства (2,4 %)</c:v>
                </c:pt>
                <c:pt idx="2">
                  <c:v>Сельское хозяйство (23,2 %)</c:v>
                </c:pt>
                <c:pt idx="3">
                  <c:v>ЖКХ (3,6 %)</c:v>
                </c:pt>
                <c:pt idx="4">
                  <c:v>Лесное хозяйство (1,3 %)</c:v>
                </c:pt>
                <c:pt idx="5">
                  <c:v>Транспорт (1,4 %)</c:v>
                </c:pt>
                <c:pt idx="6">
                  <c:v>Бюджетная сфера (43,7 %)</c:v>
                </c:pt>
                <c:pt idx="7">
                  <c:v>Связь (1,8%)</c:v>
                </c:pt>
                <c:pt idx="8">
                  <c:v>Индивидуальные предприниматели(12%)</c:v>
                </c:pt>
                <c:pt idx="9">
                  <c:v>Прочие (3,4 %)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18772">
              <a:solidFill>
                <a:schemeClr val="tx1"/>
              </a:solidFill>
              <a:prstDash val="solid"/>
            </a:ln>
          </c:spPr>
          <c:explosion val="32"/>
          <c:dPt>
            <c:idx val="0"/>
            <c:spPr>
              <a:solidFill>
                <a:schemeClr val="accent1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3"/>
            <c:spPr>
              <a:solidFill>
                <a:schemeClr val="folHlink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4"/>
            <c:spPr>
              <a:solidFill>
                <a:schemeClr val="bg2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5"/>
            <c:spPr>
              <a:solidFill>
                <a:schemeClr val="tx2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8772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Sheet1!$B$1:$K$1</c:f>
              <c:strCache>
                <c:ptCount val="10"/>
                <c:pt idx="0">
                  <c:v>Добыча полезных ископаемых (7,2 %)</c:v>
                </c:pt>
                <c:pt idx="1">
                  <c:v>Обрабатывающие производства (2,4 %)</c:v>
                </c:pt>
                <c:pt idx="2">
                  <c:v>Сельское хозяйство (23,2 %)</c:v>
                </c:pt>
                <c:pt idx="3">
                  <c:v>ЖКХ (3,6 %)</c:v>
                </c:pt>
                <c:pt idx="4">
                  <c:v>Лесное хозяйство (1,3 %)</c:v>
                </c:pt>
                <c:pt idx="5">
                  <c:v>Транспорт (1,4 %)</c:v>
                </c:pt>
                <c:pt idx="6">
                  <c:v>Бюджетная сфера (43,7 %)</c:v>
                </c:pt>
                <c:pt idx="7">
                  <c:v>Связь (1,8%)</c:v>
                </c:pt>
                <c:pt idx="8">
                  <c:v>Индивидуальные предприниматели(12%)</c:v>
                </c:pt>
                <c:pt idx="9">
                  <c:v>Прочие (3,4 %)</c:v>
                </c:pt>
              </c:strCache>
            </c:strRef>
          </c:cat>
          <c:val>
            <c:numRef>
              <c:f>Sheet1!$B$4:$K$4</c:f>
              <c:numCache>
                <c:formatCode>General</c:formatCode>
                <c:ptCount val="10"/>
              </c:numCache>
            </c:numRef>
          </c:val>
        </c:ser>
      </c:pie3DChart>
      <c:spPr>
        <a:noFill/>
        <a:ln w="25383">
          <a:noFill/>
        </a:ln>
      </c:spPr>
    </c:plotArea>
    <c:legend>
      <c:legendPos val="b"/>
      <c:layout>
        <c:manualLayout>
          <c:xMode val="edge"/>
          <c:yMode val="edge"/>
          <c:x val="0.21385184650083891"/>
          <c:y val="0.61116192667697544"/>
          <c:w val="0.69323669403709842"/>
          <c:h val="0.36421649348626034"/>
        </c:manualLayout>
      </c:layout>
      <c:spPr>
        <a:noFill/>
        <a:ln w="37543">
          <a:noFill/>
        </a:ln>
      </c:spPr>
      <c:txPr>
        <a:bodyPr/>
        <a:lstStyle/>
        <a:p>
          <a:pPr>
            <a:defRPr sz="1086" b="1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700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8148599269183982"/>
          <c:y val="4.7745358090185666E-2"/>
          <c:w val="0.60901339829476253"/>
          <c:h val="0.4801061007957568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Срднемесячная з/пл. </c:v>
                </c:pt>
              </c:strCache>
            </c:strRef>
          </c:tx>
          <c:spPr>
            <a:solidFill>
              <a:srgbClr val="00CCFF"/>
            </a:solidFill>
            <a:ln w="11110">
              <a:solidFill>
                <a:srgbClr val="000000"/>
              </a:solidFill>
              <a:prstDash val="solid"/>
            </a:ln>
          </c:spPr>
          <c:dLbls>
            <c:spPr>
              <a:noFill/>
              <a:ln w="22219">
                <a:noFill/>
              </a:ln>
            </c:spPr>
            <c:txPr>
              <a:bodyPr rot="-5400000" vert="horz"/>
              <a:lstStyle/>
              <a:p>
                <a:pPr algn="ctr">
                  <a:defRPr sz="1225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dLblPos val="inBase"/>
            <c:showVal val="1"/>
          </c:dLbls>
          <c:cat>
            <c:strRef>
              <c:f>Лист1!$A$2:$A$12</c:f>
              <c:strCache>
                <c:ptCount val="11"/>
                <c:pt idx="0">
                  <c:v>Финансы, кредит, страхование</c:v>
                </c:pt>
                <c:pt idx="1">
                  <c:v>Муниц. управление</c:v>
                </c:pt>
                <c:pt idx="2">
                  <c:v>Обрабатывающие производства</c:v>
                </c:pt>
                <c:pt idx="3">
                  <c:v>Транспорт, Связь</c:v>
                </c:pt>
                <c:pt idx="4">
                  <c:v>ЖКХ</c:v>
                </c:pt>
                <c:pt idx="5">
                  <c:v>Здравоохранение</c:v>
                </c:pt>
                <c:pt idx="6">
                  <c:v>Образование</c:v>
                </c:pt>
                <c:pt idx="7">
                  <c:v>Сельское хозяйство</c:v>
                </c:pt>
                <c:pt idx="8">
                  <c:v>Добывающая промышленность</c:v>
                </c:pt>
                <c:pt idx="9">
                  <c:v>Охрана общественной безопасноси</c:v>
                </c:pt>
                <c:pt idx="10">
                  <c:v>Органы гос.власти</c:v>
                </c:pt>
              </c:strCache>
            </c:strRef>
          </c:cat>
          <c:val>
            <c:numRef>
              <c:f>Лист1!$B$2:$B$12</c:f>
              <c:numCache>
                <c:formatCode>#,##0</c:formatCode>
                <c:ptCount val="11"/>
                <c:pt idx="0">
                  <c:v>16582</c:v>
                </c:pt>
                <c:pt idx="1">
                  <c:v>15411</c:v>
                </c:pt>
                <c:pt idx="2">
                  <c:v>22559</c:v>
                </c:pt>
                <c:pt idx="3">
                  <c:v>11869</c:v>
                </c:pt>
                <c:pt idx="4">
                  <c:v>8227</c:v>
                </c:pt>
                <c:pt idx="5">
                  <c:v>9800</c:v>
                </c:pt>
                <c:pt idx="6">
                  <c:v>10220</c:v>
                </c:pt>
                <c:pt idx="7">
                  <c:v>8048</c:v>
                </c:pt>
                <c:pt idx="8">
                  <c:v>35692</c:v>
                </c:pt>
                <c:pt idx="9">
                  <c:v>21033</c:v>
                </c:pt>
                <c:pt idx="10">
                  <c:v>18786</c:v>
                </c:pt>
              </c:numCache>
            </c:numRef>
          </c:val>
        </c:ser>
        <c:axId val="139411840"/>
        <c:axId val="139413760"/>
      </c:barChart>
      <c:lineChart>
        <c:grouping val="standard"/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Среднемесячная з/пл. по району 13325</c:v>
                </c:pt>
              </c:strCache>
            </c:strRef>
          </c:tx>
          <c:spPr>
            <a:ln w="33329">
              <a:solidFill>
                <a:srgbClr val="0066CC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0066CC"/>
              </a:solidFill>
              <a:ln>
                <a:solidFill>
                  <a:srgbClr val="0066CC"/>
                </a:solidFill>
                <a:prstDash val="solid"/>
              </a:ln>
            </c:spPr>
          </c:marker>
          <c:cat>
            <c:strRef>
              <c:f>Лист1!$A$2:$A$12</c:f>
              <c:strCache>
                <c:ptCount val="11"/>
                <c:pt idx="0">
                  <c:v>Финансы, кредит, страхование</c:v>
                </c:pt>
                <c:pt idx="1">
                  <c:v>Муниц. управление</c:v>
                </c:pt>
                <c:pt idx="2">
                  <c:v>Обрабатывающие производства</c:v>
                </c:pt>
                <c:pt idx="3">
                  <c:v>Транспорт, Связь</c:v>
                </c:pt>
                <c:pt idx="4">
                  <c:v>ЖКХ</c:v>
                </c:pt>
                <c:pt idx="5">
                  <c:v>Здравоохранение</c:v>
                </c:pt>
                <c:pt idx="6">
                  <c:v>Образование</c:v>
                </c:pt>
                <c:pt idx="7">
                  <c:v>Сельское хозяйство</c:v>
                </c:pt>
                <c:pt idx="8">
                  <c:v>Добывающая промышленность</c:v>
                </c:pt>
                <c:pt idx="9">
                  <c:v>Охрана общественной безопасноси</c:v>
                </c:pt>
                <c:pt idx="10">
                  <c:v>Органы гос.власти</c:v>
                </c:pt>
              </c:strCache>
            </c:strRef>
          </c:cat>
          <c:val>
            <c:numRef>
              <c:f>Лист1!$C$2:$C$12</c:f>
              <c:numCache>
                <c:formatCode>#,##0</c:formatCode>
                <c:ptCount val="11"/>
                <c:pt idx="0">
                  <c:v>13325</c:v>
                </c:pt>
                <c:pt idx="1">
                  <c:v>13325</c:v>
                </c:pt>
                <c:pt idx="2">
                  <c:v>13325</c:v>
                </c:pt>
                <c:pt idx="3">
                  <c:v>13325</c:v>
                </c:pt>
                <c:pt idx="4">
                  <c:v>13325</c:v>
                </c:pt>
                <c:pt idx="5">
                  <c:v>13325</c:v>
                </c:pt>
                <c:pt idx="6">
                  <c:v>13325</c:v>
                </c:pt>
                <c:pt idx="7">
                  <c:v>13325</c:v>
                </c:pt>
                <c:pt idx="8">
                  <c:v>13325</c:v>
                </c:pt>
                <c:pt idx="9">
                  <c:v>13325</c:v>
                </c:pt>
                <c:pt idx="10">
                  <c:v>13325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Средне-краевая з/пл. 18834</c:v>
                </c:pt>
              </c:strCache>
            </c:strRef>
          </c:tx>
          <c:spPr>
            <a:ln w="33329">
              <a:solidFill>
                <a:srgbClr val="FF00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strRef>
              <c:f>Лист1!$A$2:$A$12</c:f>
              <c:strCache>
                <c:ptCount val="11"/>
                <c:pt idx="0">
                  <c:v>Финансы, кредит, страхование</c:v>
                </c:pt>
                <c:pt idx="1">
                  <c:v>Муниц. управление</c:v>
                </c:pt>
                <c:pt idx="2">
                  <c:v>Обрабатывающие производства</c:v>
                </c:pt>
                <c:pt idx="3">
                  <c:v>Транспорт, Связь</c:v>
                </c:pt>
                <c:pt idx="4">
                  <c:v>ЖКХ</c:v>
                </c:pt>
                <c:pt idx="5">
                  <c:v>Здравоохранение</c:v>
                </c:pt>
                <c:pt idx="6">
                  <c:v>Образование</c:v>
                </c:pt>
                <c:pt idx="7">
                  <c:v>Сельское хозяйство</c:v>
                </c:pt>
                <c:pt idx="8">
                  <c:v>Добывающая промышленность</c:v>
                </c:pt>
                <c:pt idx="9">
                  <c:v>Охрана общественной безопасноси</c:v>
                </c:pt>
                <c:pt idx="10">
                  <c:v>Органы гос.власти</c:v>
                </c:pt>
              </c:strCache>
            </c:strRef>
          </c:cat>
          <c:val>
            <c:numRef>
              <c:f>Лист1!$D$2:$D$12</c:f>
              <c:numCache>
                <c:formatCode>#,##0</c:formatCode>
                <c:ptCount val="11"/>
                <c:pt idx="0">
                  <c:v>18834</c:v>
                </c:pt>
                <c:pt idx="1">
                  <c:v>18834</c:v>
                </c:pt>
                <c:pt idx="2">
                  <c:v>18834</c:v>
                </c:pt>
                <c:pt idx="3">
                  <c:v>18834</c:v>
                </c:pt>
                <c:pt idx="4">
                  <c:v>18834</c:v>
                </c:pt>
                <c:pt idx="5">
                  <c:v>18834</c:v>
                </c:pt>
                <c:pt idx="6">
                  <c:v>18834</c:v>
                </c:pt>
                <c:pt idx="7">
                  <c:v>18834</c:v>
                </c:pt>
                <c:pt idx="8">
                  <c:v>18834</c:v>
                </c:pt>
                <c:pt idx="9">
                  <c:v>18834</c:v>
                </c:pt>
                <c:pt idx="10">
                  <c:v>18834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Прожиточный минимум за 1 кв. 2011 - 6 101</c:v>
                </c:pt>
              </c:strCache>
            </c:strRef>
          </c:tx>
          <c:spPr>
            <a:ln w="33329">
              <a:solidFill>
                <a:srgbClr val="FF00FF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00"/>
              </a:solidFill>
            </c:spPr>
          </c:marker>
          <c:cat>
            <c:strRef>
              <c:f>Лист1!$A$2:$A$12</c:f>
              <c:strCache>
                <c:ptCount val="11"/>
                <c:pt idx="0">
                  <c:v>Финансы, кредит, страхование</c:v>
                </c:pt>
                <c:pt idx="1">
                  <c:v>Муниц. управление</c:v>
                </c:pt>
                <c:pt idx="2">
                  <c:v>Обрабатывающие производства</c:v>
                </c:pt>
                <c:pt idx="3">
                  <c:v>Транспорт, Связь</c:v>
                </c:pt>
                <c:pt idx="4">
                  <c:v>ЖКХ</c:v>
                </c:pt>
                <c:pt idx="5">
                  <c:v>Здравоохранение</c:v>
                </c:pt>
                <c:pt idx="6">
                  <c:v>Образование</c:v>
                </c:pt>
                <c:pt idx="7">
                  <c:v>Сельское хозяйство</c:v>
                </c:pt>
                <c:pt idx="8">
                  <c:v>Добывающая промышленность</c:v>
                </c:pt>
                <c:pt idx="9">
                  <c:v>Охрана общественной безопасноси</c:v>
                </c:pt>
                <c:pt idx="10">
                  <c:v>Органы гос.власти</c:v>
                </c:pt>
              </c:strCache>
            </c:strRef>
          </c:cat>
          <c:val>
            <c:numRef>
              <c:f>Лист1!$E$2:$E$12</c:f>
              <c:numCache>
                <c:formatCode>#,##0</c:formatCode>
                <c:ptCount val="11"/>
                <c:pt idx="0">
                  <c:v>6101</c:v>
                </c:pt>
                <c:pt idx="1">
                  <c:v>6101</c:v>
                </c:pt>
                <c:pt idx="2">
                  <c:v>6101</c:v>
                </c:pt>
                <c:pt idx="3">
                  <c:v>6101</c:v>
                </c:pt>
                <c:pt idx="4">
                  <c:v>6101</c:v>
                </c:pt>
                <c:pt idx="5">
                  <c:v>6101</c:v>
                </c:pt>
                <c:pt idx="6">
                  <c:v>6101</c:v>
                </c:pt>
                <c:pt idx="7">
                  <c:v>6101</c:v>
                </c:pt>
                <c:pt idx="8">
                  <c:v>6101</c:v>
                </c:pt>
                <c:pt idx="9">
                  <c:v>6101</c:v>
                </c:pt>
                <c:pt idx="10">
                  <c:v>6101</c:v>
                </c:pt>
              </c:numCache>
            </c:numRef>
          </c:val>
        </c:ser>
        <c:marker val="1"/>
        <c:axId val="139411840"/>
        <c:axId val="139413760"/>
      </c:lineChart>
      <c:catAx>
        <c:axId val="139411840"/>
        <c:scaling>
          <c:orientation val="minMax"/>
        </c:scaling>
        <c:axPos val="b"/>
        <c:numFmt formatCode="General" sourceLinked="1"/>
        <c:tickLblPos val="nextTo"/>
        <c:txPr>
          <a:bodyPr rot="-27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39413760"/>
        <c:crosses val="autoZero"/>
        <c:auto val="1"/>
        <c:lblAlgn val="ctr"/>
        <c:lblOffset val="100"/>
      </c:catAx>
      <c:valAx>
        <c:axId val="139413760"/>
        <c:scaling>
          <c:orientation val="minMax"/>
        </c:scaling>
        <c:axPos val="l"/>
        <c:majorGridlines/>
        <c:numFmt formatCode="#,##0" sourceLinked="1"/>
        <c:tickLblPos val="nextTo"/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39411840"/>
        <c:crosses val="autoZero"/>
        <c:crossBetween val="between"/>
      </c:valAx>
      <c:spPr>
        <a:noFill/>
        <a:ln w="22219">
          <a:noFill/>
        </a:ln>
      </c:spPr>
    </c:plotArea>
    <c:legend>
      <c:legendPos val="r"/>
      <c:layout>
        <c:manualLayout>
          <c:xMode val="edge"/>
          <c:yMode val="edge"/>
          <c:x val="0.80389747500333075"/>
          <c:y val="0"/>
          <c:w val="0.19610252499666883"/>
          <c:h val="0.78490082626211577"/>
        </c:manualLayout>
      </c:layout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574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0.10076045627376426"/>
          <c:y val="7.6595744680851063E-2"/>
          <c:w val="0.84980988593155893"/>
          <c:h val="0.6595744680851083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dLbls>
            <c:dLbl>
              <c:idx val="0"/>
              <c:layout>
                <c:manualLayout>
                  <c:x val="8.8535676116090183E-3"/>
                  <c:y val="-6.8740445542881104E-3"/>
                </c:manualLayout>
              </c:layout>
              <c:showVal val="1"/>
            </c:dLbl>
            <c:dLbl>
              <c:idx val="1"/>
              <c:layout>
                <c:manualLayout>
                  <c:x val="-4.7251144843979105E-3"/>
                  <c:y val="-1.1777100853750605E-2"/>
                </c:manualLayout>
              </c:layout>
              <c:showVal val="1"/>
            </c:dLbl>
            <c:dLbl>
              <c:idx val="2"/>
              <c:layout>
                <c:manualLayout>
                  <c:x val="-1.3259186065215901E-2"/>
                  <c:y val="3.4532202511296461E-3"/>
                </c:manualLayout>
              </c:layout>
              <c:showVal val="1"/>
            </c:dLbl>
            <c:dLbl>
              <c:idx val="3"/>
              <c:layout>
                <c:manualLayout>
                  <c:x val="4.2594767360527403E-3"/>
                  <c:y val="-1.2857904799107601E-2"/>
                </c:manualLayout>
              </c:layout>
              <c:showVal val="1"/>
            </c:dLbl>
            <c:spPr>
              <a:noFill/>
              <a:ln w="30209">
                <a:noFill/>
              </a:ln>
            </c:spPr>
            <c:txPr>
              <a:bodyPr/>
              <a:lstStyle/>
              <a:p>
                <a:pPr>
                  <a:defRPr sz="1665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30.5</c:v>
                </c:pt>
                <c:pt idx="1">
                  <c:v>30.4</c:v>
                </c:pt>
                <c:pt idx="2" formatCode="0.0">
                  <c:v>29</c:v>
                </c:pt>
                <c:pt idx="3" formatCode="0.0">
                  <c:v>30.1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Прогноз</c:v>
                </c:pt>
              </c:strCache>
            </c:strRef>
          </c:tx>
          <c:spPr>
            <a:solidFill>
              <a:srgbClr val="FFFF00"/>
            </a:solidFill>
            <a:ln w="30209">
              <a:noFill/>
            </a:ln>
          </c:spPr>
          <c:dLbls>
            <c:dLbl>
              <c:idx val="2"/>
              <c:layout>
                <c:manualLayout>
                  <c:x val="3.3279996645795611E-2"/>
                  <c:y val="-5.9627324526643844E-3"/>
                </c:manualLayout>
              </c:layout>
              <c:showVal val="1"/>
            </c:dLbl>
            <c:dLbl>
              <c:idx val="3"/>
              <c:layout>
                <c:manualLayout>
                  <c:x val="3.7189136409284021E-2"/>
                  <c:y val="-2.5728955780000552E-4"/>
                </c:manualLayout>
              </c:layout>
              <c:showVal val="1"/>
            </c:dLbl>
            <c:dLbl>
              <c:idx val="4"/>
              <c:layout>
                <c:manualLayout>
                  <c:x val="8.9845912204507428E-3"/>
                  <c:y val="-2.1320289816967588E-3"/>
                </c:manualLayout>
              </c:layout>
              <c:showVal val="1"/>
            </c:dLbl>
            <c:spPr>
              <a:noFill/>
              <a:ln w="30209">
                <a:noFill/>
              </a:ln>
            </c:spPr>
            <c:txPr>
              <a:bodyPr/>
              <a:lstStyle/>
              <a:p>
                <a:pPr>
                  <a:defRPr sz="1665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 прогноз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2" formatCode="0.0">
                  <c:v>28</c:v>
                </c:pt>
                <c:pt idx="3" formatCode="0.0">
                  <c:v>27</c:v>
                </c:pt>
                <c:pt idx="4" formatCode="0.0">
                  <c:v>28</c:v>
                </c:pt>
              </c:numCache>
            </c:numRef>
          </c:val>
          <c:shape val="box"/>
        </c:ser>
        <c:shape val="cylinder"/>
        <c:axId val="142720000"/>
        <c:axId val="142734080"/>
        <c:axId val="0"/>
      </c:bar3DChart>
      <c:catAx>
        <c:axId val="14272000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427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2734080"/>
        <c:crosses val="autoZero"/>
        <c:auto val="1"/>
        <c:lblAlgn val="ctr"/>
        <c:lblOffset val="100"/>
      </c:catAx>
      <c:valAx>
        <c:axId val="14273408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65"/>
            </a:pPr>
            <a:endParaRPr lang="ru-RU"/>
          </a:p>
        </c:txPr>
        <c:crossAx val="142720000"/>
        <c:crosses val="autoZero"/>
        <c:crossBetween val="between"/>
      </c:valAx>
      <c:spPr>
        <a:noFill/>
        <a:ln w="30209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2141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6.8820224719101139E-2"/>
          <c:y val="4.2622950819672129E-2"/>
          <c:w val="0.83988764044943864"/>
          <c:h val="0.7573770491803278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dLbls>
            <c:dLbl>
              <c:idx val="0"/>
              <c:layout>
                <c:manualLayout>
                  <c:x val="-7.2662278661152612E-3"/>
                  <c:y val="-9.7169853768279395E-3"/>
                </c:manualLayout>
              </c:layout>
              <c:spPr>
                <a:noFill/>
                <a:ln w="25872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1.0090238160063894E-2"/>
                  <c:y val="8.1093363329584178E-3"/>
                </c:manualLayout>
              </c:layout>
              <c:spPr>
                <a:noFill/>
                <a:ln w="25872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-2.0938841097209792E-2"/>
                  <c:y val="-2.283734533183366E-2"/>
                </c:manualLayout>
              </c:layout>
              <c:spPr>
                <a:noFill/>
                <a:ln w="25872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1.3677747520704359E-2"/>
                  <c:y val="-5.9752530933633759E-3"/>
                </c:manualLayout>
              </c:layout>
              <c:spPr>
                <a:noFill/>
                <a:ln w="25872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spPr>
              <a:noFill/>
              <a:ln w="25872">
                <a:noFill/>
              </a:ln>
            </c:spPr>
            <c:showVal val="1"/>
          </c:dLbls>
          <c:cat>
            <c:strRef>
              <c:f>Лист1!$A$2:$A$6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421.1</c:v>
                </c:pt>
                <c:pt idx="1">
                  <c:v>467.8</c:v>
                </c:pt>
                <c:pt idx="2">
                  <c:v>471.4</c:v>
                </c:pt>
                <c:pt idx="3">
                  <c:v>490.7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Прогноз</c:v>
                </c:pt>
              </c:strCache>
            </c:strRef>
          </c:tx>
          <c:spPr>
            <a:solidFill>
              <a:srgbClr val="FFFF00"/>
            </a:solidFill>
            <a:ln w="25872">
              <a:noFill/>
            </a:ln>
          </c:spPr>
          <c:dLbls>
            <c:dLbl>
              <c:idx val="2"/>
              <c:layout>
                <c:manualLayout>
                  <c:x val="3.6438355378311943E-2"/>
                  <c:y val="5.7142857142857143E-3"/>
                </c:manualLayout>
              </c:layout>
              <c:spPr>
                <a:noFill/>
                <a:ln w="25872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5.1980907087026094E-2"/>
                  <c:y val="1.1247244094488205E-2"/>
                </c:manualLayout>
              </c:layout>
              <c:spPr>
                <a:noFill/>
                <a:ln w="25872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dLbl>
              <c:idx val="4"/>
              <c:layout>
                <c:manualLayout>
                  <c:x val="2.3529715831361469E-2"/>
                  <c:y val="3.2173249260177256E-2"/>
                </c:manualLayout>
              </c:layout>
              <c:spPr>
                <a:noFill/>
                <a:ln w="25872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spPr>
              <a:noFill/>
              <a:ln w="25872">
                <a:noFill/>
              </a:ln>
            </c:spPr>
            <c:showVal val="1"/>
          </c:dLbls>
          <c:cat>
            <c:strRef>
              <c:f>Лист1!$A$2:$A$6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 прогноз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2">
                  <c:v>415.4</c:v>
                </c:pt>
                <c:pt idx="3">
                  <c:v>475.1</c:v>
                </c:pt>
                <c:pt idx="4">
                  <c:v>504.3</c:v>
                </c:pt>
              </c:numCache>
            </c:numRef>
          </c:val>
        </c:ser>
        <c:shape val="box"/>
        <c:axId val="142864768"/>
        <c:axId val="142866304"/>
        <c:axId val="0"/>
      </c:bar3DChart>
      <c:catAx>
        <c:axId val="142864768"/>
        <c:scaling>
          <c:orientation val="minMax"/>
        </c:scaling>
        <c:axPos val="b"/>
        <c:numFmt formatCode="General" sourceLinked="1"/>
        <c:tickLblPos val="low"/>
        <c:txPr>
          <a:bodyPr rot="0" vert="horz"/>
          <a:lstStyle/>
          <a:p>
            <a:pPr>
              <a:defRPr sz="1426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2866304"/>
        <c:crosses val="autoZero"/>
        <c:auto val="1"/>
        <c:lblAlgn val="ctr"/>
        <c:lblOffset val="100"/>
      </c:catAx>
      <c:valAx>
        <c:axId val="14286630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26"/>
            </a:pPr>
            <a:endParaRPr lang="ru-RU"/>
          </a:p>
        </c:txPr>
        <c:crossAx val="142864768"/>
        <c:crosses val="autoZero"/>
        <c:crossBetween val="between"/>
      </c:valAx>
      <c:spPr>
        <a:noFill/>
        <a:ln w="25872">
          <a:noFill/>
        </a:ln>
      </c:spPr>
    </c:plotArea>
    <c:legend>
      <c:legendPos val="r"/>
      <c:layout>
        <c:manualLayout>
          <c:xMode val="edge"/>
          <c:yMode val="edge"/>
          <c:x val="0.85461301224165065"/>
          <c:y val="0.13747580939486564"/>
          <c:w val="0.14538698775834941"/>
          <c:h val="0.4572824551393625"/>
        </c:manualLayout>
      </c:layout>
      <c:txPr>
        <a:bodyPr/>
        <a:lstStyle/>
        <a:p>
          <a:pPr>
            <a:defRPr sz="1406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833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0.20363636363636414"/>
          <c:y val="5.5421686746987962E-2"/>
          <c:w val="0.62303030303030305"/>
          <c:h val="0.52048192771084256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2009 г.</c:v>
                </c:pt>
              </c:strCache>
            </c:strRef>
          </c:tx>
          <c:spPr>
            <a:solidFill>
              <a:srgbClr val="339966"/>
            </a:solidFill>
            <a:ln w="12456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-1.0918394650840458E-2"/>
                  <c:y val="-1.1013630485072971E-2"/>
                </c:manualLayout>
              </c:layout>
              <c:showVal val="1"/>
            </c:dLbl>
            <c:dLbl>
              <c:idx val="1"/>
              <c:layout>
                <c:manualLayout>
                  <c:x val="2.0642016840564706E-3"/>
                  <c:y val="-1.3024035650833007E-2"/>
                </c:manualLayout>
              </c:layout>
              <c:showVal val="1"/>
            </c:dLbl>
            <c:dLbl>
              <c:idx val="2"/>
              <c:layout>
                <c:manualLayout>
                  <c:x val="1.2085771271167211E-2"/>
                  <c:y val="-2.6622989011156901E-2"/>
                </c:manualLayout>
              </c:layout>
              <c:showVal val="1"/>
            </c:dLbl>
            <c:dLbl>
              <c:idx val="3"/>
              <c:layout>
                <c:manualLayout>
                  <c:x val="3.7832764115934654E-3"/>
                  <c:y val="-3.1219822774262083E-2"/>
                </c:manualLayout>
              </c:layout>
              <c:showVal val="1"/>
            </c:dLbl>
            <c:dLbl>
              <c:idx val="4"/>
              <c:layout>
                <c:manualLayout>
                  <c:x val="1.0026236097474356E-2"/>
                  <c:y val="-2.0008298939190931E-2"/>
                </c:manualLayout>
              </c:layout>
              <c:showVal val="1"/>
            </c:dLbl>
            <c:dLbl>
              <c:idx val="5"/>
              <c:layout>
                <c:manualLayout>
                  <c:x val="1.6269322934126446E-2"/>
                  <c:y val="-2.6770867603766887E-2"/>
                </c:manualLayout>
              </c:layout>
              <c:showVal val="1"/>
            </c:dLbl>
            <c:dLbl>
              <c:idx val="6"/>
              <c:layout>
                <c:manualLayout>
                  <c:x val="1.5239428196508841E-2"/>
                  <c:y val="-3.1163126900404046E-2"/>
                </c:manualLayout>
              </c:layout>
              <c:showVal val="1"/>
            </c:dLbl>
            <c:dLbl>
              <c:idx val="7"/>
              <c:layout>
                <c:manualLayout>
                  <c:xMode val="edge"/>
                  <c:yMode val="edge"/>
                  <c:x val="0.90666666666666651"/>
                  <c:y val="0.51807228915662429"/>
                </c:manualLayout>
              </c:layout>
              <c:showVal val="1"/>
            </c:dLbl>
            <c:dLbl>
              <c:idx val="8"/>
              <c:layout>
                <c:manualLayout>
                  <c:x val="-2.5187446807244253E-2"/>
                  <c:y val="1.0139496451832418E-2"/>
                </c:manualLayout>
              </c:layout>
              <c:showVal val="1"/>
            </c:dLbl>
            <c:dLbl>
              <c:idx val="9"/>
              <c:layout>
                <c:manualLayout>
                  <c:x val="-3.7943709417275436E-2"/>
                  <c:y val="1.3637114805093799E-2"/>
                </c:manualLayout>
              </c:layout>
              <c:showVal val="1"/>
            </c:dLbl>
            <c:dLbl>
              <c:idx val="10"/>
              <c:layout>
                <c:manualLayout>
                  <c:x val="-4.6595366055433504E-2"/>
                  <c:y val="5.8979780305239314E-3"/>
                </c:manualLayout>
              </c:layout>
              <c:showVal val="1"/>
            </c:dLbl>
            <c:spPr>
              <a:noFill/>
              <a:ln w="24911">
                <a:noFill/>
              </a:ln>
            </c:spPr>
            <c:txPr>
              <a:bodyPr/>
              <a:lstStyle/>
              <a:p>
                <a:pPr>
                  <a:defRPr sz="981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ООО "Лукоил-Пермь"</c:v>
                </c:pt>
                <c:pt idx="1">
                  <c:v>ООО "Нива"</c:v>
                </c:pt>
                <c:pt idx="2">
                  <c:v>ООО "Пихтовское"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 formatCode="General">
                  <c:v>4746.8</c:v>
                </c:pt>
                <c:pt idx="1">
                  <c:v>130.69999999999999</c:v>
                </c:pt>
                <c:pt idx="2">
                  <c:v>85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2010 г.</c:v>
                </c:pt>
              </c:strCache>
            </c:strRef>
          </c:tx>
          <c:spPr>
            <a:solidFill>
              <a:srgbClr val="FF99CC"/>
            </a:solidFill>
            <a:ln w="12456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-6.8364134895509332E-3"/>
                  <c:y val="-6.8065140792118953E-3"/>
                </c:manualLayout>
              </c:layout>
              <c:showVal val="1"/>
            </c:dLbl>
            <c:dLbl>
              <c:idx val="1"/>
              <c:layout>
                <c:manualLayout>
                  <c:x val="7.6248372733477045E-3"/>
                  <c:y val="-1.2500833409926427E-2"/>
                </c:manualLayout>
              </c:layout>
              <c:showVal val="1"/>
            </c:dLbl>
            <c:dLbl>
              <c:idx val="2"/>
              <c:layout>
                <c:manualLayout>
                  <c:x val="1.2482855450628823E-2"/>
                  <c:y val="-1.8051711587374064E-2"/>
                </c:manualLayout>
              </c:layout>
              <c:showVal val="1"/>
            </c:dLbl>
            <c:dLbl>
              <c:idx val="3"/>
              <c:layout>
                <c:manualLayout>
                  <c:x val="1.2762409109016576E-2"/>
                  <c:y val="-2.5550600618489672E-2"/>
                </c:manualLayout>
              </c:layout>
              <c:showVal val="1"/>
            </c:dLbl>
            <c:dLbl>
              <c:idx val="4"/>
              <c:layout>
                <c:manualLayout>
                  <c:x val="1.9005368794897493E-2"/>
                  <c:y val="-1.7707459365154481E-2"/>
                </c:manualLayout>
              </c:layout>
              <c:showVal val="1"/>
            </c:dLbl>
            <c:dLbl>
              <c:idx val="5"/>
              <c:layout>
                <c:manualLayout>
                  <c:x val="3.7369540601990416E-2"/>
                  <c:y val="-2.2718537020011881E-2"/>
                </c:manualLayout>
              </c:layout>
              <c:showVal val="1"/>
            </c:dLbl>
            <c:dLbl>
              <c:idx val="6"/>
              <c:layout>
                <c:manualLayout>
                  <c:x val="2.7854924530295581E-2"/>
                  <c:y val="-2.4461344685940589E-2"/>
                </c:manualLayout>
              </c:layout>
              <c:showVal val="1"/>
            </c:dLbl>
            <c:dLbl>
              <c:idx val="7"/>
              <c:layout>
                <c:manualLayout>
                  <c:xMode val="edge"/>
                  <c:yMode val="edge"/>
                  <c:x val="0.93454545454545668"/>
                  <c:y val="0.51807228915662429"/>
                </c:manualLayout>
              </c:layout>
              <c:showVal val="1"/>
            </c:dLbl>
            <c:dLbl>
              <c:idx val="8"/>
              <c:layout>
                <c:manualLayout>
                  <c:x val="-1.6478178322947741E-2"/>
                  <c:y val="4.7151744920773814E-3"/>
                </c:manualLayout>
              </c:layout>
              <c:showVal val="1"/>
            </c:dLbl>
            <c:dLbl>
              <c:idx val="9"/>
              <c:layout>
                <c:manualLayout>
                  <c:x val="-3.4903256140601482E-2"/>
                  <c:y val="3.9515893846602465E-3"/>
                </c:manualLayout>
              </c:layout>
              <c:showVal val="1"/>
            </c:dLbl>
            <c:dLbl>
              <c:idx val="10"/>
              <c:layout>
                <c:manualLayout>
                  <c:x val="-3.6321412204426855E-2"/>
                  <c:y val="6.8914649557693976E-3"/>
                </c:manualLayout>
              </c:layout>
              <c:showVal val="1"/>
            </c:dLbl>
            <c:spPr>
              <a:noFill/>
              <a:ln w="24911">
                <a:noFill/>
              </a:ln>
            </c:spPr>
            <c:txPr>
              <a:bodyPr/>
              <a:lstStyle/>
              <a:p>
                <a:pPr>
                  <a:defRPr sz="981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ООО "Лукоил-Пермь"</c:v>
                </c:pt>
                <c:pt idx="1">
                  <c:v>ООО "Нива"</c:v>
                </c:pt>
                <c:pt idx="2">
                  <c:v>ООО "Пихтовское"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 formatCode="General">
                  <c:v>5404.5</c:v>
                </c:pt>
                <c:pt idx="1">
                  <c:v>155.69999999999999</c:v>
                </c:pt>
                <c:pt idx="2">
                  <c:v>88.1</c:v>
                </c:pt>
              </c:numCache>
            </c:numRef>
          </c:val>
        </c:ser>
        <c:ser>
          <c:idx val="4"/>
          <c:order val="2"/>
          <c:tx>
            <c:strRef>
              <c:f>Лист1!$D$1</c:f>
              <c:strCache>
                <c:ptCount val="1"/>
                <c:pt idx="0">
                  <c:v>2011 г. прогноз</c:v>
                </c:pt>
              </c:strCache>
            </c:strRef>
          </c:tx>
          <c:spPr>
            <a:solidFill>
              <a:srgbClr val="CC99FF"/>
            </a:solidFill>
            <a:ln w="12456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1.8802512228926725E-2"/>
                  <c:y val="-1.1721792307726285E-2"/>
                </c:manualLayout>
              </c:layout>
              <c:showVal val="1"/>
            </c:dLbl>
            <c:dLbl>
              <c:idx val="1"/>
              <c:layout>
                <c:manualLayout>
                  <c:x val="1.0402840538403495E-2"/>
                  <c:y val="-9.4029672127596484E-3"/>
                </c:manualLayout>
              </c:layout>
              <c:showVal val="1"/>
            </c:dLbl>
            <c:dLbl>
              <c:idx val="2"/>
              <c:layout>
                <c:manualLayout>
                  <c:x val="1.9836867470603977E-2"/>
                  <c:y val="-1.6317587967600806E-2"/>
                </c:manualLayout>
              </c:layout>
              <c:showVal val="1"/>
            </c:dLbl>
            <c:dLbl>
              <c:idx val="3"/>
              <c:layout>
                <c:manualLayout>
                  <c:x val="8.1159659112173595E-3"/>
                  <c:y val="-2.9158625836039977E-2"/>
                </c:manualLayout>
              </c:layout>
              <c:showVal val="1"/>
            </c:dLbl>
            <c:dLbl>
              <c:idx val="4"/>
              <c:layout>
                <c:manualLayout>
                  <c:x val="1.193468317285582E-2"/>
                  <c:y val="-1.8905846028487983E-2"/>
                </c:manualLayout>
              </c:layout>
              <c:showVal val="1"/>
            </c:dLbl>
            <c:dLbl>
              <c:idx val="5"/>
              <c:layout>
                <c:manualLayout>
                  <c:x val="2.5450370131464031E-2"/>
                  <c:y val="-1.9097646574911618E-2"/>
                </c:manualLayout>
              </c:layout>
              <c:showVal val="1"/>
            </c:dLbl>
            <c:dLbl>
              <c:idx val="6"/>
              <c:layout>
                <c:manualLayout>
                  <c:x val="2.3208608483267612E-2"/>
                  <c:y val="-2.5659731349274011E-2"/>
                </c:manualLayout>
              </c:layout>
              <c:showVal val="1"/>
            </c:dLbl>
            <c:spPr>
              <a:noFill/>
              <a:ln w="24911">
                <a:noFill/>
              </a:ln>
            </c:spPr>
            <c:txPr>
              <a:bodyPr/>
              <a:lstStyle/>
              <a:p>
                <a:pPr>
                  <a:defRPr sz="981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ООО "Лукоил-Пермь"</c:v>
                </c:pt>
                <c:pt idx="1">
                  <c:v>ООО "Нива"</c:v>
                </c:pt>
                <c:pt idx="2">
                  <c:v>ООО "Пихтовское"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 formatCode="General">
                  <c:v>5945</c:v>
                </c:pt>
                <c:pt idx="1">
                  <c:v>203</c:v>
                </c:pt>
                <c:pt idx="2">
                  <c:v>104</c:v>
                </c:pt>
              </c:numCache>
            </c:numRef>
          </c:val>
        </c:ser>
        <c:shape val="box"/>
        <c:axId val="143600640"/>
        <c:axId val="143610624"/>
        <c:axId val="0"/>
      </c:bar3DChart>
      <c:catAx>
        <c:axId val="143600640"/>
        <c:scaling>
          <c:orientation val="minMax"/>
        </c:scaling>
        <c:axPos val="b"/>
        <c:numFmt formatCode="General" sourceLinked="1"/>
        <c:tickLblPos val="low"/>
        <c:txPr>
          <a:bodyPr rot="-2700000" vert="horz"/>
          <a:lstStyle/>
          <a:p>
            <a:pPr>
              <a:defRPr sz="1079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43610624"/>
        <c:crosses val="autoZero"/>
        <c:auto val="1"/>
        <c:lblAlgn val="ctr"/>
        <c:lblOffset val="100"/>
      </c:catAx>
      <c:valAx>
        <c:axId val="143610624"/>
        <c:scaling>
          <c:orientation val="minMax"/>
        </c:scaling>
        <c:axPos val="l"/>
        <c:majorGridlines/>
        <c:numFmt formatCode="General" sourceLinked="1"/>
        <c:tickLblPos val="nextTo"/>
        <c:spPr>
          <a:ln w="311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81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43600640"/>
        <c:crosses val="autoZero"/>
        <c:crossBetween val="between"/>
      </c:valAx>
      <c:spPr>
        <a:noFill/>
        <a:ln w="24911">
          <a:noFill/>
        </a:ln>
      </c:spPr>
    </c:plotArea>
    <c:legend>
      <c:legendPos val="r"/>
      <c:layout>
        <c:manualLayout>
          <c:xMode val="edge"/>
          <c:yMode val="edge"/>
          <c:x val="0.80121216283501639"/>
          <c:y val="1.2048278122056373E-2"/>
          <c:w val="0.19878783716498141"/>
          <c:h val="0.77108431532334065"/>
        </c:manualLayout>
      </c:layout>
      <c:txPr>
        <a:bodyPr/>
        <a:lstStyle/>
        <a:p>
          <a:pPr>
            <a:defRPr sz="1079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765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16"/>
      <c:hPercent val="46"/>
      <c:rotY val="19"/>
      <c:depthPercent val="100"/>
      <c:rAngAx val="1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9.4412331406550684E-2"/>
          <c:y val="1.2048192771084338E-2"/>
          <c:w val="0.90558766859344897"/>
          <c:h val="0.66710975037073572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rgbClr val="CCCCFF"/>
            </a:solidFill>
            <a:ln w="18805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5.7778984523484923E-4"/>
                  <c:y val="-3.7601166187569523E-3"/>
                </c:manualLayout>
              </c:layout>
              <c:showVal val="1"/>
            </c:dLbl>
            <c:dLbl>
              <c:idx val="1"/>
              <c:layout>
                <c:manualLayout>
                  <c:x val="2.2497963616617124E-3"/>
                  <c:y val="-1.8531745663643534E-3"/>
                </c:manualLayout>
              </c:layout>
              <c:showVal val="1"/>
            </c:dLbl>
            <c:dLbl>
              <c:idx val="2"/>
              <c:layout>
                <c:manualLayout>
                  <c:x val="5.247081183818213E-4"/>
                  <c:y val="-6.58746183453291E-3"/>
                </c:manualLayout>
              </c:layout>
              <c:showVal val="1"/>
            </c:dLbl>
            <c:dLbl>
              <c:idx val="3"/>
              <c:layout>
                <c:manualLayout>
                  <c:x val="-1.4014661960358398E-2"/>
                  <c:y val="-1.0121170956212731E-2"/>
                </c:manualLayout>
              </c:layout>
              <c:showVal val="1"/>
            </c:dLbl>
            <c:spPr>
              <a:noFill/>
              <a:ln w="37609">
                <a:noFill/>
              </a:ln>
            </c:spPr>
            <c:txPr>
              <a:bodyPr/>
              <a:lstStyle/>
              <a:p>
                <a:pPr>
                  <a:defRPr sz="1334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2008 г.</c:v>
                </c:pt>
                <c:pt idx="1">
                  <c:v>2009 г.</c:v>
                </c:pt>
                <c:pt idx="2">
                  <c:v>2010 г.</c:v>
                </c:pt>
                <c:pt idx="3">
                  <c:v>2011 прогноз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5.9</c:v>
                </c:pt>
                <c:pt idx="1">
                  <c:v>156.9</c:v>
                </c:pt>
                <c:pt idx="2">
                  <c:v>83</c:v>
                </c:pt>
                <c:pt idx="3">
                  <c:v>132.4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Сельское хозяйство</c:v>
                </c:pt>
              </c:strCache>
            </c:strRef>
          </c:tx>
          <c:spPr>
            <a:solidFill>
              <a:srgbClr val="FFFF99"/>
            </a:solidFill>
            <a:ln w="18805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1.4263915286451264E-2"/>
                  <c:y val="-1.0590648717602565E-2"/>
                </c:manualLayout>
              </c:layout>
              <c:showVal val="1"/>
            </c:dLbl>
            <c:dLbl>
              <c:idx val="1"/>
              <c:layout>
                <c:manualLayout>
                  <c:x val="-2.1676622318761896E-3"/>
                  <c:y val="-1.7090502188319506E-2"/>
                </c:manualLayout>
              </c:layout>
              <c:showVal val="1"/>
            </c:dLbl>
            <c:dLbl>
              <c:idx val="2"/>
              <c:layout>
                <c:manualLayout>
                  <c:x val="-8.4971490632637073E-4"/>
                  <c:y val="-6.5817930580507177E-3"/>
                </c:manualLayout>
              </c:layout>
              <c:showVal val="1"/>
            </c:dLbl>
            <c:dLbl>
              <c:idx val="3"/>
              <c:layout>
                <c:manualLayout>
                  <c:x val="2.8004344284550692E-3"/>
                  <c:y val="-1.2419773929193891E-4"/>
                </c:manualLayout>
              </c:layout>
              <c:showVal val="1"/>
            </c:dLbl>
            <c:spPr>
              <a:noFill/>
              <a:ln w="37609">
                <a:noFill/>
              </a:ln>
            </c:spPr>
            <c:txPr>
              <a:bodyPr/>
              <a:lstStyle/>
              <a:p>
                <a:pPr>
                  <a:defRPr sz="1334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2008 г.</c:v>
                </c:pt>
                <c:pt idx="1">
                  <c:v>2009 г.</c:v>
                </c:pt>
                <c:pt idx="2">
                  <c:v>2010 г.</c:v>
                </c:pt>
                <c:pt idx="3">
                  <c:v>2011 прогноз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 formatCode="0.0">
                  <c:v>96.7</c:v>
                </c:pt>
                <c:pt idx="1">
                  <c:v>0.2</c:v>
                </c:pt>
                <c:pt idx="2">
                  <c:v>138.69999999999999</c:v>
                </c:pt>
                <c:pt idx="3">
                  <c:v>80</c:v>
                </c:pt>
              </c:numCache>
            </c:numRef>
          </c:val>
        </c:ser>
        <c:ser>
          <c:idx val="4"/>
          <c:order val="2"/>
          <c:tx>
            <c:strRef>
              <c:f>Sheet1!$A$4</c:f>
              <c:strCache>
                <c:ptCount val="1"/>
                <c:pt idx="0">
                  <c:v>Добывающие производства</c:v>
                </c:pt>
              </c:strCache>
            </c:strRef>
          </c:tx>
          <c:spPr>
            <a:solidFill>
              <a:srgbClr val="3366FF"/>
            </a:solidFill>
            <a:ln w="18805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2.0599918544664843E-2"/>
                  <c:y val="2.3760590734607991E-2"/>
                </c:manualLayout>
              </c:layout>
              <c:tx>
                <c:rich>
                  <a:bodyPr/>
                  <a:lstStyle/>
                  <a:p>
                    <a:pPr>
                      <a:defRPr sz="1332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 dirty="0" smtClean="0"/>
                      <a:t>55,6</a:t>
                    </a:r>
                    <a:r>
                      <a:rPr lang="ru-RU" dirty="0"/>
                      <a:t>
</a:t>
                    </a:r>
                  </a:p>
                </c:rich>
              </c:tx>
              <c:spPr>
                <a:noFill/>
                <a:ln w="37609">
                  <a:noFill/>
                </a:ln>
              </c:spPr>
            </c:dLbl>
            <c:dLbl>
              <c:idx val="1"/>
              <c:layout>
                <c:manualLayout>
                  <c:x val="1.1875509095845874E-2"/>
                  <c:y val="3.4424933546479573E-4"/>
                </c:manualLayout>
              </c:layout>
              <c:showVal val="1"/>
            </c:dLbl>
            <c:dLbl>
              <c:idx val="2"/>
              <c:layout>
                <c:manualLayout>
                  <c:x val="1.5438452387696139E-2"/>
                  <c:y val="-1.2756677075323358E-2"/>
                </c:manualLayout>
              </c:layout>
              <c:showVal val="1"/>
            </c:dLbl>
            <c:dLbl>
              <c:idx val="3"/>
              <c:layout>
                <c:manualLayout>
                  <c:x val="1.2076432256312795E-2"/>
                  <c:y val="-1.6937617004405541E-4"/>
                </c:manualLayout>
              </c:layout>
              <c:showVal val="1"/>
            </c:dLbl>
            <c:spPr>
              <a:noFill/>
              <a:ln w="37609">
                <a:noFill/>
              </a:ln>
            </c:spPr>
            <c:txPr>
              <a:bodyPr/>
              <a:lstStyle/>
              <a:p>
                <a:pPr>
                  <a:defRPr sz="1334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2008 г.</c:v>
                </c:pt>
                <c:pt idx="1">
                  <c:v>2009 г.</c:v>
                </c:pt>
                <c:pt idx="2">
                  <c:v>2010 г.</c:v>
                </c:pt>
                <c:pt idx="3">
                  <c:v>2011 прогноз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55.6</c:v>
                </c:pt>
                <c:pt idx="1">
                  <c:v>54.3</c:v>
                </c:pt>
                <c:pt idx="2">
                  <c:v>6.2</c:v>
                </c:pt>
                <c:pt idx="3">
                  <c:v>80</c:v>
                </c:pt>
              </c:numCache>
            </c:numRef>
          </c:val>
        </c:ser>
        <c:ser>
          <c:idx val="5"/>
          <c:order val="3"/>
          <c:tx>
            <c:strRef>
              <c:f>Sheet1!$A$5</c:f>
              <c:strCache>
                <c:ptCount val="1"/>
                <c:pt idx="0">
                  <c:v>МУП</c:v>
                </c:pt>
              </c:strCache>
            </c:strRef>
          </c:tx>
          <c:spPr>
            <a:solidFill>
              <a:srgbClr val="FF8080"/>
            </a:solidFill>
            <a:ln w="18805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1.3540591908770095E-2"/>
                  <c:y val="-6.6345298574457265E-3"/>
                </c:manualLayout>
              </c:layout>
              <c:showVal val="1"/>
            </c:dLbl>
            <c:dLbl>
              <c:idx val="1"/>
              <c:layout>
                <c:manualLayout>
                  <c:x val="5.5271517784414876E-3"/>
                  <c:y val="-1.507550982055402E-2"/>
                </c:manualLayout>
              </c:layout>
              <c:showVal val="1"/>
            </c:dLbl>
            <c:dLbl>
              <c:idx val="2"/>
              <c:layout>
                <c:manualLayout>
                  <c:x val="7.3565607620726002E-3"/>
                  <c:y val="8.2118801446633626E-4"/>
                </c:manualLayout>
              </c:layout>
              <c:showVal val="1"/>
            </c:dLbl>
            <c:dLbl>
              <c:idx val="3"/>
              <c:layout>
                <c:manualLayout>
                  <c:x val="3.8012489818081787E-3"/>
                  <c:y val="-3.6599682342379801E-3"/>
                </c:manualLayout>
              </c:layout>
              <c:showVal val="1"/>
            </c:dLbl>
            <c:spPr>
              <a:noFill/>
              <a:ln w="37609">
                <a:noFill/>
              </a:ln>
            </c:spPr>
            <c:txPr>
              <a:bodyPr/>
              <a:lstStyle/>
              <a:p>
                <a:pPr>
                  <a:defRPr sz="1334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2008 г.</c:v>
                </c:pt>
                <c:pt idx="1">
                  <c:v>2009 г.</c:v>
                </c:pt>
                <c:pt idx="2">
                  <c:v>2010 г.</c:v>
                </c:pt>
                <c:pt idx="3">
                  <c:v>2011 прогноз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3.7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3"/>
          <c:order val="4"/>
          <c:tx>
            <c:strRef>
              <c:f>Sheet1!$A$7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rgbClr val="FF0000"/>
            </a:solidFill>
            <a:ln w="18805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1.5047767193436487E-2"/>
                  <c:y val="-3.9931731425188691E-3"/>
                </c:manualLayout>
              </c:layout>
              <c:showVal val="1"/>
            </c:dLbl>
            <c:dLbl>
              <c:idx val="1"/>
              <c:layout>
                <c:manualLayout>
                  <c:x val="1.5529459679609111E-3"/>
                  <c:y val="-8.1604614177919546E-3"/>
                </c:manualLayout>
              </c:layout>
              <c:showVal val="1"/>
            </c:dLbl>
            <c:dLbl>
              <c:idx val="2"/>
              <c:layout>
                <c:manualLayout>
                  <c:x val="8.5965805847696263E-3"/>
                  <c:y val="-6.6611163191755175E-3"/>
                </c:manualLayout>
              </c:layout>
              <c:showVal val="1"/>
            </c:dLbl>
            <c:dLbl>
              <c:idx val="3"/>
              <c:layout>
                <c:manualLayout>
                  <c:x val="6.8965517241378347E-3"/>
                  <c:y val="-6.5448601203636205E-3"/>
                </c:manualLayout>
              </c:layout>
              <c:showVal val="1"/>
            </c:dLbl>
            <c:spPr>
              <a:noFill/>
              <a:ln w="37609">
                <a:noFill/>
              </a:ln>
            </c:spPr>
            <c:txPr>
              <a:bodyPr/>
              <a:lstStyle/>
              <a:p>
                <a:pPr>
                  <a:defRPr sz="1334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2008 г.</c:v>
                </c:pt>
                <c:pt idx="1">
                  <c:v>2009 г.</c:v>
                </c:pt>
                <c:pt idx="2">
                  <c:v>2010 г.</c:v>
                </c:pt>
                <c:pt idx="3">
                  <c:v>2011 прогноз</c:v>
                </c:pt>
              </c:strCache>
            </c:strRef>
          </c:cat>
          <c:val>
            <c:numRef>
              <c:f>Sheet1!$B$7:$E$7</c:f>
              <c:numCache>
                <c:formatCode>General</c:formatCode>
                <c:ptCount val="4"/>
                <c:pt idx="0">
                  <c:v>0.30000000000000021</c:v>
                </c:pt>
                <c:pt idx="1">
                  <c:v>3.6</c:v>
                </c:pt>
                <c:pt idx="2">
                  <c:v>1</c:v>
                </c:pt>
                <c:pt idx="3">
                  <c:v>25</c:v>
                </c:pt>
              </c:numCache>
            </c:numRef>
          </c:val>
        </c:ser>
        <c:ser>
          <c:idx val="1"/>
          <c:order val="5"/>
          <c:tx>
            <c:strRef>
              <c:f>Sheet1!$A$6</c:f>
              <c:strCache>
                <c:ptCount val="1"/>
                <c:pt idx="0">
                  <c:v>Транспорт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Lbls>
            <c:dLbl>
              <c:idx val="0"/>
              <c:layout>
                <c:manualLayout>
                  <c:x val="1.0489510489510521E-2"/>
                  <c:y val="2.2203721063918402E-3"/>
                </c:manualLayout>
              </c:layout>
              <c:showVal val="1"/>
            </c:dLbl>
            <c:dLbl>
              <c:idx val="1"/>
              <c:layout>
                <c:manualLayout>
                  <c:x val="1.0489510489510521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9230769230769343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6.993006993007163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399" b="0"/>
                </a:pPr>
                <a:endParaRPr lang="ru-RU"/>
              </a:p>
            </c:txPr>
            <c:showVal val="1"/>
          </c:dLbls>
          <c:val>
            <c:numRef>
              <c:f>Sheet1!$B$6:$E$6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5.3</c:v>
                </c:pt>
                <c:pt idx="3">
                  <c:v>0</c:v>
                </c:pt>
              </c:numCache>
            </c:numRef>
          </c:val>
        </c:ser>
        <c:dLbls>
          <c:showVal val="1"/>
        </c:dLbls>
        <c:shape val="box"/>
        <c:axId val="144918400"/>
        <c:axId val="144919936"/>
        <c:axId val="0"/>
      </c:bar3DChart>
      <c:catAx>
        <c:axId val="144918400"/>
        <c:scaling>
          <c:orientation val="minMax"/>
        </c:scaling>
        <c:axPos val="b"/>
        <c:numFmt formatCode="General" sourceLinked="1"/>
        <c:tickLblPos val="low"/>
        <c:spPr>
          <a:ln w="470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79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4919936"/>
        <c:crosses val="autoZero"/>
        <c:auto val="1"/>
        <c:lblAlgn val="ctr"/>
        <c:lblOffset val="100"/>
        <c:tickLblSkip val="1"/>
        <c:tickMarkSkip val="1"/>
      </c:catAx>
      <c:valAx>
        <c:axId val="144919936"/>
        <c:scaling>
          <c:orientation val="minMax"/>
          <c:max val="200"/>
          <c:min val="0"/>
        </c:scaling>
        <c:axPos val="l"/>
        <c:numFmt formatCode="General" sourceLinked="1"/>
        <c:tickLblPos val="nextTo"/>
        <c:spPr>
          <a:ln w="470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79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4918400"/>
        <c:crosses val="autoZero"/>
        <c:crossBetween val="between"/>
        <c:majorUnit val="25"/>
      </c:valAx>
      <c:spPr>
        <a:noFill/>
        <a:ln w="25387">
          <a:noFill/>
        </a:ln>
      </c:spPr>
    </c:plotArea>
    <c:legend>
      <c:legendPos val="b"/>
      <c:layout>
        <c:manualLayout>
          <c:xMode val="edge"/>
          <c:yMode val="edge"/>
          <c:x val="0.15310837141373271"/>
          <c:y val="0.73764259975977575"/>
          <c:w val="0.78865681630433848"/>
          <c:h val="0.2623574002402243"/>
        </c:manualLayout>
      </c:layout>
      <c:spPr>
        <a:noFill/>
        <a:ln w="37609">
          <a:noFill/>
        </a:ln>
      </c:spPr>
      <c:txPr>
        <a:bodyPr/>
        <a:lstStyle/>
        <a:p>
          <a:pPr>
            <a:defRPr sz="1221" b="0" i="0" u="none" strike="noStrike" baseline="0">
              <a:solidFill>
                <a:srgbClr val="000000"/>
              </a:solidFill>
              <a:latin typeface="Tahoma"/>
              <a:ea typeface="Tahoma"/>
              <a:cs typeface="Tahoma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779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6.1728395061728392E-2"/>
          <c:y val="0.11297071129707111"/>
          <c:w val="0.80092592592592549"/>
          <c:h val="0.6234309623430985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Частинский район</c:v>
                </c:pt>
              </c:strCache>
            </c:strRef>
          </c:tx>
          <c:spPr>
            <a:solidFill>
              <a:srgbClr val="3366FF"/>
            </a:solidFill>
            <a:ln w="29454">
              <a:noFill/>
            </a:ln>
          </c:spPr>
          <c:dLbls>
            <c:dLbl>
              <c:idx val="0"/>
              <c:layout>
                <c:manualLayout>
                  <c:x val="-2.0398536178996549E-2"/>
                  <c:y val="-1.4280497546502341E-2"/>
                </c:manualLayout>
              </c:layout>
              <c:showVal val="1"/>
            </c:dLbl>
            <c:dLbl>
              <c:idx val="1"/>
              <c:layout>
                <c:manualLayout>
                  <c:x val="-1.5179721305422521E-2"/>
                  <c:y val="-1.0086043592377039E-2"/>
                </c:manualLayout>
              </c:layout>
              <c:showVal val="1"/>
            </c:dLbl>
            <c:dLbl>
              <c:idx val="2"/>
              <c:layout>
                <c:manualLayout>
                  <c:x val="-2.0194985960192147E-2"/>
                  <c:y val="1.3783863973525101E-2"/>
                </c:manualLayout>
              </c:layout>
              <c:showVal val="1"/>
            </c:dLbl>
            <c:dLbl>
              <c:idx val="3"/>
              <c:layout>
                <c:manualLayout>
                  <c:x val="-1.450529235179137E-2"/>
                  <c:y val="1.5663257685813763E-2"/>
                </c:manualLayout>
              </c:layout>
              <c:showVal val="1"/>
            </c:dLbl>
            <c:dLbl>
              <c:idx val="4"/>
              <c:layout>
                <c:manualLayout>
                  <c:x val="-1.4923470436143747E-2"/>
                  <c:y val="-4.441857811251876E-3"/>
                </c:manualLayout>
              </c:layout>
              <c:showVal val="1"/>
            </c:dLbl>
            <c:dLbl>
              <c:idx val="5"/>
              <c:layout>
                <c:manualLayout>
                  <c:x val="-2.5247963007044454E-3"/>
                  <c:y val="2.2107040967705233E-2"/>
                </c:manualLayout>
              </c:layout>
              <c:showVal val="1"/>
            </c:dLbl>
            <c:dLbl>
              <c:idx val="6"/>
              <c:layout>
                <c:manualLayout>
                  <c:x val="-5.2785572009194474E-3"/>
                  <c:y val="-4.3138522730342323E-3"/>
                </c:manualLayout>
              </c:layout>
              <c:showVal val="1"/>
            </c:dLbl>
            <c:spPr>
              <a:noFill/>
              <a:ln w="29454">
                <a:noFill/>
              </a:ln>
            </c:spPr>
            <c:txPr>
              <a:bodyPr/>
              <a:lstStyle/>
              <a:p>
                <a:pPr>
                  <a:defRPr sz="1852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32.200000000000003</c:v>
                </c:pt>
                <c:pt idx="1">
                  <c:v>11.2</c:v>
                </c:pt>
                <c:pt idx="2">
                  <c:v>14.9</c:v>
                </c:pt>
                <c:pt idx="3">
                  <c:v>18.3</c:v>
                </c:pt>
                <c:pt idx="4">
                  <c:v>24.7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Пермский край</c:v>
                </c:pt>
              </c:strCache>
            </c:strRef>
          </c:tx>
          <c:spPr>
            <a:solidFill>
              <a:srgbClr val="FF0000"/>
            </a:solidFill>
            <a:ln w="29454">
              <a:noFill/>
            </a:ln>
          </c:spPr>
          <c:dLbls>
            <c:dLbl>
              <c:idx val="0"/>
              <c:layout>
                <c:manualLayout>
                  <c:x val="9.8334256534840965E-3"/>
                  <c:y val="1.446810453041196E-2"/>
                </c:manualLayout>
              </c:layout>
              <c:showVal val="1"/>
            </c:dLbl>
            <c:dLbl>
              <c:idx val="1"/>
              <c:layout>
                <c:manualLayout>
                  <c:x val="2.6293111992750251E-2"/>
                  <c:y val="1.4333447449503595E-2"/>
                </c:manualLayout>
              </c:layout>
              <c:showVal val="1"/>
            </c:dLbl>
            <c:dLbl>
              <c:idx val="2"/>
              <c:layout>
                <c:manualLayout>
                  <c:x val="2.1277847337980636E-2"/>
                  <c:y val="1.2309483053748717E-2"/>
                </c:manualLayout>
              </c:layout>
              <c:showVal val="1"/>
            </c:dLbl>
            <c:dLbl>
              <c:idx val="3"/>
              <c:layout>
                <c:manualLayout>
                  <c:x val="3.8558503443350909E-3"/>
                  <c:y val="1.8238046331165127E-2"/>
                </c:manualLayout>
              </c:layout>
              <c:showVal val="1"/>
            </c:dLbl>
            <c:dLbl>
              <c:idx val="4"/>
              <c:layout>
                <c:manualLayout>
                  <c:x val="2.9626790754404202E-3"/>
                  <c:y val="1.0960173456578841E-2"/>
                </c:manualLayout>
              </c:layout>
              <c:showVal val="1"/>
            </c:dLbl>
            <c:dLbl>
              <c:idx val="5"/>
              <c:layout>
                <c:manualLayout>
                  <c:x val="2.0736980723326998E-3"/>
                  <c:y val="2.2699532123702012E-2"/>
                </c:manualLayout>
              </c:layout>
              <c:showVal val="1"/>
            </c:dLbl>
            <c:spPr>
              <a:noFill/>
              <a:ln w="29454">
                <a:noFill/>
              </a:ln>
            </c:spPr>
            <c:txPr>
              <a:bodyPr/>
              <a:lstStyle/>
              <a:p>
                <a:pPr>
                  <a:defRPr sz="1852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 прогноз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30.3</c:v>
                </c:pt>
                <c:pt idx="1">
                  <c:v>38.4</c:v>
                </c:pt>
                <c:pt idx="2">
                  <c:v>34</c:v>
                </c:pt>
                <c:pt idx="3">
                  <c:v>37.5</c:v>
                </c:pt>
                <c:pt idx="4">
                  <c:v>41.3</c:v>
                </c:pt>
              </c:numCache>
            </c:numRef>
          </c:val>
          <c:shape val="box"/>
        </c:ser>
        <c:shape val="cylinder"/>
        <c:axId val="145147776"/>
        <c:axId val="145149312"/>
        <c:axId val="0"/>
      </c:bar3DChart>
      <c:catAx>
        <c:axId val="14514777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276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5149312"/>
        <c:crosses val="autoZero"/>
        <c:auto val="1"/>
        <c:lblAlgn val="ctr"/>
        <c:lblOffset val="100"/>
      </c:catAx>
      <c:valAx>
        <c:axId val="14514931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20"/>
            </a:pPr>
            <a:endParaRPr lang="ru-RU"/>
          </a:p>
        </c:txPr>
        <c:crossAx val="145147776"/>
        <c:crosses val="autoZero"/>
        <c:crossBetween val="between"/>
      </c:valAx>
      <c:spPr>
        <a:noFill/>
        <a:ln w="29454">
          <a:noFill/>
        </a:ln>
      </c:spPr>
    </c:plotArea>
    <c:legend>
      <c:legendPos val="r"/>
      <c:layout>
        <c:manualLayout>
          <c:xMode val="edge"/>
          <c:yMode val="edge"/>
          <c:x val="0.84104935859118513"/>
          <c:y val="0.22594128137513941"/>
          <c:w val="0.1589506414088187"/>
          <c:h val="0.65271937827851112"/>
        </c:manualLayout>
      </c:layout>
      <c:txPr>
        <a:bodyPr/>
        <a:lstStyle/>
        <a:p>
          <a:pPr>
            <a:defRPr sz="1620"/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084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0.17318435754189998"/>
          <c:y val="1.4492753623188409E-2"/>
          <c:w val="0.6131284916201144"/>
          <c:h val="0.7391304347826085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Частинский район</c:v>
                </c:pt>
              </c:strCache>
            </c:strRef>
          </c:tx>
          <c:spPr>
            <a:solidFill>
              <a:srgbClr val="3366FF"/>
            </a:solidFill>
            <a:ln w="31248">
              <a:noFill/>
            </a:ln>
          </c:spPr>
          <c:dLbls>
            <c:dLbl>
              <c:idx val="0"/>
              <c:layout>
                <c:manualLayout>
                  <c:x val="-2.1942869930781529E-2"/>
                  <c:y val="-3.8728617700185888E-2"/>
                </c:manualLayout>
              </c:layout>
              <c:showVal val="1"/>
            </c:dLbl>
            <c:dLbl>
              <c:idx val="1"/>
              <c:layout>
                <c:manualLayout>
                  <c:x val="-9.6874079930988708E-3"/>
                  <c:y val="2.3650364405854801E-2"/>
                </c:manualLayout>
              </c:layout>
              <c:showVal val="1"/>
            </c:dLbl>
            <c:dLbl>
              <c:idx val="2"/>
              <c:layout>
                <c:manualLayout>
                  <c:x val="-9.9735735584888571E-3"/>
                  <c:y val="2.75535439197588E-2"/>
                </c:manualLayout>
              </c:layout>
              <c:showVal val="1"/>
            </c:dLbl>
            <c:dLbl>
              <c:idx val="3"/>
              <c:layout>
                <c:manualLayout>
                  <c:x val="-1.3039110163734073E-2"/>
                  <c:y val="-7.0848744285315884E-3"/>
                </c:manualLayout>
              </c:layout>
              <c:showVal val="1"/>
            </c:dLbl>
            <c:dLbl>
              <c:idx val="4"/>
              <c:layout>
                <c:manualLayout>
                  <c:x val="-1.3405492339394798E-2"/>
                  <c:y val="-1.1741508312819181E-2"/>
                </c:manualLayout>
              </c:layout>
              <c:showVal val="1"/>
            </c:dLbl>
            <c:dLbl>
              <c:idx val="5"/>
              <c:layout>
                <c:manualLayout>
                  <c:x val="-1.6865573429057895E-2"/>
                  <c:y val="-7.2202078507937065E-3"/>
                </c:manualLayout>
              </c:layout>
              <c:showVal val="1"/>
            </c:dLbl>
            <c:dLbl>
              <c:idx val="6"/>
              <c:layout>
                <c:manualLayout>
                  <c:x val="-2.170794413059925E-3"/>
                  <c:y val="1.9466935620696041E-2"/>
                </c:manualLayout>
              </c:layout>
              <c:showVal val="1"/>
            </c:dLbl>
            <c:spPr>
              <a:noFill/>
              <a:ln w="31248">
                <a:noFill/>
              </a:ln>
            </c:spPr>
            <c:txPr>
              <a:bodyPr/>
              <a:lstStyle/>
              <a:p>
                <a:pPr>
                  <a:defRPr sz="1722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0.30000000000000021</c:v>
                </c:pt>
                <c:pt idx="1">
                  <c:v>0.30000000000000021</c:v>
                </c:pt>
                <c:pt idx="2">
                  <c:v>0.30000000000000021</c:v>
                </c:pt>
                <c:pt idx="3">
                  <c:v>0.5</c:v>
                </c:pt>
                <c:pt idx="4">
                  <c:v>0.5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Пермский край</c:v>
                </c:pt>
              </c:strCache>
            </c:strRef>
          </c:tx>
          <c:spPr>
            <a:solidFill>
              <a:srgbClr val="FF0000"/>
            </a:solidFill>
            <a:ln w="31248">
              <a:noFill/>
            </a:ln>
          </c:spPr>
          <c:dLbls>
            <c:dLbl>
              <c:idx val="0"/>
              <c:layout>
                <c:manualLayout>
                  <c:x val="8.3853983612697768E-3"/>
                  <c:y val="9.8657579763046094E-3"/>
                </c:manualLayout>
              </c:layout>
              <c:showVal val="1"/>
            </c:dLbl>
            <c:dLbl>
              <c:idx val="1"/>
              <c:layout>
                <c:manualLayout>
                  <c:x val="7.177434134211149E-3"/>
                  <c:y val="-9.2385676000145481E-3"/>
                </c:manualLayout>
              </c:layout>
              <c:showVal val="1"/>
            </c:dLbl>
            <c:dLbl>
              <c:idx val="2"/>
              <c:layout>
                <c:manualLayout>
                  <c:x val="7.3522152519414968E-3"/>
                  <c:y val="1.5953336647951205E-2"/>
                </c:manualLayout>
              </c:layout>
              <c:showVal val="1"/>
            </c:dLbl>
            <c:dLbl>
              <c:idx val="3"/>
              <c:layout>
                <c:manualLayout>
                  <c:x val="4.2867445854053903E-3"/>
                  <c:y val="-6.4397366091459409E-3"/>
                </c:manualLayout>
              </c:layout>
              <c:showVal val="1"/>
            </c:dLbl>
            <c:dLbl>
              <c:idx val="4"/>
              <c:layout>
                <c:manualLayout>
                  <c:x val="9.1121660382591143E-3"/>
                  <c:y val="2.4997392770090856E-2"/>
                </c:manualLayout>
              </c:layout>
              <c:showVal val="1"/>
            </c:dLbl>
            <c:dLbl>
              <c:idx val="5"/>
              <c:layout>
                <c:manualLayout>
                  <c:x val="3.7142815772072723E-3"/>
                  <c:y val="5.4574778991790304E-3"/>
                </c:manualLayout>
              </c:layout>
              <c:showVal val="1"/>
            </c:dLbl>
            <c:dLbl>
              <c:idx val="6"/>
              <c:layout>
                <c:manualLayout>
                  <c:x val="8.1322524650136174E-3"/>
                  <c:y val="-7.775851348284183E-4"/>
                </c:manualLayout>
              </c:layout>
              <c:showVal val="1"/>
            </c:dLbl>
            <c:spPr>
              <a:noFill/>
              <a:ln w="31248">
                <a:noFill/>
              </a:ln>
            </c:spPr>
            <c:txPr>
              <a:bodyPr/>
              <a:lstStyle/>
              <a:p>
                <a:pPr>
                  <a:defRPr sz="1722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 прогноз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15.4</c:v>
                </c:pt>
                <c:pt idx="1">
                  <c:v>18.399999999999999</c:v>
                </c:pt>
                <c:pt idx="2">
                  <c:v>16.399999999999999</c:v>
                </c:pt>
                <c:pt idx="3">
                  <c:v>18.8</c:v>
                </c:pt>
                <c:pt idx="4">
                  <c:v>19.8</c:v>
                </c:pt>
              </c:numCache>
            </c:numRef>
          </c:val>
          <c:shape val="box"/>
        </c:ser>
        <c:shape val="cylinder"/>
        <c:axId val="145230464"/>
        <c:axId val="145252736"/>
        <c:axId val="0"/>
      </c:bar3DChart>
      <c:catAx>
        <c:axId val="14523046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353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5252736"/>
        <c:crosses val="autoZero"/>
        <c:auto val="1"/>
        <c:lblAlgn val="ctr"/>
        <c:lblOffset val="100"/>
      </c:catAx>
      <c:valAx>
        <c:axId val="14525273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719"/>
            </a:pPr>
            <a:endParaRPr lang="ru-RU"/>
          </a:p>
        </c:txPr>
        <c:crossAx val="145230464"/>
        <c:crosses val="autoZero"/>
        <c:crossBetween val="between"/>
      </c:valAx>
      <c:spPr>
        <a:noFill/>
        <a:ln w="31248">
          <a:noFill/>
        </a:ln>
      </c:spPr>
    </c:plotArea>
    <c:legend>
      <c:legendPos val="r"/>
      <c:layout>
        <c:manualLayout>
          <c:xMode val="edge"/>
          <c:yMode val="edge"/>
          <c:x val="0.80865920459482077"/>
          <c:y val="0.15942050800720051"/>
          <c:w val="0.15642464312577761"/>
          <c:h val="0.59903401815719581"/>
        </c:manualLayout>
      </c:layout>
      <c:txPr>
        <a:bodyPr/>
        <a:lstStyle/>
        <a:p>
          <a:pPr>
            <a:defRPr sz="1719"/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211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20"/>
      <c:rotY val="110"/>
      <c:perspective val="30"/>
    </c:view3D>
    <c:plotArea>
      <c:layout>
        <c:manualLayout>
          <c:layoutTarget val="inner"/>
          <c:xMode val="edge"/>
          <c:yMode val="edge"/>
          <c:x val="4.3441677348470979E-2"/>
          <c:y val="4.2646544181977254E-2"/>
          <c:w val="0.95655822627434761"/>
          <c:h val="0.887592714386015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explosion val="18"/>
            <c:spPr>
              <a:ln>
                <a:noFill/>
              </a:ln>
            </c:spPr>
          </c:dPt>
          <c:dPt>
            <c:idx val="1"/>
            <c:explosion val="14"/>
          </c:dPt>
          <c:dPt>
            <c:idx val="2"/>
            <c:explosion val="13"/>
          </c:dPt>
          <c:cat>
            <c:strRef>
              <c:f>Лист1!$A$2:$A$4</c:f>
              <c:strCache>
                <c:ptCount val="3"/>
                <c:pt idx="0">
                  <c:v>Бизнес</c:v>
                </c:pt>
                <c:pt idx="1">
                  <c:v>Занятость</c:v>
                </c:pt>
                <c:pt idx="2">
                  <c:v>МФХ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686</c:v>
                </c:pt>
                <c:pt idx="1">
                  <c:v>54</c:v>
                </c:pt>
                <c:pt idx="2">
                  <c:v>70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85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8.6866597724922542E-2"/>
          <c:y val="4.9152542372881372E-2"/>
          <c:w val="0.88934850051706249"/>
          <c:h val="0.77457627118644068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800080"/>
            </a:solidFill>
            <a:ln w="9149">
              <a:solidFill>
                <a:srgbClr val="000000"/>
              </a:solidFill>
              <a:prstDash val="solid"/>
            </a:ln>
          </c:spPr>
          <c:dLbls>
            <c:dLbl>
              <c:idx val="1"/>
              <c:layout>
                <c:manualLayout>
                  <c:x val="2.8316057183648325E-3"/>
                  <c:y val="-2.6757595978468801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4.6782673365415903E-4"/>
                  <c:y val="-2.2844254637661831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1.7240864540327055E-4"/>
                  <c:y val="-2.2585168379376425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9.1100815086843259E-4"/>
                  <c:y val="-2.4914275546065252E-2"/>
                </c:manualLayout>
              </c:layout>
              <c:dLblPos val="outEnd"/>
              <c:showVal val="1"/>
            </c:dLbl>
            <c:spPr>
              <a:noFill/>
              <a:ln w="18299">
                <a:noFill/>
              </a:ln>
            </c:spPr>
            <c:txPr>
              <a:bodyPr/>
              <a:lstStyle/>
              <a:p>
                <a:pPr>
                  <a:defRPr sz="1009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Лист1!$D$5:$R$5</c:f>
              <c:strCache>
                <c:ptCount val="15"/>
                <c:pt idx="0">
                  <c:v>январь 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  <c:pt idx="12">
                  <c:v>янв.11</c:v>
                </c:pt>
                <c:pt idx="13">
                  <c:v>апр.11</c:v>
                </c:pt>
                <c:pt idx="14">
                  <c:v>май.11</c:v>
                </c:pt>
              </c:strCache>
            </c:strRef>
          </c:cat>
          <c:val>
            <c:numRef>
              <c:f>Лист1!$D$37:$R$37</c:f>
              <c:numCache>
                <c:formatCode>General</c:formatCode>
                <c:ptCount val="15"/>
                <c:pt idx="0">
                  <c:v>637</c:v>
                </c:pt>
                <c:pt idx="1">
                  <c:v>565</c:v>
                </c:pt>
                <c:pt idx="2">
                  <c:v>698</c:v>
                </c:pt>
                <c:pt idx="3">
                  <c:v>728</c:v>
                </c:pt>
                <c:pt idx="4">
                  <c:v>632</c:v>
                </c:pt>
                <c:pt idx="5">
                  <c:v>1346</c:v>
                </c:pt>
                <c:pt idx="6">
                  <c:v>860</c:v>
                </c:pt>
                <c:pt idx="7">
                  <c:v>875</c:v>
                </c:pt>
                <c:pt idx="8">
                  <c:v>1348</c:v>
                </c:pt>
                <c:pt idx="9">
                  <c:v>800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</c:ser>
        <c:axId val="159514624"/>
        <c:axId val="159516160"/>
      </c:barChart>
      <c:catAx>
        <c:axId val="159514624"/>
        <c:scaling>
          <c:orientation val="minMax"/>
        </c:scaling>
        <c:axPos val="b"/>
        <c:numFmt formatCode="General" sourceLinked="1"/>
        <c:tickLblPos val="nextTo"/>
        <c:spPr>
          <a:ln w="2287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027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59516160"/>
        <c:crosses val="autoZero"/>
        <c:auto val="1"/>
        <c:lblAlgn val="ctr"/>
        <c:lblOffset val="100"/>
        <c:tickLblSkip val="1"/>
        <c:tickMarkSkip val="1"/>
      </c:catAx>
      <c:valAx>
        <c:axId val="159516160"/>
        <c:scaling>
          <c:orientation val="minMax"/>
        </c:scaling>
        <c:axPos val="l"/>
        <c:title>
          <c:tx>
            <c:rich>
              <a:bodyPr rot="0" vert="horz"/>
              <a:lstStyle/>
              <a:p>
                <a:pPr algn="ctr">
                  <a:defRPr sz="865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тыс. руб.</a:t>
                </a:r>
              </a:p>
            </c:rich>
          </c:tx>
          <c:layout>
            <c:manualLayout>
              <c:xMode val="edge"/>
              <c:yMode val="edge"/>
              <c:x val="1.7580127946019132E-2"/>
              <c:y val="0"/>
            </c:manualLayout>
          </c:layout>
          <c:spPr>
            <a:noFill/>
            <a:ln w="18299">
              <a:noFill/>
            </a:ln>
          </c:spPr>
        </c:title>
        <c:numFmt formatCode="General" sourceLinked="1"/>
        <c:tickLblPos val="nextTo"/>
        <c:spPr>
          <a:ln w="228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6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59514624"/>
        <c:crosses val="autoZero"/>
        <c:crossBetween val="between"/>
      </c:valAx>
      <c:spPr>
        <a:solidFill>
          <a:srgbClr val="FFFFFF"/>
        </a:solidFill>
        <a:ln w="9149">
          <a:solidFill>
            <a:srgbClr val="000000"/>
          </a:solidFill>
          <a:prstDash val="solid"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72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6.5495207667731814E-2"/>
          <c:y val="6.8783068783068779E-2"/>
          <c:w val="0.91693290734824251"/>
          <c:h val="0.65661803240590932"/>
        </c:manualLayout>
      </c:layout>
      <c:lineChart>
        <c:grouping val="standard"/>
        <c:ser>
          <c:idx val="0"/>
          <c:order val="0"/>
          <c:tx>
            <c:strRef>
              <c:f>Sheet1!$A$2</c:f>
              <c:strCache>
                <c:ptCount val="1"/>
                <c:pt idx="0">
                  <c:v>Факт МР</c:v>
                </c:pt>
              </c:strCache>
            </c:strRef>
          </c:tx>
          <c:spPr>
            <a:ln w="46661">
              <a:solidFill>
                <a:srgbClr val="0000FF"/>
              </a:solidFill>
              <a:prstDash val="solid"/>
            </a:ln>
          </c:spPr>
          <c:marker>
            <c:symbol val="diamond"/>
            <c:size val="8"/>
            <c:spPr>
              <a:solidFill>
                <a:srgbClr val="0000FF"/>
              </a:solidFill>
              <a:ln>
                <a:solidFill>
                  <a:srgbClr val="0000FF"/>
                </a:solidFill>
                <a:prstDash val="solid"/>
              </a:ln>
            </c:spPr>
          </c:marker>
          <c:dLbls>
            <c:spPr>
              <a:noFill/>
              <a:ln w="31107">
                <a:noFill/>
              </a:ln>
            </c:spPr>
            <c:txPr>
              <a:bodyPr/>
              <a:lstStyle/>
              <a:p>
                <a:pPr>
                  <a:defRPr sz="1592" b="0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b"/>
            <c:showVal val="1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01.06.2011</c:v>
                </c:pt>
                <c:pt idx="6">
                  <c:v>2011 прогноз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188</c:v>
                </c:pt>
                <c:pt idx="1">
                  <c:v>347</c:v>
                </c:pt>
                <c:pt idx="2">
                  <c:v>371</c:v>
                </c:pt>
                <c:pt idx="3">
                  <c:v>278</c:v>
                </c:pt>
                <c:pt idx="4">
                  <c:v>303</c:v>
                </c:pt>
                <c:pt idx="5">
                  <c:v>306</c:v>
                </c:pt>
                <c:pt idx="6">
                  <c:v>220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Прогноз АЗН</c:v>
                </c:pt>
              </c:strCache>
            </c:strRef>
          </c:tx>
          <c:spPr>
            <a:ln w="46661">
              <a:solidFill>
                <a:srgbClr val="008000"/>
              </a:solidFill>
              <a:prstDash val="solid"/>
            </a:ln>
          </c:spPr>
          <c:marker>
            <c:symbol val="diamond"/>
            <c:size val="8"/>
            <c:spPr>
              <a:solidFill>
                <a:srgbClr val="008000"/>
              </a:solidFill>
              <a:ln>
                <a:solidFill>
                  <a:srgbClr val="008000"/>
                </a:solidFill>
                <a:prstDash val="solid"/>
              </a:ln>
            </c:spPr>
          </c:marker>
          <c:dLbls>
            <c:spPr>
              <a:noFill/>
              <a:ln w="31107">
                <a:noFill/>
              </a:ln>
            </c:spPr>
            <c:txPr>
              <a:bodyPr/>
              <a:lstStyle/>
              <a:p>
                <a:pPr>
                  <a:defRPr sz="1592" b="0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Val val="1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01.06.2011</c:v>
                </c:pt>
                <c:pt idx="6">
                  <c:v>2011 прогноз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500</c:v>
                </c:pt>
                <c:pt idx="1">
                  <c:v>430</c:v>
                </c:pt>
                <c:pt idx="2">
                  <c:v>450</c:v>
                </c:pt>
                <c:pt idx="3">
                  <c:v>430</c:v>
                </c:pt>
                <c:pt idx="4">
                  <c:v>430</c:v>
                </c:pt>
                <c:pt idx="5">
                  <c:v>430</c:v>
                </c:pt>
                <c:pt idx="6">
                  <c:v>430</c:v>
                </c:pt>
              </c:numCache>
            </c:numRef>
          </c:val>
        </c:ser>
        <c:marker val="1"/>
        <c:axId val="159394816"/>
        <c:axId val="159396608"/>
      </c:lineChart>
      <c:catAx>
        <c:axId val="159394816"/>
        <c:scaling>
          <c:orientation val="minMax"/>
        </c:scaling>
        <c:axPos val="b"/>
        <c:numFmt formatCode="General" sourceLinked="1"/>
        <c:tickLblPos val="nextTo"/>
        <c:spPr>
          <a:ln w="388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55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9396608"/>
        <c:crosses val="autoZero"/>
        <c:auto val="1"/>
        <c:lblAlgn val="ctr"/>
        <c:lblOffset val="100"/>
        <c:tickLblSkip val="1"/>
        <c:tickMarkSkip val="1"/>
      </c:catAx>
      <c:valAx>
        <c:axId val="159396608"/>
        <c:scaling>
          <c:orientation val="minMax"/>
        </c:scaling>
        <c:axPos val="l"/>
        <c:majorGridlines>
          <c:spPr>
            <a:ln w="3888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388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55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9394816"/>
        <c:crosses val="autoZero"/>
        <c:crossBetween val="between"/>
      </c:valAx>
      <c:spPr>
        <a:noFill/>
        <a:ln w="15554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4920132983377091"/>
          <c:y val="0.83750688306818966"/>
          <c:w val="0.51916934383201918"/>
          <c:h val="0.16249311693181201"/>
        </c:manualLayout>
      </c:layout>
      <c:spPr>
        <a:noFill/>
        <a:ln w="31107">
          <a:noFill/>
        </a:ln>
      </c:spPr>
      <c:txPr>
        <a:bodyPr/>
        <a:lstStyle/>
        <a:p>
          <a:pPr>
            <a:defRPr sz="1347" b="0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673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3.6774910335508261E-2"/>
          <c:y val="4.0404069861637713E-2"/>
          <c:w val="0.97406340057636853"/>
          <c:h val="0.72390572390572394"/>
        </c:manualLayout>
      </c:layout>
      <c:lineChart>
        <c:grouping val="standard"/>
        <c:ser>
          <c:idx val="0"/>
          <c:order val="0"/>
          <c:tx>
            <c:strRef>
              <c:f>Sheet1!$A$2</c:f>
              <c:strCache>
                <c:ptCount val="1"/>
                <c:pt idx="0">
                  <c:v>Факт МР</c:v>
                </c:pt>
              </c:strCache>
            </c:strRef>
          </c:tx>
          <c:spPr>
            <a:ln w="44123">
              <a:solidFill>
                <a:srgbClr val="0000FF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0000FF"/>
              </a:solidFill>
              <a:ln>
                <a:solidFill>
                  <a:srgbClr val="0000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5472297171986815E-2"/>
                  <c:y val="6.172839506172832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0820811013873749E-2"/>
                  <c:y val="3.595087651080655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7504999857595819E-2"/>
                  <c:y val="-4.902595508894721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6.1133513212768026E-2"/>
                  <c:y val="4.1152263374485576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5472297171986794E-2"/>
                  <c:y val="6.172839506172839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4.0352932382884593E-2"/>
                  <c:y val="2.46203946728881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5472297171986652E-2"/>
                  <c:y val="3.7037037037037056E-2"/>
                </c:manualLayout>
              </c:layout>
              <c:dLblPos val="r"/>
              <c:showVal val="1"/>
            </c:dLbl>
            <c:spPr>
              <a:noFill/>
              <a:ln w="29416">
                <a:noFill/>
              </a:ln>
            </c:spPr>
            <c:txPr>
              <a:bodyPr/>
              <a:lstStyle/>
              <a:p>
                <a:pPr>
                  <a:defRPr sz="1246" b="0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01.06.2011</c:v>
                </c:pt>
                <c:pt idx="6">
                  <c:v>2011 прогноз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3.3</c:v>
                </c:pt>
                <c:pt idx="1">
                  <c:v>4</c:v>
                </c:pt>
                <c:pt idx="2">
                  <c:v>5.3</c:v>
                </c:pt>
                <c:pt idx="3">
                  <c:v>3.8</c:v>
                </c:pt>
                <c:pt idx="4">
                  <c:v>4</c:v>
                </c:pt>
                <c:pt idx="5">
                  <c:v>3.9</c:v>
                </c:pt>
                <c:pt idx="6">
                  <c:v>2.8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Прогноз АЗН</c:v>
                </c:pt>
              </c:strCache>
            </c:strRef>
          </c:tx>
          <c:spPr>
            <a:ln w="44123">
              <a:solidFill>
                <a:srgbClr val="339966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008000"/>
              </a:solidFill>
              <a:ln>
                <a:solidFill>
                  <a:srgbClr val="008000"/>
                </a:solidFill>
                <a:prstDash val="solid"/>
              </a:ln>
            </c:spPr>
          </c:marker>
          <c:dLbls>
            <c:dLbl>
              <c:idx val="2"/>
              <c:layout>
                <c:manualLayout>
                  <c:x val="-3.6998478214099149E-2"/>
                  <c:y val="6.7222384239007199E-2"/>
                </c:manualLayout>
              </c:layout>
              <c:dLblPos val="r"/>
              <c:showVal val="1"/>
            </c:dLbl>
            <c:spPr>
              <a:noFill/>
              <a:ln w="29416">
                <a:noFill/>
              </a:ln>
            </c:spPr>
            <c:txPr>
              <a:bodyPr/>
              <a:lstStyle/>
              <a:p>
                <a:pPr>
                  <a:defRPr sz="1246" b="0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Val val="1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01.06.2011</c:v>
                </c:pt>
                <c:pt idx="6">
                  <c:v>2011 прогноз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4.5</c:v>
                </c:pt>
                <c:pt idx="3">
                  <c:v>4.5</c:v>
                </c:pt>
                <c:pt idx="4">
                  <c:v>4.5999999999999996</c:v>
                </c:pt>
                <c:pt idx="5">
                  <c:v>4.5999999999999996</c:v>
                </c:pt>
                <c:pt idx="6">
                  <c:v>4.9000000000000004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Пермский край</c:v>
                </c:pt>
              </c:strCache>
            </c:strRef>
          </c:tx>
          <c:spPr>
            <a:ln w="44123">
              <a:solidFill>
                <a:srgbClr val="FF000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5850134909576241E-2"/>
                  <c:y val="-5.761316872427979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0566756606384003E-2"/>
                  <c:y val="-4.5267489711934172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5472297171986794E-2"/>
                  <c:y val="4.938271604938309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0377837737589402E-2"/>
                  <c:y val="5.349794238683141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5472297171986794E-2"/>
                  <c:y val="4.9382716049383005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0377837737589402E-2"/>
                  <c:y val="5.761316872427976E-2"/>
                </c:manualLayout>
              </c:layout>
              <c:dLblPos val="r"/>
              <c:showVal val="1"/>
            </c:dLbl>
            <c:dLbl>
              <c:idx val="6"/>
              <c:numFmt formatCode="0.0" sourceLinked="0"/>
              <c:spPr>
                <a:noFill/>
                <a:ln w="29416">
                  <a:noFill/>
                </a:ln>
              </c:spPr>
              <c:txPr>
                <a:bodyPr/>
                <a:lstStyle/>
                <a:p>
                  <a:pPr>
                    <a:defRPr sz="1246" b="0" i="0" u="none" strike="noStrike" baseline="0">
                      <a:solidFill>
                        <a:schemeClr val="tx1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</c:dLbl>
            <c:spPr>
              <a:noFill/>
              <a:ln w="29416">
                <a:noFill/>
              </a:ln>
            </c:spPr>
            <c:txPr>
              <a:bodyPr/>
              <a:lstStyle/>
              <a:p>
                <a:pPr>
                  <a:defRPr sz="1246" b="0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01.06.2011</c:v>
                </c:pt>
                <c:pt idx="6">
                  <c:v>2011 прогноз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  <c:pt idx="0">
                  <c:v>1.4</c:v>
                </c:pt>
                <c:pt idx="1">
                  <c:v>1.5</c:v>
                </c:pt>
                <c:pt idx="2">
                  <c:v>2.2000000000000002</c:v>
                </c:pt>
                <c:pt idx="3">
                  <c:v>3.2</c:v>
                </c:pt>
                <c:pt idx="4">
                  <c:v>2.7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</c:ser>
        <c:marker val="1"/>
        <c:axId val="159935488"/>
        <c:axId val="159970048"/>
      </c:lineChart>
      <c:catAx>
        <c:axId val="159935488"/>
        <c:scaling>
          <c:orientation val="minMax"/>
        </c:scaling>
        <c:axPos val="b"/>
        <c:numFmt formatCode="General" sourceLinked="1"/>
        <c:tickLblPos val="nextTo"/>
        <c:spPr>
          <a:ln w="367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59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9970048"/>
        <c:crosses val="autoZero"/>
        <c:auto val="1"/>
        <c:lblAlgn val="ctr"/>
        <c:lblOffset val="100"/>
        <c:tickLblSkip val="1"/>
        <c:tickMarkSkip val="1"/>
      </c:catAx>
      <c:valAx>
        <c:axId val="159970048"/>
        <c:scaling>
          <c:orientation val="minMax"/>
          <c:max val="8"/>
          <c:min val="1"/>
        </c:scaling>
        <c:axPos val="l"/>
        <c:majorGridlines>
          <c:spPr>
            <a:ln w="3677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367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59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59935488"/>
        <c:crosses val="autoZero"/>
        <c:crossBetween val="between"/>
        <c:majorUnit val="2"/>
        <c:minorUnit val="2"/>
      </c:valAx>
      <c:spPr>
        <a:noFill/>
        <a:ln w="14707">
          <a:solidFill>
            <a:schemeClr val="tx1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20605197251106971"/>
          <c:y val="0.90572404603270762"/>
          <c:w val="0.64409221748045165"/>
          <c:h val="9.4275953967292991E-2"/>
        </c:manualLayout>
      </c:layout>
      <c:spPr>
        <a:noFill/>
        <a:ln w="29416">
          <a:noFill/>
        </a:ln>
      </c:spPr>
      <c:txPr>
        <a:bodyPr/>
        <a:lstStyle/>
        <a:p>
          <a:pPr>
            <a:defRPr sz="1275" b="0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985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FD8257B-AA64-4EC1-BE4A-197937F360B3}" type="datetimeFigureOut">
              <a:rPr lang="ru-RU"/>
              <a:pPr>
                <a:defRPr/>
              </a:pPr>
              <a:t>17.08.2011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1010EF6-A0B4-410A-8337-000FB60656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4A4562-E681-467C-B53C-D422757D0526}" type="slidenum">
              <a:rPr lang="ru-RU" smtClean="0">
                <a:latin typeface="Arial" charset="0"/>
              </a:rPr>
              <a:pPr/>
              <a:t>7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ru-RU" sz="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 столбце «Создано рабочих мест за счет перевода несвойственных функций на </a:t>
            </a:r>
            <a:r>
              <a:rPr lang="ru-RU" sz="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аутсорсинг</a:t>
            </a:r>
            <a:r>
              <a:rPr lang="ru-RU" sz="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текущую дату, ед.» – проставляется количество уже созданных мест в 2011 году, без 2010 года.</a:t>
            </a:r>
          </a:p>
          <a:p>
            <a:pPr marL="228600" indent="-228600">
              <a:spcBef>
                <a:spcPct val="0"/>
              </a:spcBef>
            </a:pPr>
            <a:r>
              <a:rPr lang="ru-RU" sz="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 столбце «Прогноз создания рабочих мест за счет перевода несвойственных функций на </a:t>
            </a:r>
            <a:r>
              <a:rPr lang="ru-RU" sz="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аутсорсинг</a:t>
            </a:r>
            <a:r>
              <a:rPr lang="ru-RU" sz="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 2011 г., ед.» - проставляется общее количество рабочих мест планируемых создать в 2011 году, без учета тех, которые уже созданы в 2011 году на текущую дату.</a:t>
            </a:r>
          </a:p>
          <a:p>
            <a:pPr marL="228600" indent="-228600">
              <a:spcBef>
                <a:spcPct val="0"/>
              </a:spcBef>
            </a:pPr>
            <a:r>
              <a:rPr lang="ru-RU" sz="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 строке </a:t>
            </a:r>
            <a:r>
              <a:rPr lang="ru-RU" sz="600" b="1" dirty="0" smtClean="0">
                <a:solidFill>
                  <a:srgbClr val="FFFFFF"/>
                </a:solidFill>
                <a:cs typeface="Times New Roman" pitchFamily="18" charset="0"/>
              </a:rPr>
              <a:t>«</a:t>
            </a:r>
            <a:r>
              <a:rPr lang="ru-RU" sz="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ИТОГО созданные рабочие места за счет перевода несвойственных функций на </a:t>
            </a:r>
            <a:r>
              <a:rPr lang="ru-RU" sz="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аутсорсинг</a:t>
            </a:r>
            <a:r>
              <a:rPr lang="ru-RU" sz="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 2011г., ед.</a:t>
            </a:r>
            <a:r>
              <a:rPr lang="ru-RU" sz="600" b="1" dirty="0" smtClean="0">
                <a:solidFill>
                  <a:srgbClr val="FFFFFF"/>
                </a:solidFill>
                <a:cs typeface="Times New Roman" pitchFamily="18" charset="0"/>
              </a:rPr>
              <a:t>»</a:t>
            </a:r>
            <a:r>
              <a:rPr lang="ru-RU" sz="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- проставляется общее количество рабочих мест планируемых создать в 2011 году, с учетом тех, которые уже созданы в 2011 году на текущую дату.</a:t>
            </a:r>
          </a:p>
          <a:p>
            <a:pPr marL="228600" indent="-228600">
              <a:spcBef>
                <a:spcPct val="0"/>
              </a:spcBef>
            </a:pPr>
            <a:endParaRPr lang="ru-RU" sz="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spcBef>
                <a:spcPct val="0"/>
              </a:spcBef>
            </a:pPr>
            <a:endParaRPr lang="ru-RU" sz="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/>
            <a:endParaRPr lang="ru-RU" sz="500" b="1" dirty="0" smtClean="0">
              <a:solidFill>
                <a:srgbClr val="FFFFFF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fld id="{CFE91648-723E-489A-8A59-D0FC17E0142F}" type="slidenum">
              <a:rPr lang="ru-RU" sz="1200">
                <a:latin typeface="Arial" charset="0"/>
              </a:rPr>
              <a:pPr/>
              <a:t>10</a:t>
            </a:fld>
            <a:endParaRPr lang="ru-RU" sz="1200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400" u="sng" dirty="0" smtClean="0">
                <a:latin typeface="Times New Roman" pitchFamily="18" charset="0"/>
              </a:rPr>
              <a:t>Слайд 60</a:t>
            </a:r>
            <a:r>
              <a:rPr lang="ru-RU" sz="1400" dirty="0" smtClean="0">
                <a:latin typeface="Times New Roman" pitchFamily="18" charset="0"/>
              </a:rPr>
              <a:t> Основные показатели развития малого и среднего предпринимательства </a:t>
            </a:r>
          </a:p>
          <a:p>
            <a:r>
              <a:rPr lang="ru-RU" sz="1400" dirty="0" smtClean="0">
                <a:latin typeface="Times New Roman" pitchFamily="18" charset="0"/>
              </a:rPr>
              <a:t>Для развития предпринимательства в районе действует муниципальная программа «Развития и поддержка малого среднего предпринимательства в </a:t>
            </a:r>
            <a:r>
              <a:rPr lang="ru-RU" sz="1400" dirty="0" err="1" smtClean="0">
                <a:latin typeface="Times New Roman" pitchFamily="18" charset="0"/>
              </a:rPr>
              <a:t>Куединском</a:t>
            </a:r>
            <a:r>
              <a:rPr lang="ru-RU" sz="1400" dirty="0" smtClean="0">
                <a:latin typeface="Times New Roman" pitchFamily="18" charset="0"/>
              </a:rPr>
              <a:t> районе на 2009-2011 годы». Для реализации мероприятий данной программы из бюджета </a:t>
            </a:r>
            <a:r>
              <a:rPr lang="ru-RU" sz="1400" dirty="0" err="1" smtClean="0">
                <a:latin typeface="Times New Roman" pitchFamily="18" charset="0"/>
              </a:rPr>
              <a:t>Куединского</a:t>
            </a:r>
            <a:r>
              <a:rPr lang="ru-RU" sz="1400" dirty="0" smtClean="0">
                <a:latin typeface="Times New Roman" pitchFamily="18" charset="0"/>
              </a:rPr>
              <a:t> района в 2010 году выделено 500 тыс. рублей. В районе функционирует Муниципальный фонд поддержки предпринимательства, где, кроме финансирования </a:t>
            </a:r>
            <a:r>
              <a:rPr lang="ru-RU" sz="1400" dirty="0" err="1" smtClean="0">
                <a:latin typeface="Times New Roman" pitchFamily="18" charset="0"/>
              </a:rPr>
              <a:t>микрозаймов</a:t>
            </a:r>
            <a:r>
              <a:rPr lang="ru-RU" sz="1400" dirty="0" smtClean="0">
                <a:latin typeface="Times New Roman" pitchFamily="18" charset="0"/>
              </a:rPr>
              <a:t>, предприниматели района, особенно начинающие, получают консультативную и практическую помощь.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fld id="{4F1B8E22-DFE7-4A43-BE32-107C13C928F0}" type="slidenum">
              <a:rPr lang="ru-RU" sz="1200">
                <a:latin typeface="Arial" charset="0"/>
              </a:rPr>
              <a:pPr/>
              <a:t>13</a:t>
            </a:fld>
            <a:endParaRPr lang="ru-RU" sz="1200">
              <a:latin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Дополнительно раскрывается исполнение программных мероприятий и достижение целей в рамках муниципальных программ по развитию туризма (для тех ОМСов, у кого они приняты и реализуются).</a:t>
            </a:r>
          </a:p>
          <a:p>
            <a:pPr eaLnBrk="1" hangingPunct="1"/>
            <a:r>
              <a:rPr lang="ru-RU" smtClean="0"/>
              <a:t>Что сделано,  в какие сроки, объем и источник финансирования, результат. Рекомендуется иллюстрировать фотографиями.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000" smtClean="0"/>
              <a:t>Информация о количестве торговых объектов, осуществляющих розничную продажу алкогольной продукции, а также доле декларируемого алкоголя позволяют осуществлять мониторинг и анализ динамики показателей уровня злоупотребления алкогольной продукцией на территории. </a:t>
            </a:r>
          </a:p>
          <a:p>
            <a:r>
              <a:rPr lang="ru-RU" sz="1000" smtClean="0"/>
              <a:t>В докладе главам необходимо обратить внимание на количество законных и  выявленных незаконных торговых объектов, осуществляющих розничную продажу алкогольной продукции.</a:t>
            </a:r>
          </a:p>
          <a:p>
            <a:r>
              <a:rPr lang="ru-RU" sz="1000" smtClean="0"/>
              <a:t>Небольшое количество легальных торговых объектов означает, что население потребляет контрафактный, некачественный алкоголь, продаваемый незаконно. </a:t>
            </a:r>
          </a:p>
          <a:p>
            <a:r>
              <a:rPr lang="ru-RU" sz="1000" smtClean="0"/>
              <a:t>По нелегальным торговым объектам должна вестись совместная с органами милиции работа по оперативному выявлению и привлечению к административной и уголовной ответственности, а также по дальнейшему закрытию. Отсутствие информации о нелегальной торговле алкоголем говорит о плохой организации работы по профилактике алкоголизма среди населения. </a:t>
            </a:r>
          </a:p>
          <a:p>
            <a:r>
              <a:rPr lang="ru-RU" sz="1000" smtClean="0"/>
              <a:t>Низкая доля декларируемого алкоголя также говорит о потреблении населением несертифицированного, некачественного, нелегального алкоголя. Районы с низкой долей декларируемого алкоголя характеризуются высокой распространенностью заболеваний хроническим алкоголизмом и алкогольными психозами среди населения.</a:t>
            </a:r>
          </a:p>
          <a:p>
            <a:r>
              <a:rPr lang="ru-RU" sz="1000" smtClean="0"/>
              <a:t>В связи с вышеизложенным, в докладе необходимо осветить мероприятия, проводимые в целях снижения масштабов злоупотребления алкогольной продукцией и профилактике алкоголизма среди населения.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D313F0-C0BC-4A1F-83C3-AB97EFD0B410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1) График задолженности по зарплате по району</a:t>
            </a:r>
          </a:p>
          <a:p>
            <a:r>
              <a:rPr lang="ru-RU" smtClean="0"/>
              <a:t>2) Заполнить информацию по предприятиям имеющих задолженность.</a:t>
            </a:r>
          </a:p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atin typeface="Arial" charset="0"/>
              </a:rPr>
              <a:t>Факт МР и прогноз АЗН  - данные предоставляет Центр занятости муниципального района (прогноз АЗН утверждается приказами Агентства по занятости населения Пермского края)</a:t>
            </a:r>
          </a:p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Слайд для муниципальных районов (городских округов) - победителей конкурса.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6D88F-9F58-4E00-8557-1FE406B03C9B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F649-0F72-4DEC-B412-7B694421D2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5830D-D4B8-484F-849B-32E2D0D69E59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4CBD0-132D-4FCD-89F3-421A7ADDA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330CC-AABC-4010-A4FE-6C49E2BE0D92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937E7-8CB1-45E6-AD47-ADF113B8F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DC9E3-1344-48F8-BCA9-B73AC40ED947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4297B-9CC4-42CF-A0DF-2534A2E4C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4D25-ADFD-4C8A-9DB2-7AF198BC9996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83515-A91E-4FE6-986C-CF7263C78A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BC2BB-FD2B-4D66-929C-6BE5C1A8F23B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A48B4-2341-4B00-A58D-82724AD542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A409E-7B5C-4DF1-AF58-7DCC9A954406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46754-96B6-4B99-AFD9-CA7DD3692B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FB154-27FD-4234-BBCE-83C632C6B262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DEB58-6898-42B8-BB27-D90ACDB77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2EAF5-BCCA-4E8B-B585-3880DDD213A3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FFC6D-E69D-4329-90BE-CC303A005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BE126-1388-4B37-B324-1C808A2F4F86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66A32-987D-458D-ACB5-93E4CA951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BC1FF-BDD0-44C8-829D-569141115147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4FE3B-BEA5-4223-B15B-34BD048FBD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6588D-FF56-40AE-8EA3-833A3B467654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DC99C-1955-4E1F-99C8-F0A8E655A5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61B8A-B3FF-4E6B-A02A-A8BCB42E17E2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D13A2-BAE5-4EE2-8804-EFEF4B329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E7505-F044-42AB-82C7-E192ED9D9085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E3D6D-37EE-4D37-BA79-A63104C69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6DAACA-3BA4-455A-8E1B-0A82E124B87C}" type="datetime1">
              <a:rPr lang="en-US"/>
              <a:pPr>
                <a:defRPr/>
              </a:pPr>
              <a:t>8/17/2011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2929AB8-7020-42E6-AD31-A79B8B62F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AC5A95-FAC3-413E-B0B2-23BB1E42CF4F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11267" name="TextBox 3"/>
          <p:cNvSpPr txBox="1">
            <a:spLocks noChangeArrowheads="1"/>
          </p:cNvSpPr>
          <p:nvPr/>
        </p:nvSpPr>
        <p:spPr bwMode="auto">
          <a:xfrm>
            <a:off x="2066925" y="685800"/>
            <a:ext cx="63150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600" dirty="0" smtClean="0">
                <a:latin typeface="Arial" charset="0"/>
              </a:rPr>
              <a:t>Частинский</a:t>
            </a:r>
            <a:r>
              <a:rPr lang="ru-RU" sz="2600" dirty="0" smtClean="0">
                <a:latin typeface="Tahoma" pitchFamily="34" charset="0"/>
              </a:rPr>
              <a:t> </a:t>
            </a:r>
            <a:r>
              <a:rPr lang="ru-RU" sz="2600" dirty="0">
                <a:latin typeface="Tahoma" pitchFamily="34" charset="0"/>
              </a:rPr>
              <a:t>муниципальный район</a:t>
            </a: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533400" y="1600200"/>
            <a:ext cx="82867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400" dirty="0">
                <a:latin typeface="Tahoma" pitchFamily="34" charset="0"/>
              </a:rPr>
              <a:t>Об итогах социально – экономического развития  </a:t>
            </a:r>
            <a:r>
              <a:rPr lang="ru-RU" sz="2400" dirty="0" smtClean="0">
                <a:latin typeface="Tahoma" pitchFamily="34" charset="0"/>
              </a:rPr>
              <a:t>Частинского </a:t>
            </a:r>
            <a:r>
              <a:rPr lang="ru-RU" sz="2400" dirty="0">
                <a:latin typeface="Tahoma" pitchFamily="34" charset="0"/>
              </a:rPr>
              <a:t>муниципального района Пермского края за 2010 </a:t>
            </a:r>
            <a:r>
              <a:rPr lang="ru-RU" sz="2400" dirty="0" smtClean="0">
                <a:latin typeface="Tahoma" pitchFamily="34" charset="0"/>
              </a:rPr>
              <a:t>год, первое полугодие 2011 года </a:t>
            </a:r>
            <a:r>
              <a:rPr lang="ru-RU" sz="2400" dirty="0">
                <a:latin typeface="Tahoma" pitchFamily="34" charset="0"/>
              </a:rPr>
              <a:t>и о перспективах развития в 2011 году</a:t>
            </a:r>
          </a:p>
          <a:p>
            <a:pPr algn="ctr"/>
            <a:endParaRPr lang="ru-RU" sz="2400" dirty="0">
              <a:latin typeface="Tahoma" pitchFamily="34" charset="0"/>
            </a:endParaRPr>
          </a:p>
          <a:p>
            <a:pPr algn="ctr"/>
            <a:r>
              <a:rPr lang="ru-RU" sz="2400" dirty="0">
                <a:latin typeface="Tahoma" pitchFamily="34" charset="0"/>
              </a:rPr>
              <a:t>ФЦБ «Экономическое развитие»</a:t>
            </a:r>
          </a:p>
        </p:txBody>
      </p:sp>
      <p:sp>
        <p:nvSpPr>
          <p:cNvPr id="11269" name="TextBox 3"/>
          <p:cNvSpPr txBox="1">
            <a:spLocks noChangeArrowheads="1"/>
          </p:cNvSpPr>
          <p:nvPr/>
        </p:nvSpPr>
        <p:spPr bwMode="auto">
          <a:xfrm>
            <a:off x="838200" y="5181600"/>
            <a:ext cx="80200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 dirty="0"/>
              <a:t>Докладчик: Заместитель главы </a:t>
            </a:r>
            <a:r>
              <a:rPr lang="ru-RU" sz="2000" dirty="0" smtClean="0"/>
              <a:t>администрации Частинского </a:t>
            </a:r>
            <a:r>
              <a:rPr lang="ru-RU" sz="2000" dirty="0"/>
              <a:t>муниципального района </a:t>
            </a:r>
          </a:p>
          <a:p>
            <a:pPr algn="l"/>
            <a:r>
              <a:rPr lang="ru-RU" sz="2000" dirty="0" smtClean="0"/>
              <a:t>Кудряшова Наталья Аркадьевна </a:t>
            </a:r>
            <a:endParaRPr lang="ru-RU" sz="2000" dirty="0"/>
          </a:p>
        </p:txBody>
      </p:sp>
      <p:pic>
        <p:nvPicPr>
          <p:cNvPr id="7" name="Picture 1" descr="F:\LOCAL\Безимени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E1F4D-3F83-498D-87A3-CF77F0021F6B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F538728-6FBD-49F8-BC09-58F3F499FFA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030" name="Rectangle 6"/>
          <p:cNvSpPr txBox="1">
            <a:spLocks noGrp="1"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31" name="Rectangle 6"/>
          <p:cNvSpPr txBox="1">
            <a:spLocks noGrp="1"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-889000" y="1244600"/>
          <a:ext cx="6040438" cy="4011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3530600" y="2690813"/>
          <a:ext cx="6121400" cy="4065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33" name="TextBox 11"/>
          <p:cNvSpPr txBox="1">
            <a:spLocks noChangeArrowheads="1"/>
          </p:cNvSpPr>
          <p:nvPr/>
        </p:nvSpPr>
        <p:spPr bwMode="auto">
          <a:xfrm>
            <a:off x="457200" y="762000"/>
            <a:ext cx="3929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>
                <a:latin typeface="Calibri" pitchFamily="34" charset="0"/>
              </a:rPr>
              <a:t>Структура объема отгруженных товаров, работ и услуг, %</a:t>
            </a:r>
          </a:p>
        </p:txBody>
      </p:sp>
      <p:sp>
        <p:nvSpPr>
          <p:cNvPr id="1034" name="TextBox 12"/>
          <p:cNvSpPr txBox="1">
            <a:spLocks noChangeArrowheads="1"/>
          </p:cNvSpPr>
          <p:nvPr/>
        </p:nvSpPr>
        <p:spPr bwMode="auto">
          <a:xfrm>
            <a:off x="4953000" y="2667000"/>
            <a:ext cx="3989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1800">
                <a:latin typeface="Calibri" pitchFamily="34" charset="0"/>
              </a:rPr>
              <a:t>Структура численности работающих, %</a:t>
            </a:r>
          </a:p>
        </p:txBody>
      </p:sp>
      <p:pic>
        <p:nvPicPr>
          <p:cNvPr id="13" name="Picture 1" descr="F:\LOCAL\Безимени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1B5082-ABF0-4AC2-B172-DF655EF373F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5A39527-5C86-4FCB-B277-36D316F10AB4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26D9C83-0521-46CD-ABE4-A722A79D366A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aphicFrame>
        <p:nvGraphicFramePr>
          <p:cNvPr id="8" name="Диаграмма 4"/>
          <p:cNvGraphicFramePr>
            <a:graphicFrameLocks/>
          </p:cNvGraphicFramePr>
          <p:nvPr/>
        </p:nvGraphicFramePr>
        <p:xfrm>
          <a:off x="50800" y="1579563"/>
          <a:ext cx="8813800" cy="492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4" name="Rectangle 46"/>
          <p:cNvSpPr>
            <a:spLocks noChangeArrowheads="1"/>
          </p:cNvSpPr>
          <p:nvPr/>
        </p:nvSpPr>
        <p:spPr bwMode="auto">
          <a:xfrm>
            <a:off x="1143000" y="152400"/>
            <a:ext cx="75438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ru-RU" sz="2400" b="1"/>
              <a:t>Среднемесячная заработная плата в разрезе отраслей, руб. </a:t>
            </a:r>
          </a:p>
        </p:txBody>
      </p:sp>
      <p:pic>
        <p:nvPicPr>
          <p:cNvPr id="9" name="Picture 1" descr="F:\LOCAL\Безимени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17757D-3A26-4806-9807-E6EDAD487355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4BBE775-A306-4A10-B7ED-0BCE4FB8EC34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078" name="Rectangle 46"/>
          <p:cNvSpPr>
            <a:spLocks noChangeArrowheads="1"/>
          </p:cNvSpPr>
          <p:nvPr/>
        </p:nvSpPr>
        <p:spPr bwMode="auto">
          <a:xfrm>
            <a:off x="3657600" y="3581400"/>
            <a:ext cx="5029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400" b="1"/>
              <a:t>Поступления по НДФЛ, млн. руб.</a:t>
            </a:r>
          </a:p>
        </p:txBody>
      </p:sp>
      <p:graphicFrame>
        <p:nvGraphicFramePr>
          <p:cNvPr id="10" name="Диаграмма 10"/>
          <p:cNvGraphicFramePr>
            <a:graphicFrameLocks/>
          </p:cNvGraphicFramePr>
          <p:nvPr/>
        </p:nvGraphicFramePr>
        <p:xfrm>
          <a:off x="3022600" y="3946525"/>
          <a:ext cx="5929313" cy="2560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9" name="Rectangle 46"/>
          <p:cNvSpPr>
            <a:spLocks noChangeArrowheads="1"/>
          </p:cNvSpPr>
          <p:nvPr/>
        </p:nvSpPr>
        <p:spPr bwMode="auto">
          <a:xfrm>
            <a:off x="304800" y="3962400"/>
            <a:ext cx="2819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ru-RU" sz="1800"/>
              <a:t>Плановый показатель по НДФЛ на 2010 год – 27,0 млн.руб.</a:t>
            </a:r>
          </a:p>
          <a:p>
            <a:pPr marL="342900" indent="-342900" algn="ctr"/>
            <a:endParaRPr lang="ru-RU" sz="1800"/>
          </a:p>
          <a:p>
            <a:pPr marL="342900" indent="-342900" algn="ctr"/>
            <a:r>
              <a:rPr lang="ru-RU" sz="1800"/>
              <a:t>Процент выполнения – 111,1 %</a:t>
            </a:r>
          </a:p>
        </p:txBody>
      </p:sp>
      <p:graphicFrame>
        <p:nvGraphicFramePr>
          <p:cNvPr id="11" name="Диаграмма 8"/>
          <p:cNvGraphicFramePr>
            <a:graphicFrameLocks/>
          </p:cNvGraphicFramePr>
          <p:nvPr/>
        </p:nvGraphicFramePr>
        <p:xfrm>
          <a:off x="584200" y="508000"/>
          <a:ext cx="6743700" cy="2255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81" name="Rectangle 46"/>
          <p:cNvSpPr>
            <a:spLocks noChangeArrowheads="1"/>
          </p:cNvSpPr>
          <p:nvPr/>
        </p:nvSpPr>
        <p:spPr bwMode="auto">
          <a:xfrm>
            <a:off x="1143000" y="228600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400" b="1">
                <a:cs typeface="Times New Roman" pitchFamily="18" charset="0"/>
              </a:rPr>
              <a:t>Фонд заработной платы, млн. руб.</a:t>
            </a:r>
          </a:p>
        </p:txBody>
      </p:sp>
      <p:pic>
        <p:nvPicPr>
          <p:cNvPr id="12" name="Picture 1" descr="F:\LOCAL\Безимени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E250B-516F-4044-B1F7-18A38F5EEB3B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6"/>
          <p:cNvSpPr txBox="1">
            <a:spLocks noGrp="1" noChangeArrowheads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F61EA2E-9284-4CE1-B6CA-72CD338D18FC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4" name="Rectangle 6"/>
          <p:cNvSpPr txBox="1">
            <a:spLocks noGrp="1" noChangeArrowheads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4C37EE1-F5F5-475B-A075-A90AE5D5CA1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2293" name="TextBox 2"/>
          <p:cNvSpPr txBox="1">
            <a:spLocks noChangeArrowheads="1"/>
          </p:cNvSpPr>
          <p:nvPr/>
        </p:nvSpPr>
        <p:spPr bwMode="auto">
          <a:xfrm>
            <a:off x="1785938" y="214313"/>
            <a:ext cx="571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Tahoma" pitchFamily="34" charset="0"/>
                <a:cs typeface="Arial" charset="0"/>
              </a:rPr>
              <a:t>Количество</a:t>
            </a:r>
            <a:r>
              <a:rPr lang="ru-RU" sz="2400">
                <a:latin typeface="Tahoma" pitchFamily="34" charset="0"/>
              </a:rPr>
              <a:t> </a:t>
            </a:r>
            <a:r>
              <a:rPr lang="ru-RU" sz="2400">
                <a:latin typeface="Tahoma" pitchFamily="34" charset="0"/>
                <a:cs typeface="Arial" charset="0"/>
              </a:rPr>
              <a:t>организаций</a:t>
            </a:r>
          </a:p>
        </p:txBody>
      </p:sp>
      <p:graphicFrame>
        <p:nvGraphicFramePr>
          <p:cNvPr id="398425" name="Group 89"/>
          <p:cNvGraphicFramePr>
            <a:graphicFrameLocks noGrp="1"/>
          </p:cNvGraphicFramePr>
          <p:nvPr/>
        </p:nvGraphicFramePr>
        <p:xfrm>
          <a:off x="228600" y="1143000"/>
          <a:ext cx="8763000" cy="5436554"/>
        </p:xfrm>
        <a:graphic>
          <a:graphicData uri="http://schemas.openxmlformats.org/drawingml/2006/table">
            <a:tbl>
              <a:tblPr/>
              <a:tblGrid>
                <a:gridCol w="2286000"/>
                <a:gridCol w="1066800"/>
                <a:gridCol w="990600"/>
                <a:gridCol w="1066800"/>
                <a:gridCol w="1066800"/>
                <a:gridCol w="990600"/>
                <a:gridCol w="1295400"/>
              </a:tblGrid>
              <a:tr h="555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Организации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2007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2011 прогноз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Предприятия крупные и средние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из них градообразующие предприятия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Субъекты малого предприниматель-ства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285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762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В том числе юридические лица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397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индивидуальные предприниматели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41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ИТОГО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1" descr="F:\LOCAL\Безимени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97C17-50EA-4492-A7FD-CD9949206BB9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4101" name="TextBox 2"/>
          <p:cNvSpPr txBox="1">
            <a:spLocks noChangeArrowheads="1"/>
          </p:cNvSpPr>
          <p:nvPr/>
        </p:nvSpPr>
        <p:spPr bwMode="auto">
          <a:xfrm>
            <a:off x="1524000" y="228600"/>
            <a:ext cx="6858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/>
              <a:t>Объем производства продукции по крупным и </a:t>
            </a:r>
            <a:r>
              <a:rPr lang="ru-RU" sz="2400" b="1" dirty="0" smtClean="0"/>
              <a:t>средним </a:t>
            </a:r>
            <a:r>
              <a:rPr lang="ru-RU" sz="2400" b="1" dirty="0"/>
              <a:t>предприятиям района, млн.руб.</a:t>
            </a:r>
          </a:p>
        </p:txBody>
      </p:sp>
      <p:graphicFrame>
        <p:nvGraphicFramePr>
          <p:cNvPr id="6" name="Диаграмма 14"/>
          <p:cNvGraphicFramePr>
            <a:graphicFrameLocks/>
          </p:cNvGraphicFramePr>
          <p:nvPr/>
        </p:nvGraphicFramePr>
        <p:xfrm>
          <a:off x="479425" y="1346200"/>
          <a:ext cx="8315325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" descr="F:\LOCAL\Безимени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338D7-C9C7-4ADB-BC39-4F58ED03EC90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5124" name="Номер слайда 4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altLang="en-US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5125" name="Rectangle 46"/>
          <p:cNvSpPr>
            <a:spLocks noChangeArrowheads="1"/>
          </p:cNvSpPr>
          <p:nvPr/>
        </p:nvSpPr>
        <p:spPr bwMode="auto">
          <a:xfrm>
            <a:off x="1143000" y="533400"/>
            <a:ext cx="800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400" b="1"/>
              <a:t>Структура инвестиций в основной капитал, млн. руб.</a:t>
            </a:r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ru-RU" sz="1800">
              <a:latin typeface="Arial" charset="0"/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812800" y="1138238"/>
          <a:ext cx="7061200" cy="5516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1" descr="F:\LOCAL\Безимени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A3FACD-0121-417F-BEF0-9FF2EF214332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3D90279-44A7-48B8-9A3E-2A1D4FE8392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6150" name="Номер слайда 4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altLang="en-US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6151" name="Rectangle 4"/>
          <p:cNvSpPr>
            <a:spLocks noChangeArrowheads="1"/>
          </p:cNvSpPr>
          <p:nvPr/>
        </p:nvSpPr>
        <p:spPr bwMode="auto">
          <a:xfrm>
            <a:off x="0" y="2514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ru-RU" sz="1800">
              <a:latin typeface="Arial" charset="0"/>
            </a:endParaRPr>
          </a:p>
        </p:txBody>
      </p:sp>
      <p:graphicFrame>
        <p:nvGraphicFramePr>
          <p:cNvPr id="11" name="Диаграмма 7"/>
          <p:cNvGraphicFramePr>
            <a:graphicFrameLocks/>
          </p:cNvGraphicFramePr>
          <p:nvPr/>
        </p:nvGraphicFramePr>
        <p:xfrm>
          <a:off x="1193800" y="584200"/>
          <a:ext cx="7221538" cy="252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52" name="Rectangle 46"/>
          <p:cNvSpPr>
            <a:spLocks noChangeArrowheads="1"/>
          </p:cNvSpPr>
          <p:nvPr/>
        </p:nvSpPr>
        <p:spPr bwMode="auto">
          <a:xfrm>
            <a:off x="1447800" y="0"/>
            <a:ext cx="6781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000" b="1">
                <a:latin typeface="Tahoma" pitchFamily="34" charset="0"/>
                <a:cs typeface="Times New Roman" pitchFamily="18" charset="0"/>
              </a:rPr>
              <a:t>Объем инвестиций в основной капитал на душу населения,  тыс. руб./ чел.</a:t>
            </a:r>
          </a:p>
        </p:txBody>
      </p:sp>
      <p:graphicFrame>
        <p:nvGraphicFramePr>
          <p:cNvPr id="12" name="Object 3"/>
          <p:cNvGraphicFramePr>
            <a:graphicFrameLocks/>
          </p:cNvGraphicFramePr>
          <p:nvPr/>
        </p:nvGraphicFramePr>
        <p:xfrm>
          <a:off x="584200" y="4089400"/>
          <a:ext cx="8440738" cy="2847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53" name="Rectangle 46"/>
          <p:cNvSpPr>
            <a:spLocks noChangeArrowheads="1"/>
          </p:cNvSpPr>
          <p:nvPr/>
        </p:nvSpPr>
        <p:spPr bwMode="auto">
          <a:xfrm>
            <a:off x="0" y="3200400"/>
            <a:ext cx="91440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000" b="1">
                <a:cs typeface="Times New Roman" pitchFamily="18" charset="0"/>
              </a:rPr>
              <a:t>Объем инвестиций в основной капитал на душу населения по обрабатывающим производствам и добыче полезных ископаемых,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000" b="1">
                <a:cs typeface="Times New Roman" pitchFamily="18" charset="0"/>
              </a:rPr>
              <a:t>тыс. руб./ чел.</a:t>
            </a:r>
          </a:p>
        </p:txBody>
      </p:sp>
      <p:pic>
        <p:nvPicPr>
          <p:cNvPr id="13" name="Picture 1" descr="F:\LOCAL\Безимени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82BE50-7157-41D5-A1B0-006E5854FA48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838200" y="0"/>
            <a:ext cx="83058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cs typeface="Times New Roman" pitchFamily="18" charset="0"/>
              </a:rPr>
              <a:t>Создание рабочих мест в СМСП за счет перевода несвойственных муниципальным учреждениям функций на аутсорсинг</a:t>
            </a:r>
          </a:p>
        </p:txBody>
      </p:sp>
      <p:graphicFrame>
        <p:nvGraphicFramePr>
          <p:cNvPr id="706563" name="Group 3"/>
          <p:cNvGraphicFramePr>
            <a:graphicFrameLocks noGrp="1"/>
          </p:cNvGraphicFramePr>
          <p:nvPr/>
        </p:nvGraphicFramePr>
        <p:xfrm>
          <a:off x="179388" y="1360804"/>
          <a:ext cx="8839200" cy="4735196"/>
        </p:xfrm>
        <a:graphic>
          <a:graphicData uri="http://schemas.openxmlformats.org/drawingml/2006/table">
            <a:tbl>
              <a:tblPr/>
              <a:tblGrid>
                <a:gridCol w="1757362"/>
                <a:gridCol w="1747838"/>
                <a:gridCol w="1895475"/>
                <a:gridCol w="1762125"/>
                <a:gridCol w="1676400"/>
              </a:tblGrid>
              <a:tr h="1512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несвойственной функций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количество сотрудников, выполняющих </a:t>
                      </a: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данную функцию в учреждениях</a:t>
                      </a: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шт.ед.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Создано рабочих мест за счет перевода несвойственных функций на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аутсорсинг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2010 г. и ранее, 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Создано рабочих мест за счет перевода несвойственных функций на аутсорсинг на  текущую дату, ед.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 создания рабочих мест за счет перевода несвойственных функций на аутсорсинг в 2011 г., 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Клининг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Техническое обслуживание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Общественное питание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958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Бухгалтерия, юридические услуги,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IT-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60,95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6613" name="Group 53"/>
          <p:cNvGraphicFramePr>
            <a:graphicFrameLocks noGrp="1"/>
          </p:cNvGraphicFramePr>
          <p:nvPr/>
        </p:nvGraphicFramePr>
        <p:xfrm>
          <a:off x="179388" y="6137275"/>
          <a:ext cx="8812211" cy="415925"/>
        </p:xfrm>
        <a:graphic>
          <a:graphicData uri="http://schemas.openxmlformats.org/drawingml/2006/table">
            <a:tbl>
              <a:tblPr/>
              <a:tblGrid>
                <a:gridCol w="1699397"/>
                <a:gridCol w="1769621"/>
                <a:gridCol w="1839844"/>
                <a:gridCol w="3503349"/>
              </a:tblGrid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397,16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3379" name="Line 66"/>
          <p:cNvSpPr>
            <a:spLocks noChangeShapeType="1"/>
          </p:cNvSpPr>
          <p:nvPr/>
        </p:nvSpPr>
        <p:spPr bwMode="auto">
          <a:xfrm flipV="1">
            <a:off x="3779838" y="6215742"/>
            <a:ext cx="172878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80" name="Line 67"/>
          <p:cNvSpPr>
            <a:spLocks noChangeShapeType="1"/>
          </p:cNvSpPr>
          <p:nvPr/>
        </p:nvSpPr>
        <p:spPr bwMode="auto">
          <a:xfrm>
            <a:off x="3779838" y="6215742"/>
            <a:ext cx="172878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9" name="Picture 1" descr="F:\LOCAL\Безимени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57A2E3-C897-41D8-8652-54F015738465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4339" name="Slide Number Placeholder 5"/>
          <p:cNvSpPr txBox="1">
            <a:spLocks noGrp="1"/>
          </p:cNvSpPr>
          <p:nvPr/>
        </p:nvSpPr>
        <p:spPr bwMode="auto">
          <a:xfrm>
            <a:off x="6804025" y="630872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sz="1200">
              <a:solidFill>
                <a:srgbClr val="898989"/>
              </a:solidFill>
              <a:latin typeface="Arial" charset="0"/>
            </a:endParaRPr>
          </a:p>
          <a:p>
            <a:endParaRPr lang="en-US" sz="1200">
              <a:solidFill>
                <a:srgbClr val="898989"/>
              </a:solidFill>
              <a:latin typeface="Arial" charset="0"/>
            </a:endParaRPr>
          </a:p>
        </p:txBody>
      </p:sp>
      <p:sp>
        <p:nvSpPr>
          <p:cNvPr id="14340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0"/>
            <a:ext cx="8229600" cy="633413"/>
          </a:xfrm>
        </p:spPr>
        <p:txBody>
          <a:bodyPr/>
          <a:lstStyle/>
          <a:p>
            <a:r>
              <a:rPr lang="ru-RU" sz="2200" b="1" smtClean="0">
                <a:latin typeface="Times New Roman" pitchFamily="18" charset="0"/>
              </a:rPr>
              <a:t>Основные показатели развития малого и среднего предпринимательства</a:t>
            </a:r>
          </a:p>
        </p:txBody>
      </p:sp>
      <p:graphicFrame>
        <p:nvGraphicFramePr>
          <p:cNvPr id="698372" name="Group 4"/>
          <p:cNvGraphicFramePr>
            <a:graphicFrameLocks noGrp="1"/>
          </p:cNvGraphicFramePr>
          <p:nvPr/>
        </p:nvGraphicFramePr>
        <p:xfrm>
          <a:off x="179388" y="1219200"/>
          <a:ext cx="8686800" cy="5181600"/>
        </p:xfrm>
        <a:graphic>
          <a:graphicData uri="http://schemas.openxmlformats.org/drawingml/2006/table">
            <a:tbl>
              <a:tblPr/>
              <a:tblGrid>
                <a:gridCol w="457200"/>
                <a:gridCol w="4048125"/>
                <a:gridCol w="1125537"/>
                <a:gridCol w="998538"/>
                <a:gridCol w="1200150"/>
                <a:gridCol w="857250"/>
              </a:tblGrid>
              <a:tr h="6953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значение по краю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2010 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 по МО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 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 по МО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Прогноз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2011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161925">
                <a:tc gridSpan="6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статистика (Органы статистики)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оборота малых и средних предприятий в обороте полного круга предприятий, %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заработная плата на малых и средних предприятиях, руб.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7976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8163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8444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малых и средних предприятий на 1000 жителей населения МО, ед.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индивидуальных предпринимателей на 1000 жителей населения МО, ед.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18,39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21,52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80975">
                <a:tc gridSpan="6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 реализации мероприятий по поддержке малого и среднего предпринимательства (Данные ОМС)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вновь созданных субъектов малого и среднего предпринимательства на 1000 жителей населения МО, ед.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4,2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вновь созданных рабочих мест в субъектах малого и среднего предпринимательства,  ед.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муниципального заказа, размещенного у субъектов малого предпринимательства, %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1" descr="F:\LOCAL\Безимени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A7A50E-D4A3-450E-9188-F22CEFCA1DAA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536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ru-RU" dirty="0" smtClean="0"/>
              <a:t>ФОТО (туристические ресурсы)</a:t>
            </a:r>
          </a:p>
        </p:txBody>
      </p:sp>
      <p:pic>
        <p:nvPicPr>
          <p:cNvPr id="1028" name="Picture 4" descr="C:\Documents and Settings\admin\Рабочий стол\Новая папка\Гонка_2.bmp"/>
          <p:cNvPicPr>
            <a:picLocks noChangeAspect="1" noChangeArrowheads="1"/>
          </p:cNvPicPr>
          <p:nvPr/>
        </p:nvPicPr>
        <p:blipFill>
          <a:blip r:embed="rId2" cstate="print"/>
          <a:srcRect r="1389" b="3472"/>
          <a:stretch>
            <a:fillRect/>
          </a:stretch>
        </p:blipFill>
        <p:spPr bwMode="auto">
          <a:xfrm>
            <a:off x="4648200" y="3940506"/>
            <a:ext cx="3733800" cy="2688894"/>
          </a:xfrm>
          <a:prstGeom prst="rect">
            <a:avLst/>
          </a:prstGeom>
          <a:noFill/>
        </p:spPr>
      </p:pic>
      <p:pic>
        <p:nvPicPr>
          <p:cNvPr id="47106" name="Picture 2" descr="C:\Documents and Settings\admin\Рабочий стол\На сайт\Фото_на)сайт\0019.jpg"/>
          <p:cNvPicPr>
            <a:picLocks noChangeAspect="1" noChangeArrowheads="1"/>
          </p:cNvPicPr>
          <p:nvPr/>
        </p:nvPicPr>
        <p:blipFill>
          <a:blip r:embed="rId3" cstate="print"/>
          <a:srcRect r="1429"/>
          <a:stretch>
            <a:fillRect/>
          </a:stretch>
        </p:blipFill>
        <p:spPr bwMode="auto">
          <a:xfrm>
            <a:off x="381000" y="3962400"/>
            <a:ext cx="4038600" cy="2704472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Новая папка\P91100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838200"/>
            <a:ext cx="3962400" cy="2971800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Рабочий стол\Новая папка\Фото18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400" y="838200"/>
            <a:ext cx="4241800" cy="2952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555015-E3A9-49F1-A699-52CC61EBCF88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A6541F1-86A1-4B6C-9B68-BC8BE81A36C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6388" name="TextBox 2"/>
          <p:cNvSpPr txBox="1">
            <a:spLocks noChangeArrowheads="1"/>
          </p:cNvSpPr>
          <p:nvPr/>
        </p:nvSpPr>
        <p:spPr bwMode="auto">
          <a:xfrm>
            <a:off x="1785938" y="214313"/>
            <a:ext cx="5715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Tahoma" pitchFamily="34" charset="0"/>
                <a:cs typeface="Arial" charset="0"/>
              </a:rPr>
              <a:t>Оценка и прогноз туристического трафика</a:t>
            </a:r>
          </a:p>
        </p:txBody>
      </p:sp>
      <p:graphicFrame>
        <p:nvGraphicFramePr>
          <p:cNvPr id="520196" name="Group 4"/>
          <p:cNvGraphicFramePr>
            <a:graphicFrameLocks noGrp="1"/>
          </p:cNvGraphicFramePr>
          <p:nvPr/>
        </p:nvGraphicFramePr>
        <p:xfrm>
          <a:off x="228600" y="1828800"/>
          <a:ext cx="8763000" cy="2840990"/>
        </p:xfrm>
        <a:graphic>
          <a:graphicData uri="http://schemas.openxmlformats.org/drawingml/2006/table">
            <a:tbl>
              <a:tblPr/>
              <a:tblGrid>
                <a:gridCol w="1981200"/>
                <a:gridCol w="1143000"/>
                <a:gridCol w="1219200"/>
                <a:gridCol w="1416050"/>
                <a:gridCol w="1098550"/>
                <a:gridCol w="990600"/>
                <a:gridCol w="914400"/>
              </a:tblGrid>
              <a:tr h="555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Турпоток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,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Деловой туризм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Лечебный туризм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Событийный туризм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Активный туризм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Прочие виды туризма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Итого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2010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2011 год (прогноз)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656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847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1" descr="F:\LOCAL\Безимени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1F231B-A425-43DA-A2D5-A1024A24A6F0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878013" y="333375"/>
            <a:ext cx="615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800" b="1">
                <a:latin typeface="Arial" charset="0"/>
              </a:rPr>
              <a:t>Мероприятия по развитию туризма в 2010 – 2011 гг. </a:t>
            </a:r>
          </a:p>
        </p:txBody>
      </p:sp>
      <p:graphicFrame>
        <p:nvGraphicFramePr>
          <p:cNvPr id="702501" name="Group 37"/>
          <p:cNvGraphicFramePr>
            <a:graphicFrameLocks noGrp="1"/>
          </p:cNvGraphicFramePr>
          <p:nvPr>
            <p:ph idx="4294967295"/>
          </p:nvPr>
        </p:nvGraphicFramePr>
        <p:xfrm>
          <a:off x="457200" y="838200"/>
          <a:ext cx="8458200" cy="5751890"/>
        </p:xfrm>
        <a:graphic>
          <a:graphicData uri="http://schemas.openxmlformats.org/drawingml/2006/table">
            <a:tbl>
              <a:tblPr/>
              <a:tblGrid>
                <a:gridCol w="1650575"/>
                <a:gridCol w="1464348"/>
                <a:gridCol w="1876593"/>
                <a:gridCol w="1878185"/>
                <a:gridCol w="1588499"/>
              </a:tblGrid>
              <a:tr h="11847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Мероприятия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Даты проведения,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(план / факт)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Объем финансирования,тыс.руб.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(план / факт)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Источник финансирования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Достижение целевых показателей,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(план / факт)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488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Межрайонный фестиваль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хип-хоп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культуры «Мастер»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9-10 июля 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500/500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Региональный бюджет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100/150 участников, привлечение туристов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Ежегодное мероприятие закрытие лыжного сезона «Гонка мужества»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Апрель 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77,4/77,4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Лукойл-Пермь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», местный бюджет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Привлечение туристов,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500/720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Ежегодный межрайонный фестиваль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бардовской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песни «Лузган-2011»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09.07.2011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15/15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Местный бюджет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Расширение туристического потока, 50/50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34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Межрегиональный фестиваль сверхлегкой авиации «Свободное небо»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10.09.2011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Лукойл-Пермь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 чел., привлечение туристов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50" name="Text Box 36"/>
          <p:cNvSpPr txBox="1">
            <a:spLocks noChangeArrowheads="1"/>
          </p:cNvSpPr>
          <p:nvPr/>
        </p:nvSpPr>
        <p:spPr bwMode="auto">
          <a:xfrm>
            <a:off x="468313" y="4149725"/>
            <a:ext cx="7651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 sz="1800">
              <a:latin typeface="Arial" charset="0"/>
            </a:endParaRPr>
          </a:p>
        </p:txBody>
      </p:sp>
      <p:pic>
        <p:nvPicPr>
          <p:cNvPr id="7" name="Picture 1" descr="F:\LOCAL\Безимени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1A96D-96EA-4B0E-80A7-7EBBC897B0DC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051" name="Rectangle 2"/>
          <p:cNvSpPr>
            <a:spLocks noGrp="1"/>
          </p:cNvSpPr>
          <p:nvPr>
            <p:ph type="title" idx="4294967295"/>
          </p:nvPr>
        </p:nvSpPr>
        <p:spPr>
          <a:xfrm>
            <a:off x="685800" y="152400"/>
            <a:ext cx="8229600" cy="914400"/>
          </a:xfrm>
        </p:spPr>
        <p:txBody>
          <a:bodyPr/>
          <a:lstStyle/>
          <a:p>
            <a:r>
              <a:rPr lang="ru-RU" sz="2400" smtClean="0">
                <a:latin typeface="Tahoma" charset="0"/>
              </a:rPr>
              <a:t>Результаты декларирования розничной продажи алкогольной продукции  в 2009 году и 2010 году</a:t>
            </a:r>
          </a:p>
        </p:txBody>
      </p:sp>
      <p:graphicFrame>
        <p:nvGraphicFramePr>
          <p:cNvPr id="2104" name="Group 56"/>
          <p:cNvGraphicFramePr>
            <a:graphicFrameLocks noGrp="1"/>
          </p:cNvGraphicFramePr>
          <p:nvPr/>
        </p:nvGraphicFramePr>
        <p:xfrm>
          <a:off x="152400" y="1273175"/>
          <a:ext cx="8763000" cy="5432425"/>
        </p:xfrm>
        <a:graphic>
          <a:graphicData uri="http://schemas.openxmlformats.org/drawingml/2006/table">
            <a:tbl>
              <a:tblPr/>
              <a:tblGrid>
                <a:gridCol w="4495800"/>
                <a:gridCol w="1246188"/>
                <a:gridCol w="887412"/>
                <a:gridCol w="1295400"/>
                <a:gridCol w="8382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Пермский край</a:t>
                      </a: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 год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</a:t>
                      </a: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Пермский край</a:t>
                      </a: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год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</a:t>
                      </a: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год</a:t>
                      </a: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организаций, имеющих лицензию на розничную продажу алкогольной продукции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2 290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торговых объектов, 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6 169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6 441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легальных торговых объектов на 1000 населения, 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проданной в розницу декларируемой алкогольной продукции,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Декларируемое потребление алкоголя одним жителем Пермского края,  литров безводного (100%) спирта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>
                  <a:txBody>
                    <a:bodyPr/>
                    <a:lstStyle/>
                    <a:p>
                      <a:pPr marL="0" marR="0" lvl="0" indent="0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Потребление алкоголя одним жителем Российской Федерации за 2009 год по данным 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Минздравсоцразвития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РФ</a:t>
                      </a:r>
                    </a:p>
                    <a:p>
                      <a:pPr marL="0" marR="0" lvl="0" indent="0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(*декларируемого алкоголя за 2010 год)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       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02" name="Picture 1" descr="F:\LOCAL\Безимени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Диаграмма 13"/>
          <p:cNvGraphicFramePr>
            <a:graphicFrameLocks/>
          </p:cNvGraphicFramePr>
          <p:nvPr/>
        </p:nvGraphicFramePr>
        <p:xfrm>
          <a:off x="3352800" y="3048000"/>
          <a:ext cx="3282950" cy="1441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F1196A-5783-49A3-AA48-2D34D720248D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7172" name="Номер слайда 3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000">
              <a:latin typeface="Arial" charset="0"/>
            </a:endParaRPr>
          </a:p>
        </p:txBody>
      </p:sp>
      <p:sp>
        <p:nvSpPr>
          <p:cNvPr id="7174" name="Rectangle 4"/>
          <p:cNvSpPr>
            <a:spLocks noChangeArrowheads="1"/>
          </p:cNvSpPr>
          <p:nvPr/>
        </p:nvSpPr>
        <p:spPr bwMode="auto">
          <a:xfrm>
            <a:off x="914400" y="277813"/>
            <a:ext cx="77724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700">
              <a:solidFill>
                <a:schemeClr val="tx2"/>
              </a:solidFill>
              <a:latin typeface="Arial" charset="0"/>
            </a:endParaRPr>
          </a:p>
        </p:txBody>
      </p:sp>
      <p:graphicFrame>
        <p:nvGraphicFramePr>
          <p:cNvPr id="268391" name="Group 103"/>
          <p:cNvGraphicFramePr>
            <a:graphicFrameLocks noGrp="1"/>
          </p:cNvGraphicFramePr>
          <p:nvPr/>
        </p:nvGraphicFramePr>
        <p:xfrm>
          <a:off x="152400" y="4419600"/>
          <a:ext cx="8610599" cy="2362200"/>
        </p:xfrm>
        <a:graphic>
          <a:graphicData uri="http://schemas.openxmlformats.org/drawingml/2006/table">
            <a:tbl>
              <a:tblPr/>
              <a:tblGrid>
                <a:gridCol w="2219227"/>
                <a:gridCol w="4942860"/>
                <a:gridCol w="1448512"/>
              </a:tblGrid>
              <a:tr h="27264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БИЗНЕС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ЗАНЯТОСТЬ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8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Всего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том числе в стадии ликвидации и банкротства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7755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ООО «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УралАгро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ООО «Нива»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СХПК «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Прикамье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СХПК «Западный»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СХПК «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Ерзовский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ООО «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Пихтовское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СХПК «Новый путь»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СХПК «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Меркушинский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ООО «Авангард-2» (в 2010г вошло в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агрохолдинг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Ашатли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 как низкоэффективное предприятие). За 2010 г. получен убыток 1 190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тыс.руб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(за 2009 г. убыток – 2 457 тыс.руб.), ликвидировано</a:t>
                      </a:r>
                      <a:r>
                        <a:rPr lang="ru-RU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все поголовье КРС.</a:t>
                      </a:r>
                      <a:endParaRPr lang="ru-RU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ООО «Заря» (переход в категорию «бизнес») . </a:t>
                      </a:r>
                      <a:r>
                        <a:rPr lang="ru-RU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2010 г. производство молока – 113% к уровню 2009 г. Производство зерна – 124% к уровню 2009  г.</a:t>
                      </a:r>
                    </a:p>
                    <a:p>
                      <a:r>
                        <a:rPr lang="ru-RU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Оформлено в собственность 910 Га долевых земель.  За 2010 год получено прибыли 1920 тыс.руб., за 2009 год  прибыль составила </a:t>
                      </a:r>
                      <a:r>
                        <a:rPr lang="ru-RU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1405 тыс.руб.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ООО «Урал»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91" name="Text Box 51"/>
          <p:cNvSpPr txBox="1">
            <a:spLocks noChangeArrowheads="1"/>
          </p:cNvSpPr>
          <p:nvPr/>
        </p:nvSpPr>
        <p:spPr bwMode="auto">
          <a:xfrm>
            <a:off x="685800" y="2438400"/>
            <a:ext cx="800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>
                <a:solidFill>
                  <a:srgbClr val="000066"/>
                </a:solidFill>
              </a:rPr>
              <a:t>Численность занятых в сельском хозяйстве – 810 чел. или 23,2 % от занятых в экономике, в  том числе:</a:t>
            </a:r>
          </a:p>
        </p:txBody>
      </p:sp>
      <p:sp>
        <p:nvSpPr>
          <p:cNvPr id="7192" name="Text Box 52"/>
          <p:cNvSpPr txBox="1">
            <a:spLocks noChangeArrowheads="1"/>
          </p:cNvSpPr>
          <p:nvPr/>
        </p:nvSpPr>
        <p:spPr bwMode="auto">
          <a:xfrm>
            <a:off x="2070100" y="2895600"/>
            <a:ext cx="18923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 smtClean="0"/>
              <a:t>686 чел</a:t>
            </a:r>
            <a:r>
              <a:rPr lang="ru-RU" sz="1600" dirty="0"/>
              <a:t>. – на предприятиях «БИЗНЕС»</a:t>
            </a:r>
          </a:p>
        </p:txBody>
      </p:sp>
      <p:sp>
        <p:nvSpPr>
          <p:cNvPr id="7193" name="Text Box 53"/>
          <p:cNvSpPr txBox="1">
            <a:spLocks noChangeArrowheads="1"/>
          </p:cNvSpPr>
          <p:nvPr/>
        </p:nvSpPr>
        <p:spPr bwMode="auto">
          <a:xfrm>
            <a:off x="6324600" y="2743200"/>
            <a:ext cx="18923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 smtClean="0"/>
              <a:t> 54 </a:t>
            </a:r>
            <a:r>
              <a:rPr lang="ru-RU" sz="1600" dirty="0"/>
              <a:t>чел. – на предприятиях «ЗАНЯТОСТЬ»</a:t>
            </a:r>
          </a:p>
        </p:txBody>
      </p:sp>
      <p:graphicFrame>
        <p:nvGraphicFramePr>
          <p:cNvPr id="268388" name="Group 100"/>
          <p:cNvGraphicFramePr>
            <a:graphicFrameLocks noGrp="1"/>
          </p:cNvGraphicFramePr>
          <p:nvPr/>
        </p:nvGraphicFramePr>
        <p:xfrm>
          <a:off x="914400" y="609600"/>
          <a:ext cx="7983538" cy="1688211"/>
        </p:xfrm>
        <a:graphic>
          <a:graphicData uri="http://schemas.openxmlformats.org/drawingml/2006/table">
            <a:tbl>
              <a:tblPr/>
              <a:tblGrid>
                <a:gridCol w="2439988"/>
                <a:gridCol w="1022350"/>
                <a:gridCol w="1022350"/>
                <a:gridCol w="965200"/>
                <a:gridCol w="844550"/>
                <a:gridCol w="844550"/>
                <a:gridCol w="844550"/>
              </a:tblGrid>
              <a:tr h="38893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Индекс физического объема сельхозпродукции в хозяйствах всех категорий (в сопоставимых ценах; в процентах к предыдущему году)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Район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2006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2007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2008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2009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(оценка)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Пермский край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98,4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89,3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Частинский район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96,2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102,1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93,3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82,6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sp>
        <p:nvSpPr>
          <p:cNvPr id="7231" name="Line 99"/>
          <p:cNvSpPr>
            <a:spLocks noChangeShapeType="1"/>
          </p:cNvSpPr>
          <p:nvPr/>
        </p:nvSpPr>
        <p:spPr bwMode="auto">
          <a:xfrm>
            <a:off x="914400" y="1143000"/>
            <a:ext cx="2438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32" name="Text Box 4"/>
          <p:cNvSpPr txBox="1">
            <a:spLocks noChangeArrowheads="1"/>
          </p:cNvSpPr>
          <p:nvPr/>
        </p:nvSpPr>
        <p:spPr bwMode="auto">
          <a:xfrm>
            <a:off x="1905000" y="0"/>
            <a:ext cx="5345113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Развитие сельского хозяйства</a:t>
            </a:r>
            <a:endParaRPr lang="ru-RU" sz="2400" i="1"/>
          </a:p>
        </p:txBody>
      </p:sp>
      <p:sp>
        <p:nvSpPr>
          <p:cNvPr id="18" name="Text Box 53"/>
          <p:cNvSpPr txBox="1">
            <a:spLocks noChangeArrowheads="1"/>
          </p:cNvSpPr>
          <p:nvPr/>
        </p:nvSpPr>
        <p:spPr bwMode="auto">
          <a:xfrm>
            <a:off x="6184900" y="3594100"/>
            <a:ext cx="25019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 70 </a:t>
            </a:r>
            <a:r>
              <a:rPr lang="ru-RU" sz="1600" dirty="0"/>
              <a:t>чел. – </a:t>
            </a:r>
            <a:r>
              <a:rPr lang="ru-RU" sz="1600" dirty="0" smtClean="0"/>
              <a:t>«МАЛЫЕ ФОРМЫ ХОЗЯЙСТВОВАНИЯ»</a:t>
            </a:r>
            <a:endParaRPr lang="ru-R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52400" y="2743200"/>
            <a:ext cx="3886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 smtClean="0"/>
              <a:t>Средняя заработная плата </a:t>
            </a:r>
          </a:p>
          <a:p>
            <a:pPr algn="l"/>
            <a:r>
              <a:rPr lang="ru-RU" dirty="0" err="1" smtClean="0"/>
              <a:t>рабюотников</a:t>
            </a:r>
            <a:r>
              <a:rPr lang="ru-RU" dirty="0" smtClean="0"/>
              <a:t>, занятых в </a:t>
            </a:r>
          </a:p>
          <a:p>
            <a:pPr algn="l"/>
            <a:r>
              <a:rPr lang="ru-RU" dirty="0" smtClean="0"/>
              <a:t>сельском хозяйстве </a:t>
            </a:r>
          </a:p>
          <a:p>
            <a:pPr algn="l"/>
            <a:r>
              <a:rPr lang="ru-RU" dirty="0" smtClean="0"/>
              <a:t>за 2010 год – 8 048руб.</a:t>
            </a:r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Средняя заработная плата </a:t>
            </a:r>
          </a:p>
          <a:p>
            <a:pPr algn="l"/>
            <a:r>
              <a:rPr lang="ru-RU" dirty="0" smtClean="0"/>
              <a:t>по району -  13325 руб.</a:t>
            </a:r>
            <a:endParaRPr lang="ru-RU" dirty="0"/>
          </a:p>
        </p:txBody>
      </p:sp>
      <p:pic>
        <p:nvPicPr>
          <p:cNvPr id="16" name="Picture 1" descr="F:\LOCAL\Безимени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8D6633-66B5-413F-91F7-15015E43432D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19459" name="Номер слайда 3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000">
              <a:latin typeface="Arial" charset="0"/>
            </a:endParaRP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1752600" y="152400"/>
            <a:ext cx="4602163" cy="8620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800" b="1" dirty="0">
                <a:solidFill>
                  <a:srgbClr val="990000"/>
                </a:solidFill>
              </a:rPr>
              <a:t>МАЛЫЕ ФОРМЫ ХОЗЯЙСТВОВАНИЯ</a:t>
            </a:r>
          </a:p>
          <a:p>
            <a:pPr algn="l"/>
            <a:r>
              <a:rPr lang="ru-RU" sz="1600" dirty="0"/>
              <a:t>состояние и развитие малых форм хозяйствования</a:t>
            </a:r>
          </a:p>
          <a:p>
            <a:pPr algn="l"/>
            <a:endParaRPr lang="ru-RU" sz="1600" b="1" i="1" dirty="0">
              <a:solidFill>
                <a:srgbClr val="990000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38200" y="762000"/>
          <a:ext cx="7543800" cy="1346467"/>
        </p:xfrm>
        <a:graphic>
          <a:graphicData uri="http://schemas.openxmlformats.org/drawingml/2006/table">
            <a:tbl>
              <a:tblPr/>
              <a:tblGrid>
                <a:gridCol w="1884363"/>
                <a:gridCol w="1884362"/>
                <a:gridCol w="1884363"/>
                <a:gridCol w="1890712"/>
              </a:tblGrid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 прогноз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ЛПХ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4853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4867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4900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 и КФХ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заключенных кредитных договоров («Сбербанк», «Россельхозбанк»), млн. руб.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кредитных договоров, млн. руб.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5,86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6,244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</a:p>
                  </a:txBody>
                  <a:tcPr marL="23449" marR="23449" marT="23449" marB="234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838200" y="2438400"/>
          <a:ext cx="7620000" cy="1449809"/>
        </p:xfrm>
        <a:graphic>
          <a:graphicData uri="http://schemas.openxmlformats.org/drawingml/2006/table">
            <a:tbl>
              <a:tblPr/>
              <a:tblGrid>
                <a:gridCol w="6248400"/>
                <a:gridCol w="762000"/>
                <a:gridCol w="609600"/>
              </a:tblGrid>
              <a:tr h="1233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</a:p>
                  </a:txBody>
                  <a:tcPr marL="23463" marR="23463" marT="23463" marB="234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</a:p>
                  </a:txBody>
                  <a:tcPr marL="23463" marR="23463" marT="23463" marB="234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</a:p>
                  </a:txBody>
                  <a:tcPr marL="23463" marR="23463" marT="23463" marB="234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5723"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Ведомственная целевая программа «Развитие сельского хозяйства Частинского муниципального района», тыс. руб.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в т.ч.:.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Развитие малых форм хозяйствования в АПК, всего тыс. руб.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в т.ч.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Субсидирование части затрат ЛПХ, связанных с приобретением сельскохозяйственных животных, тыс. руб.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Финансирование проведения районного конкурса пчеловодов, тыс. руб.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Организация единого выставочного пространства при проведении районных сельскохозяйственных ярмарок, тыс. руб.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Субсидирование части затрат ИП и КФХ, связанных с приобретение сельскохозяйственных животных, птицы, семян, посадочного материала, тыс. руб.</a:t>
                      </a:r>
                    </a:p>
                  </a:txBody>
                  <a:tcPr marL="23463" marR="23463" marT="23463" marB="234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5 664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endParaRPr lang="ru-RU" sz="900" b="0" i="0" u="none" strike="noStrike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/>
                        <a:ea typeface="Times New Roman" pitchFamily="18"/>
                        <a:cs typeface="Times New Roman" pitchFamily="18"/>
                      </a:endParaRP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193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endParaRPr lang="ru-RU" sz="900" b="0" i="0" u="none" strike="noStrike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/>
                        <a:ea typeface="Times New Roman" pitchFamily="18"/>
                        <a:cs typeface="Times New Roman" pitchFamily="18"/>
                      </a:endParaRP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150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28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15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-</a:t>
                      </a:r>
                      <a:endParaRPr lang="ru-RU" sz="900" b="0" i="0" u="none" strike="noStrike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/>
                        <a:ea typeface="Times New Roman" pitchFamily="18"/>
                        <a:cs typeface="Times New Roman" pitchFamily="18"/>
                      </a:endParaRPr>
                    </a:p>
                  </a:txBody>
                  <a:tcPr marL="23463" marR="23463" marT="23463" marB="234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4 664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endParaRPr lang="ru-RU" sz="900" b="0" i="0" u="none" strike="noStrike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/>
                        <a:ea typeface="Times New Roman" pitchFamily="18"/>
                        <a:cs typeface="Times New Roman" pitchFamily="18"/>
                      </a:endParaRP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343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endParaRPr lang="ru-RU" sz="900" b="0" i="0" u="none" strike="noStrike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/>
                        <a:ea typeface="Times New Roman" pitchFamily="18"/>
                        <a:cs typeface="Times New Roman" pitchFamily="18"/>
                      </a:endParaRP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150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20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23</a:t>
                      </a:r>
                    </a:p>
                    <a:p>
                      <a:pPr marL="0" marR="0" lvl="0" indent="0" algn="l" rtl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0" algn="l"/>
                          <a:tab pos="448919" algn="l"/>
                          <a:tab pos="898199" algn="l"/>
                          <a:tab pos="1347480" algn="l"/>
                          <a:tab pos="1796760" algn="l"/>
                          <a:tab pos="2246040" algn="l"/>
                          <a:tab pos="2695320" algn="l"/>
                          <a:tab pos="3144599" algn="l"/>
                          <a:tab pos="3593880" algn="l"/>
                          <a:tab pos="4043159" algn="l"/>
                          <a:tab pos="4492440" algn="l"/>
                          <a:tab pos="4941719" algn="l"/>
                          <a:tab pos="5391000" algn="l"/>
                          <a:tab pos="5840279" algn="l"/>
                          <a:tab pos="6289560" algn="l"/>
                          <a:tab pos="6738840" algn="l"/>
                          <a:tab pos="7188119" algn="l"/>
                          <a:tab pos="7637399" algn="l"/>
                          <a:tab pos="8086679" algn="l"/>
                          <a:tab pos="8535960" algn="l"/>
                          <a:tab pos="8985239" algn="l"/>
                        </a:tabLst>
                      </a:pPr>
                      <a:r>
                        <a:rPr lang="ru-RU" sz="9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/>
                          <a:ea typeface="Times New Roman" pitchFamily="18"/>
                          <a:cs typeface="Times New Roman" pitchFamily="18"/>
                        </a:rPr>
                        <a:t>150</a:t>
                      </a:r>
                      <a:endParaRPr lang="ru-RU" sz="900" b="0" i="0" u="none" strike="noStrike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/>
                        <a:ea typeface="Times New Roman" pitchFamily="18"/>
                        <a:cs typeface="Times New Roman" pitchFamily="18"/>
                      </a:endParaRPr>
                    </a:p>
                  </a:txBody>
                  <a:tcPr marL="23463" marR="23463" marT="23463" marB="234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12" name="TextBox 11"/>
          <p:cNvSpPr txBox="1">
            <a:spLocks noChangeArrowheads="1"/>
          </p:cNvSpPr>
          <p:nvPr/>
        </p:nvSpPr>
        <p:spPr bwMode="auto">
          <a:xfrm>
            <a:off x="1828800" y="2100262"/>
            <a:ext cx="426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/>
              <a:t>Участие в конкурсе муниципальных программ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7200" y="4114800"/>
            <a:ext cx="84582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План мероприятий по развитию малых форм хозяйствования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1.  Организация выездных информационных встреч с населением при  участии  администрации, фонда поддержки  предпринимательства, центра занятости населения, банков.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2. Активное участие в программе «Снижение напряженности на рынке труда Пермского края» по направлению содействие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самозанятости</a:t>
            </a: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безработных граждан.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3. Субсидирование части затрат на покупку сельскохозяйственных животных ЛПХ ,  субсидирование приобретения животных, семян, посадочного материала ИП, КФХ  в рамках реализации  программы «Развитие сельского хозяйства Частинского муниципального района на 2011-2013г.г.».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4. Организация районных сельскохозяйственных ярмарок.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5.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Пропагандирование</a:t>
            </a: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 успешного опыта развития ЛПХ, ИП  в средствах массовой информации.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6. Содействие в участии ИП и КФХ в краевых конкурсах начинающих предпринимателей, конкурсах инвестиционных проектов.</a:t>
            </a:r>
            <a:endParaRPr lang="ru-RU" dirty="0">
              <a:solidFill>
                <a:srgbClr val="000000"/>
              </a:solidFill>
              <a:latin typeface="Times New Roman" pitchFamily="18"/>
              <a:ea typeface="Times New Roman" pitchFamily="18"/>
              <a:cs typeface="Times New Roman" pitchFamily="18"/>
            </a:endParaRPr>
          </a:p>
        </p:txBody>
      </p:sp>
      <p:pic>
        <p:nvPicPr>
          <p:cNvPr id="13" name="Picture 1" descr="F:\LOCAL\Безимени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AB471B-DA22-4159-BDF0-FA2CBC2E29B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990600" y="164068"/>
            <a:ext cx="72390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800" b="1" dirty="0">
                <a:solidFill>
                  <a:srgbClr val="990000"/>
                </a:solidFill>
              </a:rPr>
              <a:t>ЗЕМЛИ СЕЛЬСКОХОЗЯЙСТВЕННОГО </a:t>
            </a:r>
            <a:r>
              <a:rPr lang="ru-RU" sz="1800" b="1" dirty="0" smtClean="0">
                <a:solidFill>
                  <a:srgbClr val="990000"/>
                </a:solidFill>
              </a:rPr>
              <a:t>НАЗНАЧЕНИЯ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90600" y="533400"/>
            <a:ext cx="7696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rPr>
              <a:t>План мероприятий по работе с невостребованными земельными долями и не используемыми землями с/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rPr>
              <a:t>х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rPr>
              <a:t> назначения: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rPr>
              <a:t>Формирование районного земельного архива в разрезе с/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rPr>
              <a:t>х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rPr>
              <a:t> предприятий.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rPr>
              <a:t>Работа с сельскохозяйственными предприятиями по выявлению невостребованных земельных долей. Всего в районе 4,1 тыс. долей, четвертая часть из них – невостребованные.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rPr>
              <a:t>Работа с потенциальными покупателями по приобретению в собственность или аренду невостребованных земельных долей. На данный момент в собственность оформлено 10 532 га долевых земель в 6 предприятиях, ещё 1 972 га долевой земли внесены в уставной капитал.</a:t>
            </a:r>
            <a:endParaRPr lang="ru-RU" sz="1600" dirty="0">
              <a:solidFill>
                <a:srgbClr val="000000"/>
              </a:solidFill>
              <a:latin typeface="Times New Roman" pitchFamily="18"/>
              <a:ea typeface="Lucida Sans Unicode" pitchFamily="2"/>
              <a:cs typeface="Lucida Sans Unicode" pitchFamily="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5800" y="3810000"/>
            <a:ext cx="8001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Федеральная целевая программа «Социальное развитие села до 2012г.» в 2010г. </a:t>
            </a:r>
            <a:r>
              <a:rPr lang="ru-RU" sz="160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Строительство водопроводов:</a:t>
            </a:r>
            <a:endParaRPr lang="ru-RU" sz="1600" dirty="0" smtClean="0">
              <a:solidFill>
                <a:srgbClr val="000000"/>
              </a:solidFill>
              <a:latin typeface="Times New Roman" pitchFamily="18"/>
              <a:ea typeface="Times New Roman" pitchFamily="18"/>
              <a:cs typeface="Times New Roman" pitchFamily="18"/>
            </a:endParaRP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  с. Ножовка — 5,9 км, 6 877,8 тыс. руб.</a:t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  с. Бабка — 1 км, 2 302,1 тыс. руб.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  Программа «Сельское жильё»: в 2011г. выделено средств ФСР 884, 532 тыс. руб.,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  средств сельских поселений 402, 168 тыс. руб.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  Программа Минсельхоза Пермского края по приобретению жилья предприятиями категории «бизнес» для     своих работников: в 2010г. три предприятия оформили соглашения на сумму 5 869 тыс. руб.  </a:t>
            </a:r>
            <a:endParaRPr lang="ru-RU" sz="1600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62000" y="3440668"/>
            <a:ext cx="72390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ru-RU" sz="1800" b="1" dirty="0">
                <a:solidFill>
                  <a:srgbClr val="990000"/>
                </a:solidFill>
              </a:rPr>
              <a:t>СОЦИАЛЬНОЕ РАЗВИТИЕ </a:t>
            </a:r>
            <a:r>
              <a:rPr lang="ru-RU" sz="1800" b="1" dirty="0" smtClean="0">
                <a:solidFill>
                  <a:srgbClr val="990000"/>
                </a:solidFill>
              </a:rPr>
              <a:t>СЕЛА</a:t>
            </a:r>
            <a:endParaRPr lang="ru-RU" sz="1800" b="1" dirty="0">
              <a:solidFill>
                <a:srgbClr val="990000"/>
              </a:solidFill>
            </a:endParaRPr>
          </a:p>
        </p:txBody>
      </p:sp>
      <p:pic>
        <p:nvPicPr>
          <p:cNvPr id="10" name="Picture 1" descr="F:\LOCAL\Безимени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14400" y="304800"/>
            <a:ext cx="72390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ru-RU" sz="1800" b="1" dirty="0" smtClean="0">
                <a:solidFill>
                  <a:srgbClr val="990000"/>
                </a:solidFill>
              </a:rPr>
              <a:t>РАБОТА </a:t>
            </a:r>
            <a:r>
              <a:rPr lang="ru-RU" sz="1800" b="1" dirty="0">
                <a:solidFill>
                  <a:srgbClr val="990000"/>
                </a:solidFill>
              </a:rPr>
              <a:t>с </a:t>
            </a:r>
            <a:r>
              <a:rPr lang="ru-RU" sz="1800" b="1" dirty="0" smtClean="0">
                <a:solidFill>
                  <a:srgbClr val="990000"/>
                </a:solidFill>
              </a:rPr>
              <a:t>КАДРАМИ</a:t>
            </a:r>
            <a:endParaRPr lang="ru-RU" sz="1600" b="1" i="1" dirty="0">
              <a:solidFill>
                <a:srgbClr val="99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0EF61A-7F9D-48E1-9CEC-3D342395DAE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685800"/>
            <a:ext cx="8001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АГРОКЛАССЫ. В 2010г. на базе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Частинской</a:t>
            </a: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СОШ создан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агрокласс</a:t>
            </a: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. В течение года школьники изучали основы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агробизнеса</a:t>
            </a: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в режиме видеоконференций, выезжали на экскурсии в сельскохозяйственные предприятия района, в пчеловодческую компанию «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Тенториум</a:t>
            </a: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», принимали участие в конкурсах.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 МОЛОДЫЕ СПЕЦИАЛИСТЫ. В 2010г. в сельскохозяйственные предприятия пришли на работу 3 молодых специалиста после окончания ПГСХА, производственную практику прошли 6 выпускников ПГСХА. Ежегодно производственную практику проходят студенты Частинского филиала Строгановского колледжа.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599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399" algn="l"/>
                <a:tab pos="8086679" algn="l"/>
                <a:tab pos="8535960" algn="l"/>
                <a:tab pos="8985239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  КОНКУРСЫ ПРОФЕССИОНАЛЬНОГО МАСТЕРСТВА. В целях повышения престижа с/хозяйственных профессий, повышения уровня квалификации, обучения новым перспективным технологиям ежегодно в районе проходят 4  конкурса профессионального мастерства: среди операторов машинного доения, техников по воспроизводству стада, механизаторов-пахарей, пчеловодов.</a:t>
            </a:r>
            <a:endParaRPr lang="ru-RU" dirty="0">
              <a:solidFill>
                <a:srgbClr val="000000"/>
              </a:solidFill>
              <a:latin typeface="Times New Roman" pitchFamily="18"/>
              <a:ea typeface="Times New Roman" pitchFamily="18"/>
              <a:cs typeface="Times New Roman" pitchFamily="18"/>
            </a:endParaRPr>
          </a:p>
        </p:txBody>
      </p:sp>
      <p:pic>
        <p:nvPicPr>
          <p:cNvPr id="5" name="Picture 1" descr="F:\LOCAL\Безимени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445D68-5242-4118-9E09-7B59382EC3C0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228600"/>
            <a:ext cx="7620000" cy="720725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Times New Roman" pitchFamily="18" charset="0"/>
              </a:rPr>
              <a:t>Просроченная задолженность по заработной плате, 2010-2011 год, тыс. руб.</a:t>
            </a:r>
          </a:p>
        </p:txBody>
      </p:sp>
      <p:graphicFrame>
        <p:nvGraphicFramePr>
          <p:cNvPr id="295959" name="Group 23"/>
          <p:cNvGraphicFramePr>
            <a:graphicFrameLocks noGrp="1"/>
          </p:cNvGraphicFramePr>
          <p:nvPr/>
        </p:nvGraphicFramePr>
        <p:xfrm>
          <a:off x="539750" y="4868863"/>
          <a:ext cx="8064500" cy="1221105"/>
        </p:xfrm>
        <a:graphic>
          <a:graphicData uri="http://schemas.openxmlformats.org/drawingml/2006/table">
            <a:tbl>
              <a:tblPr/>
              <a:tblGrid>
                <a:gridCol w="2663825"/>
                <a:gridCol w="2713038"/>
                <a:gridCol w="2687637"/>
              </a:tblGrid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Название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Дата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Сумма задолженности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ООО «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Пихтовское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»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01.10.2010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800 тыс.руб.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01.01.2011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Object 52"/>
          <p:cNvGraphicFramePr>
            <a:graphicFrameLocks noChangeAspect="1"/>
          </p:cNvGraphicFramePr>
          <p:nvPr/>
        </p:nvGraphicFramePr>
        <p:xfrm>
          <a:off x="1346200" y="889000"/>
          <a:ext cx="6664325" cy="4049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1" descr="F:\LOCAL\Безимени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0F3FFA-D354-41D6-8845-140E7281FFF4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922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95400" y="0"/>
            <a:ext cx="7400925" cy="357188"/>
          </a:xfrm>
        </p:spPr>
        <p:txBody>
          <a:bodyPr/>
          <a:lstStyle/>
          <a:p>
            <a:r>
              <a:rPr lang="ru-RU" sz="2400" b="1" smtClean="0">
                <a:latin typeface="Tahoma" pitchFamily="34" charset="0"/>
                <a:cs typeface="Times New Roman" pitchFamily="18" charset="0"/>
              </a:rPr>
              <a:t>Занятость населения</a:t>
            </a:r>
          </a:p>
        </p:txBody>
      </p:sp>
      <p:sp>
        <p:nvSpPr>
          <p:cNvPr id="9222" name="TextBox 6"/>
          <p:cNvSpPr txBox="1">
            <a:spLocks noChangeArrowheads="1"/>
          </p:cNvSpPr>
          <p:nvPr/>
        </p:nvSpPr>
        <p:spPr bwMode="auto">
          <a:xfrm>
            <a:off x="3048000" y="3048000"/>
            <a:ext cx="37909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latin typeface="Tahoma" pitchFamily="34" charset="0"/>
                <a:cs typeface="Times New Roman" pitchFamily="18" charset="0"/>
              </a:rPr>
              <a:t>Уровень безработицы, %</a:t>
            </a:r>
          </a:p>
        </p:txBody>
      </p:sp>
      <p:sp>
        <p:nvSpPr>
          <p:cNvPr id="9223" name="TextBox 11"/>
          <p:cNvSpPr txBox="1">
            <a:spLocks noChangeArrowheads="1"/>
          </p:cNvSpPr>
          <p:nvPr/>
        </p:nvSpPr>
        <p:spPr bwMode="auto">
          <a:xfrm>
            <a:off x="1143000" y="304800"/>
            <a:ext cx="8001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latin typeface="Tahoma" pitchFamily="34" charset="0"/>
                <a:cs typeface="Times New Roman" pitchFamily="18" charset="0"/>
              </a:rPr>
              <a:t>Численность граждан, состоящих на учете на конец года, чел.</a:t>
            </a:r>
          </a:p>
        </p:txBody>
      </p:sp>
      <p:sp>
        <p:nvSpPr>
          <p:cNvPr id="10" name="Номер слайда 9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defRPr/>
            </a:pPr>
            <a:endParaRPr lang="ru-RU" sz="1200">
              <a:solidFill>
                <a:srgbClr val="1D457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1404938" y="925513"/>
          <a:ext cx="7035800" cy="2224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1117600" y="3670300"/>
          <a:ext cx="7377113" cy="298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Picture 1" descr="F:\LOCAL\Безимени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CE275-2DE6-442C-A459-D5CDFAA26A70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6013" y="274638"/>
            <a:ext cx="7777162" cy="1143000"/>
          </a:xfrm>
        </p:spPr>
        <p:txBody>
          <a:bodyPr/>
          <a:lstStyle/>
          <a:p>
            <a:r>
              <a:rPr lang="ru-RU" sz="2000" b="1" smtClean="0">
                <a:latin typeface="Times New Roman" pitchFamily="18" charset="0"/>
              </a:rPr>
              <a:t>Программа дополнительных мер по снижению напряженности на рынке труда по самозанятости</a:t>
            </a:r>
          </a:p>
        </p:txBody>
      </p:sp>
      <p:graphicFrame>
        <p:nvGraphicFramePr>
          <p:cNvPr id="54609" name="Group 337"/>
          <p:cNvGraphicFramePr>
            <a:graphicFrameLocks noGrp="1"/>
          </p:cNvGraphicFramePr>
          <p:nvPr/>
        </p:nvGraphicFramePr>
        <p:xfrm>
          <a:off x="457200" y="1600200"/>
          <a:ext cx="8229600" cy="4421190"/>
        </p:xfrm>
        <a:graphic>
          <a:graphicData uri="http://schemas.openxmlformats.org/drawingml/2006/table">
            <a:tbl>
              <a:tblPr/>
              <a:tblGrid>
                <a:gridCol w="2060575"/>
                <a:gridCol w="2106613"/>
                <a:gridCol w="2025650"/>
                <a:gridCol w="2036762"/>
              </a:tblGrid>
              <a:tr h="430213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на 2010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2010 год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3463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субсидии, тыс.руб.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участников мероприятия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субсидии, тыс.руб.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участников мероприятия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2300,0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5600,0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на 2011 год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на 01.08.2011 года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3463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субсидии, тыс.руб.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участников мероприятия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субсидии, тыс.руб.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участников мероприятия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1352,4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1 058,4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EACF6B3-437F-4461-9EF0-4A6B8445B9AD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7" name="Picture 1" descr="F:\LOCAL\Безимени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B79B7A-412F-46FE-B838-A86A79C0809E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2355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1563" y="260350"/>
            <a:ext cx="8072437" cy="1196975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Tahoma" pitchFamily="34" charset="0"/>
                <a:cs typeface="Times New Roman" pitchFamily="18" charset="0"/>
              </a:rPr>
              <a:t>Программа дополнительных мер по снижению напряженности на рынке труда</a:t>
            </a:r>
            <a:br>
              <a:rPr lang="ru-RU" sz="2400" b="1" smtClean="0">
                <a:latin typeface="Tahoma" pitchFamily="34" charset="0"/>
                <a:cs typeface="Times New Roman" pitchFamily="18" charset="0"/>
              </a:rPr>
            </a:br>
            <a:r>
              <a:rPr lang="ru-RU" sz="2400" b="1" smtClean="0">
                <a:latin typeface="Tahoma" pitchFamily="34" charset="0"/>
                <a:cs typeface="Times New Roman" pitchFamily="18" charset="0"/>
              </a:rPr>
              <a:t>итоги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2010</a:t>
            </a:r>
            <a:r>
              <a:rPr lang="ru-RU" sz="2400" b="1" smtClean="0">
                <a:latin typeface="Tahoma" pitchFamily="34" charset="0"/>
                <a:cs typeface="Times New Roman" pitchFamily="18" charset="0"/>
              </a:rPr>
              <a:t> года</a:t>
            </a:r>
          </a:p>
        </p:txBody>
      </p:sp>
      <p:graphicFrame>
        <p:nvGraphicFramePr>
          <p:cNvPr id="492547" name="Group 3"/>
          <p:cNvGraphicFramePr>
            <a:graphicFrameLocks noGrp="1"/>
          </p:cNvGraphicFramePr>
          <p:nvPr>
            <p:ph sz="half" idx="4294967295"/>
          </p:nvPr>
        </p:nvGraphicFramePr>
        <p:xfrm>
          <a:off x="611188" y="1557338"/>
          <a:ext cx="8208962" cy="1904365"/>
        </p:xfrm>
        <a:graphic>
          <a:graphicData uri="http://schemas.openxmlformats.org/drawingml/2006/table">
            <a:tbl>
              <a:tblPr/>
              <a:tblGrid>
                <a:gridCol w="1309687"/>
                <a:gridCol w="1304925"/>
                <a:gridCol w="1308100"/>
                <a:gridCol w="1308100"/>
                <a:gridCol w="1439863"/>
                <a:gridCol w="1538287"/>
              </a:tblGrid>
              <a:tr h="4810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Поступило субсидии, тыс.руб.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Заключено договоров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Израсходовано средств субсидии, тыс.руб.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Создано рабочих мест, ед.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Количество участников, чел.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35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Количество договоров, ед.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На сумму, тыс.руб.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7241,7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7233,4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7233,4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465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493</a:t>
                      </a:r>
                    </a:p>
                  </a:txBody>
                  <a:tcPr marL="45108" marR="451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2605" name="Group 61"/>
          <p:cNvGraphicFramePr>
            <a:graphicFrameLocks noGrp="1"/>
          </p:cNvGraphicFramePr>
          <p:nvPr/>
        </p:nvGraphicFramePr>
        <p:xfrm>
          <a:off x="763588" y="4805363"/>
          <a:ext cx="8175625" cy="1671638"/>
        </p:xfrm>
        <a:graphic>
          <a:graphicData uri="http://schemas.openxmlformats.org/drawingml/2006/table">
            <a:tbl>
              <a:tblPr/>
              <a:tblGrid>
                <a:gridCol w="3214687"/>
                <a:gridCol w="1257300"/>
                <a:gridCol w="1257300"/>
                <a:gridCol w="1189038"/>
                <a:gridCol w="1257300"/>
              </a:tblGrid>
              <a:tr h="4445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участников, чел.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средств,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6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01.06.2011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01.06.2011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общественных работ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2666" marR="626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605" name="TextBox 7"/>
          <p:cNvSpPr txBox="1">
            <a:spLocks noChangeArrowheads="1"/>
          </p:cNvSpPr>
          <p:nvPr/>
        </p:nvSpPr>
        <p:spPr bwMode="auto">
          <a:xfrm>
            <a:off x="1771650" y="3797300"/>
            <a:ext cx="6769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cs typeface="Times New Roman" pitchFamily="18" charset="0"/>
              </a:rPr>
              <a:t>Прогноз на 2011 год по организации общественных работ в населенных пунктах</a:t>
            </a:r>
          </a:p>
        </p:txBody>
      </p:sp>
      <p:pic>
        <p:nvPicPr>
          <p:cNvPr id="8" name="Picture 1" descr="F:\LOCAL\Безимени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ctrTitle"/>
          </p:nvPr>
        </p:nvSpPr>
        <p:spPr>
          <a:xfrm>
            <a:off x="1219200" y="762000"/>
            <a:ext cx="2667000" cy="503238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</a:rPr>
              <a:t>Достижения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950913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ru-RU" sz="1800">
              <a:latin typeface="Arial" charset="0"/>
            </a:endParaRP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5715000" y="762000"/>
            <a:ext cx="23622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800" b="1" dirty="0"/>
              <a:t>Проблемы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5562600" y="1295400"/>
            <a:ext cx="33528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2" indent="363538" algn="l">
              <a:buFont typeface="Wingdings" pitchFamily="2" charset="2"/>
              <a:buChar char="ü"/>
            </a:pPr>
            <a:r>
              <a:rPr lang="ru-RU" sz="1600" dirty="0" smtClean="0"/>
              <a:t>В сельском хозяйстве: рейдерские захваты,  приход  недобросовестных собственников,  скупка земельных паев; </a:t>
            </a:r>
            <a:r>
              <a:rPr lang="ru-RU" sz="1600" dirty="0" err="1" smtClean="0"/>
              <a:t>диспаритет</a:t>
            </a:r>
            <a:r>
              <a:rPr lang="ru-RU" sz="1600" dirty="0" smtClean="0"/>
              <a:t> цен на сельхозпродукцию,  низкий уровень заработной платы и как следствие, недостаток квалифицированных кадров;</a:t>
            </a:r>
            <a:endParaRPr lang="ru-RU" sz="1100" dirty="0" smtClean="0"/>
          </a:p>
          <a:p>
            <a:pPr marL="0" lvl="2" indent="363538" algn="l">
              <a:buFont typeface="Wingdings" pitchFamily="2" charset="2"/>
              <a:buChar char="ü"/>
            </a:pPr>
            <a:r>
              <a:rPr lang="ru-RU" sz="1600" dirty="0" smtClean="0"/>
              <a:t>В малом бизнесе: отсутствие предпринимательской активности  у населения, недостаток собственных оборотных средств;</a:t>
            </a:r>
            <a:endParaRPr lang="ru-RU" sz="1100" dirty="0" smtClean="0"/>
          </a:p>
          <a:p>
            <a:pPr marL="0" lvl="2" indent="363538" algn="l">
              <a:buFont typeface="Wingdings" pitchFamily="2" charset="2"/>
              <a:buChar char="ü"/>
            </a:pPr>
            <a:r>
              <a:rPr lang="ru-RU" sz="1600" dirty="0" smtClean="0"/>
              <a:t>Неразвитая туристическая инфраструктура;</a:t>
            </a:r>
            <a:endParaRPr lang="ru-RU" sz="1100" dirty="0" smtClean="0"/>
          </a:p>
          <a:p>
            <a:pPr marL="0" lvl="2" indent="363538" algn="l">
              <a:buFont typeface="Wingdings" pitchFamily="2" charset="2"/>
              <a:buChar char="ü"/>
            </a:pPr>
            <a:r>
              <a:rPr lang="ru-RU" sz="1600" dirty="0" smtClean="0"/>
              <a:t>Отсутствие готовых инвестиционных площадок.</a:t>
            </a:r>
            <a:endParaRPr lang="ru-RU" dirty="0"/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DDAF1CC-CC27-4B9D-B476-B5EF6058DC54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295400"/>
            <a:ext cx="480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indent="363538" algn="l">
              <a:buFont typeface="Wingdings" pitchFamily="2" charset="2"/>
              <a:buChar char="Ø"/>
            </a:pPr>
            <a:r>
              <a:rPr lang="ru-RU" sz="1600" dirty="0" smtClean="0"/>
              <a:t>Конкурс муниципальных районов по достижению показателей СЭР, ФЦБ «Экономическое развитие»  2010 год - 4место;           1 квартал 2011 года — 2 место;</a:t>
            </a:r>
            <a:endParaRPr lang="ru-RU" sz="1100" dirty="0" smtClean="0"/>
          </a:p>
          <a:p>
            <a:pPr marL="0" lvl="2" indent="363538" algn="l">
              <a:buFont typeface="Wingdings" pitchFamily="2" charset="2"/>
              <a:buChar char="Ø"/>
            </a:pPr>
            <a:r>
              <a:rPr lang="ru-RU" sz="1600" dirty="0" smtClean="0"/>
              <a:t>Высокий уровень инвестиций в основной капитал на душу населения ;</a:t>
            </a:r>
            <a:r>
              <a:rPr lang="ru-RU" sz="1100" dirty="0" smtClean="0"/>
              <a:t> </a:t>
            </a:r>
          </a:p>
          <a:p>
            <a:pPr marL="0" lvl="2" indent="363538" algn="l">
              <a:buFont typeface="Wingdings" pitchFamily="2" charset="2"/>
              <a:buChar char="Ø"/>
            </a:pPr>
            <a:r>
              <a:rPr lang="ru-RU" sz="1600" dirty="0" smtClean="0"/>
              <a:t>Значительная доля С/Х предприятий категории «БИЗНЕС»;</a:t>
            </a:r>
          </a:p>
          <a:p>
            <a:pPr marL="0" lvl="2" indent="363538" algn="l">
              <a:buFont typeface="Wingdings" pitchFamily="2" charset="2"/>
              <a:buChar char="Ø"/>
            </a:pPr>
            <a:r>
              <a:rPr lang="ru-RU" sz="1600" dirty="0" smtClean="0"/>
              <a:t>Открытие цеха собственной переработки мяса в ООО «НИВА»</a:t>
            </a:r>
            <a:r>
              <a:rPr lang="ru-RU" sz="1100" dirty="0" smtClean="0"/>
              <a:t>;</a:t>
            </a:r>
            <a:endParaRPr lang="ru-RU" sz="1600" dirty="0" smtClean="0"/>
          </a:p>
          <a:p>
            <a:pPr marL="0" lvl="2" indent="363538" algn="l">
              <a:buFont typeface="Wingdings" pitchFamily="2" charset="2"/>
              <a:buChar char="Ø"/>
            </a:pPr>
            <a:r>
              <a:rPr lang="ru-RU" sz="1600" dirty="0" smtClean="0"/>
              <a:t>Увеличение количества индивидуальных предпринимателей;</a:t>
            </a:r>
            <a:endParaRPr lang="ru-RU" sz="1100" dirty="0" smtClean="0"/>
          </a:p>
          <a:p>
            <a:pPr marL="0" lvl="2" indent="363538" algn="l">
              <a:buFont typeface="Wingdings" pitchFamily="2" charset="2"/>
              <a:buChar char="Ø"/>
            </a:pPr>
            <a:r>
              <a:rPr lang="ru-RU" sz="1600" dirty="0" smtClean="0"/>
              <a:t>Высокий уровень муниципального заказа, размещённого у субъектов малого предпринимательства;</a:t>
            </a:r>
            <a:endParaRPr lang="ru-RU" sz="1100" dirty="0" smtClean="0"/>
          </a:p>
          <a:p>
            <a:pPr marL="0" lvl="2" indent="363538" algn="l">
              <a:buFont typeface="Wingdings" pitchFamily="2" charset="2"/>
              <a:buChar char="Ø"/>
            </a:pPr>
            <a:r>
              <a:rPr lang="ru-RU" sz="1600" dirty="0" smtClean="0"/>
              <a:t>Привлечение на территорию крупной торговой сети «Магнит».</a:t>
            </a:r>
          </a:p>
          <a:p>
            <a:pPr indent="363538" algn="l"/>
            <a:endParaRPr lang="ru-RU" sz="1600" dirty="0"/>
          </a:p>
        </p:txBody>
      </p:sp>
      <p:pic>
        <p:nvPicPr>
          <p:cNvPr id="10" name="Picture 1" descr="F:\LOCAL\Безимени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FEC6F-C7CB-4E64-BE44-F2D632134F94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23555" name="TextBox 5"/>
          <p:cNvSpPr txBox="1">
            <a:spLocks noChangeArrowheads="1"/>
          </p:cNvSpPr>
          <p:nvPr/>
        </p:nvSpPr>
        <p:spPr bwMode="auto">
          <a:xfrm>
            <a:off x="285750" y="1428750"/>
            <a:ext cx="8643938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dirty="0">
                <a:latin typeface="Tahoma" charset="0"/>
                <a:cs typeface="Tahoma" charset="0"/>
              </a:rPr>
              <a:t>СПАСИБО </a:t>
            </a:r>
          </a:p>
          <a:p>
            <a:pPr algn="ctr"/>
            <a:r>
              <a:rPr lang="ru-RU" sz="4400" dirty="0">
                <a:latin typeface="Tahoma" charset="0"/>
                <a:cs typeface="Tahoma" charset="0"/>
              </a:rPr>
              <a:t>ЗА ВНИМАНИЕ</a:t>
            </a:r>
          </a:p>
          <a:p>
            <a:pPr algn="ctr"/>
            <a:endParaRPr lang="ru-RU" sz="4400" dirty="0">
              <a:latin typeface="Tahoma" charset="0"/>
              <a:cs typeface="Tahoma" charset="0"/>
            </a:endParaRPr>
          </a:p>
          <a:p>
            <a:pPr algn="ctr"/>
            <a:r>
              <a:rPr lang="ru-RU" dirty="0">
                <a:latin typeface="Tahoma" charset="0"/>
                <a:cs typeface="Tahoma" charset="0"/>
              </a:rPr>
              <a:t>Доклад</a:t>
            </a:r>
          </a:p>
          <a:p>
            <a:pPr algn="ctr"/>
            <a:r>
              <a:rPr lang="ru-RU" dirty="0">
                <a:latin typeface="Tahoma" charset="0"/>
                <a:cs typeface="Tahoma" charset="0"/>
              </a:rPr>
              <a:t>з</a:t>
            </a:r>
            <a:r>
              <a:rPr lang="ru-RU" dirty="0" smtClean="0">
                <a:latin typeface="Tahoma" charset="0"/>
                <a:cs typeface="Tahoma" charset="0"/>
              </a:rPr>
              <a:t>аместителя </a:t>
            </a:r>
            <a:r>
              <a:rPr lang="ru-RU" dirty="0">
                <a:latin typeface="Tahoma" charset="0"/>
                <a:cs typeface="Tahoma" charset="0"/>
              </a:rPr>
              <a:t>главы администрации </a:t>
            </a:r>
            <a:r>
              <a:rPr lang="ru-RU" dirty="0" smtClean="0">
                <a:latin typeface="Tahoma" charset="0"/>
                <a:cs typeface="Tahoma" charset="0"/>
              </a:rPr>
              <a:t>Частинского </a:t>
            </a:r>
            <a:r>
              <a:rPr lang="ru-RU" dirty="0">
                <a:latin typeface="Tahoma" charset="0"/>
                <a:cs typeface="Tahoma" charset="0"/>
              </a:rPr>
              <a:t>муниципального района  </a:t>
            </a:r>
          </a:p>
          <a:p>
            <a:pPr algn="ctr"/>
            <a:r>
              <a:rPr lang="ru-RU" dirty="0" smtClean="0">
                <a:latin typeface="Tahoma" charset="0"/>
                <a:cs typeface="Tahoma" charset="0"/>
              </a:rPr>
              <a:t>Кудряшовой Натальи Аркадьевны</a:t>
            </a:r>
            <a:endParaRPr lang="ru-RU" dirty="0">
              <a:latin typeface="Tahoma" charset="0"/>
              <a:cs typeface="Tahoma" charset="0"/>
            </a:endParaRPr>
          </a:p>
          <a:p>
            <a:pPr algn="ctr"/>
            <a:r>
              <a:rPr lang="ru-RU" dirty="0">
                <a:latin typeface="Tahoma" charset="0"/>
                <a:cs typeface="Tahoma" charset="0"/>
              </a:rPr>
              <a:t>Об итогах </a:t>
            </a:r>
            <a:r>
              <a:rPr lang="ru-RU" dirty="0">
                <a:latin typeface="Tahoma" charset="0"/>
              </a:rPr>
              <a:t>социально – экономического развития </a:t>
            </a:r>
            <a:r>
              <a:rPr lang="ru-RU" dirty="0" smtClean="0">
                <a:latin typeface="Tahoma" charset="0"/>
              </a:rPr>
              <a:t> Частинского муниципального </a:t>
            </a:r>
            <a:endParaRPr lang="ru-RU" dirty="0">
              <a:latin typeface="Tahoma" charset="0"/>
            </a:endParaRPr>
          </a:p>
          <a:p>
            <a:pPr algn="ctr"/>
            <a:r>
              <a:rPr lang="ru-RU" dirty="0">
                <a:latin typeface="Tahoma" charset="0"/>
              </a:rPr>
              <a:t>района Пермского края за 2010 </a:t>
            </a:r>
            <a:r>
              <a:rPr lang="ru-RU" dirty="0" smtClean="0">
                <a:latin typeface="Tahoma" charset="0"/>
              </a:rPr>
              <a:t>год, </a:t>
            </a:r>
            <a:r>
              <a:rPr lang="ru-RU" smtClean="0">
                <a:latin typeface="Tahoma" charset="0"/>
              </a:rPr>
              <a:t>первое полугодие 2011 года </a:t>
            </a:r>
            <a:r>
              <a:rPr lang="ru-RU" dirty="0">
                <a:latin typeface="Tahoma" charset="0"/>
              </a:rPr>
              <a:t>и о перспективах развития в 2011 году</a:t>
            </a:r>
          </a:p>
          <a:p>
            <a:pPr algn="ctr"/>
            <a:r>
              <a:rPr lang="ru-RU" dirty="0">
                <a:latin typeface="Tahoma" charset="0"/>
              </a:rPr>
              <a:t>ФЦБ «Экономическое развитие»</a:t>
            </a:r>
          </a:p>
          <a:p>
            <a:pPr algn="ctr"/>
            <a:r>
              <a:rPr lang="ru-RU" dirty="0" smtClean="0">
                <a:latin typeface="Tahoma" charset="0"/>
                <a:cs typeface="Tahoma" charset="0"/>
              </a:rPr>
              <a:t>19 августа </a:t>
            </a:r>
            <a:r>
              <a:rPr lang="ru-RU" dirty="0">
                <a:latin typeface="Tahoma" charset="0"/>
                <a:cs typeface="Tahoma" charset="0"/>
              </a:rPr>
              <a:t>2011 года</a:t>
            </a:r>
          </a:p>
          <a:p>
            <a:pPr algn="ctr"/>
            <a:endParaRPr lang="ru-RU" dirty="0">
              <a:latin typeface="Tahoma" charset="0"/>
              <a:cs typeface="Tahoma" charset="0"/>
            </a:endParaRPr>
          </a:p>
        </p:txBody>
      </p:sp>
      <p:pic>
        <p:nvPicPr>
          <p:cNvPr id="5" name="Picture 1" descr="F:\LOCAL\Безимени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17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14006</TotalTime>
  <Words>2630</Words>
  <Application>Microsoft Office PowerPoint</Application>
  <PresentationFormat>Экран (4:3)</PresentationFormat>
  <Paragraphs>614</Paragraphs>
  <Slides>24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Основные показатели развития малого и среднего предпринимательства</vt:lpstr>
      <vt:lpstr>ФОТО (туристические ресурсы)</vt:lpstr>
      <vt:lpstr>Слайд 12</vt:lpstr>
      <vt:lpstr>Слайд 13</vt:lpstr>
      <vt:lpstr>Результаты декларирования розничной продажи алкогольной продукции  в 2009 году и 2010 году</vt:lpstr>
      <vt:lpstr>Слайд 15</vt:lpstr>
      <vt:lpstr>Слайд 16</vt:lpstr>
      <vt:lpstr>Слайд 17</vt:lpstr>
      <vt:lpstr>Слайд 18</vt:lpstr>
      <vt:lpstr>Просроченная задолженность по заработной плате, 2010-2011 год, тыс. руб.</vt:lpstr>
      <vt:lpstr>Занятость населения</vt:lpstr>
      <vt:lpstr>Программа дополнительных мер по снижению напряженности на рынке труда по самозанятости</vt:lpstr>
      <vt:lpstr>Программа дополнительных мер по снижению напряженности на рынке труда итоги 2010 года</vt:lpstr>
      <vt:lpstr>Достижения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</dc:creator>
  <cp:lastModifiedBy>Максим Сергеевич</cp:lastModifiedBy>
  <cp:revision>942</cp:revision>
  <dcterms:modified xsi:type="dcterms:W3CDTF">2011-08-17T10:04:37Z</dcterms:modified>
</cp:coreProperties>
</file>