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06285-BBFA-4254-91DF-667CC8C243BF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4EB6A-F6B1-45EB-B505-C015A1BBFFD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06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419434-4E93-4122-BD4C-FE9D7F0E863F}" type="slidenum">
              <a:rPr lang="ru-RU" smtClean="0">
                <a:latin typeface="Arial" charset="0"/>
              </a:rPr>
              <a:pPr/>
              <a:t>2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7013" indent="-227013">
              <a:spcBef>
                <a:spcPct val="0"/>
              </a:spcBef>
            </a:pPr>
            <a:r>
              <a:rPr lang="ru-RU" sz="6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столбце «Создано рабочих мест за счет перевода несвойственных функций на аутсорсинг на  текущую дату, ед.» – проставляется количество уже созданных мест в 2011 году, без 2010 года.</a:t>
            </a:r>
          </a:p>
          <a:p>
            <a:pPr marL="227013" indent="-227013">
              <a:spcBef>
                <a:spcPct val="0"/>
              </a:spcBef>
            </a:pPr>
            <a:r>
              <a:rPr lang="ru-RU" sz="6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столбце «Прогноз создания рабочих мест за счет перевода несвойственных функций на аутсорсинг в 2011 г., ед.» - проставляется общее количество рабочих мест планируемых создать в 2011 году, без учета тех, которые уже созданы в 2011 году на текущую дату.</a:t>
            </a:r>
          </a:p>
          <a:p>
            <a:pPr marL="227013" indent="-227013">
              <a:spcBef>
                <a:spcPct val="0"/>
              </a:spcBef>
            </a:pPr>
            <a:r>
              <a:rPr lang="ru-RU" sz="6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строке </a:t>
            </a:r>
            <a:r>
              <a:rPr lang="ru-RU" sz="600" b="1" smtClean="0">
                <a:solidFill>
                  <a:srgbClr val="FFFFFF"/>
                </a:solidFill>
                <a:cs typeface="Times New Roman" pitchFamily="18" charset="0"/>
              </a:rPr>
              <a:t>«</a:t>
            </a:r>
            <a:r>
              <a:rPr lang="ru-RU" sz="6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ИТОГО созданные рабочие места за счет перевода несвойственных функций на аутсорсинг в 2011г., ед.</a:t>
            </a:r>
            <a:r>
              <a:rPr lang="ru-RU" sz="600" b="1" smtClean="0">
                <a:solidFill>
                  <a:srgbClr val="FFFFFF"/>
                </a:solidFill>
                <a:cs typeface="Times New Roman" pitchFamily="18" charset="0"/>
              </a:rPr>
              <a:t>»</a:t>
            </a:r>
            <a:r>
              <a:rPr lang="ru-RU" sz="600" b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- проставляется общее количество рабочих мест планируемых создать в 2011 году, с учетом тех, которые уже созданы в 2011 году на текущую дату.</a:t>
            </a:r>
          </a:p>
          <a:p>
            <a:pPr marL="227013" indent="-227013">
              <a:spcBef>
                <a:spcPct val="0"/>
              </a:spcBef>
            </a:pPr>
            <a:endParaRPr lang="ru-RU" sz="600" b="1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7013" indent="-227013">
              <a:spcBef>
                <a:spcPct val="0"/>
              </a:spcBef>
            </a:pPr>
            <a:endParaRPr lang="ru-RU" sz="600" b="1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7013" indent="-227013"/>
            <a:endParaRPr lang="ru-RU" sz="500" b="1" smtClean="0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u="sng" smtClean="0"/>
              <a:t>Пояснение:</a:t>
            </a:r>
            <a:r>
              <a:rPr lang="ru-RU" smtClean="0"/>
              <a:t> </a:t>
            </a:r>
          </a:p>
          <a:p>
            <a:r>
              <a:rPr lang="ru-RU" smtClean="0"/>
              <a:t>1. Данные по пунктам 1-4 содержат информацию по средним и малым предприятиям, исключая микропредприятия. Индивидуальные предприниматели также </a:t>
            </a:r>
            <a:r>
              <a:rPr lang="ru-RU" u="sng" smtClean="0"/>
              <a:t>не учитываются</a:t>
            </a:r>
            <a:r>
              <a:rPr lang="ru-RU" smtClean="0"/>
              <a:t>;</a:t>
            </a:r>
          </a:p>
          <a:p>
            <a:r>
              <a:rPr lang="ru-RU" smtClean="0"/>
              <a:t>2. Данные по пунктам 6-7 включают информацию по всем субъектам малого и среднего предпринимательства (средние, малые, микропредприятия и ИП)</a:t>
            </a:r>
          </a:p>
          <a:p>
            <a:endParaRPr lang="ru-RU" smtClean="0"/>
          </a:p>
          <a:p>
            <a:r>
              <a:rPr lang="ru-RU" u="sng" smtClean="0"/>
              <a:t>Источники информации:</a:t>
            </a:r>
          </a:p>
          <a:p>
            <a:r>
              <a:rPr lang="ru-RU" smtClean="0"/>
              <a:t>Пермское региональное отделение Фонда социального страхования, Межрайонная ИФНС, муниципальное отделение Пермьстата, Управление Пенсионного фонда в в РФ на территории ОМС.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499" name="Rectangle 3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>
              <a:defRPr/>
            </a:pPr>
            <a:r>
              <a:rPr lang="ru-RU" sz="1000" dirty="0" smtClean="0"/>
              <a:t>Информация о количестве торговых объектов, осуществляющих розничную продажу алкогольной продукции, а также доле декларируемого алкоголя позволяют осуществлять мониторинг и анализ динамики показателей уровня злоупотребления алкогольной продукцией на территории. </a:t>
            </a:r>
          </a:p>
          <a:p>
            <a:pPr>
              <a:defRPr/>
            </a:pPr>
            <a:r>
              <a:rPr lang="ru-RU" sz="1000" dirty="0" smtClean="0"/>
              <a:t>В докладе главам необходимо обратить внимание на количество законных и  выявленных незаконных торговых объектов, осуществляющих розничную продажу алкогольной продукции.</a:t>
            </a:r>
          </a:p>
          <a:p>
            <a:pPr>
              <a:defRPr/>
            </a:pPr>
            <a:r>
              <a:rPr lang="ru-RU" sz="1000" dirty="0" smtClean="0"/>
              <a:t>Небольшое количество легальных торговых объектов означает, что население потребляет контрафактный, некачественный алкоголь, продаваемый незаконно. </a:t>
            </a:r>
          </a:p>
          <a:p>
            <a:pPr>
              <a:defRPr/>
            </a:pPr>
            <a:r>
              <a:rPr lang="ru-RU" sz="1000" dirty="0" smtClean="0"/>
              <a:t>По нелегальным торговым объектам должна вестись совместная с органами милиции работа по оперативному выявлению и привлечению к административной и уголовной ответственности, а также по дальнейшему закрытию. Отсутствие информации о нелегальной торговле алкоголем говорит о плохой организации работы по профилактике алкоголизма среди населения. </a:t>
            </a:r>
          </a:p>
          <a:p>
            <a:pPr>
              <a:defRPr/>
            </a:pPr>
            <a:r>
              <a:rPr lang="ru-RU" sz="1000" dirty="0" smtClean="0"/>
              <a:t>Низкая доля декларируемого алкоголя также говорит о потреблении населением </a:t>
            </a:r>
            <a:r>
              <a:rPr lang="ru-RU" sz="1000" dirty="0" err="1" smtClean="0"/>
              <a:t>несертифицированного</a:t>
            </a:r>
            <a:r>
              <a:rPr lang="ru-RU" sz="1000" dirty="0" smtClean="0"/>
              <a:t>, некачественного, нелегального алкоголя. Районы с низкой долей декларируемого алкоголя характеризуются высокой распространенностью заболеваний хроническим алкоголизмом и алкогольными психозами среди населения.</a:t>
            </a:r>
          </a:p>
          <a:p>
            <a:pPr>
              <a:defRPr/>
            </a:pPr>
            <a:r>
              <a:rPr lang="ru-RU" sz="1000" dirty="0" smtClean="0"/>
              <a:t>В связи с вышеизложенным, в докладе необходимо осветить мероприятия, проводимые в целях снижения масштабов злоупотребления алкогольной продукцией и профилактике алкоголизма среди населения. </a:t>
            </a:r>
          </a:p>
          <a:p>
            <a:pPr>
              <a:defRPr/>
            </a:pPr>
            <a:r>
              <a:rPr lang="ru-RU" b="1" dirty="0" smtClean="0"/>
              <a:t>Пояснения к слайду 63.</a:t>
            </a:r>
            <a:endParaRPr lang="ru-RU" dirty="0" smtClean="0"/>
          </a:p>
          <a:p>
            <a:pPr>
              <a:defRPr/>
            </a:pPr>
            <a:r>
              <a:rPr lang="ru-RU" b="1" i="1" dirty="0" smtClean="0"/>
              <a:t>В целях снижения масштабов злоупотребления алкогольной продукции в городе проводились следующие мероприятия: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На территории города действовала Программа профилактики алкоголизма, наркомании и токсикомании в детской, подростковой и молодёжной среде на 2008 – 2010 г.г. «Рывок из Зазеркалья».</a:t>
            </a:r>
          </a:p>
          <a:p>
            <a:pPr>
              <a:defRPr/>
            </a:pPr>
            <a:r>
              <a:rPr lang="ru-RU" dirty="0" smtClean="0"/>
              <a:t>	В течение 12 месяцев 2010 г. в области реализации спиртосодержащей продукции сотрудниками УВД города выявлено 122 нарушения, что на 4 % меньше, чем в 2009 г. Составлено 87 протоколов, при рассмотрении которых судом наложено штрафов на сумму 139500 рублей, что на 13% больше, чем в 2009 г.  В 2009 г. возбуждено 30 уголовных дел, в 2010 г. – 17, лишены свободы в 2009 г. 3 чел, в 2010 г. 1 чел.</a:t>
            </a:r>
          </a:p>
          <a:p>
            <a:pPr>
              <a:defRPr/>
            </a:pPr>
            <a:r>
              <a:rPr lang="ru-RU" dirty="0" smtClean="0"/>
              <a:t>В области оборота алкогольной продукции за 12 мес. 2010 г. выявлено 8 правонарушений, привлечено к административной ответственности 8 человек.</a:t>
            </a:r>
          </a:p>
          <a:p>
            <a:pPr>
              <a:defRPr/>
            </a:pPr>
            <a:r>
              <a:rPr lang="ru-RU" dirty="0" smtClean="0"/>
              <a:t>	Проведено 16 мероприятий по выявлению нарушений ограничения продажи алкогольной продукции в ночное время (Закон Пермского края от 19.06.2008 г. № 262-ПК), фактов продажи алкоголя после 23-00 часов не выявлено.</a:t>
            </a:r>
          </a:p>
          <a:p>
            <a:pPr>
              <a:defRPr/>
            </a:pPr>
            <a:r>
              <a:rPr lang="ru-RU" dirty="0" smtClean="0"/>
              <a:t>	По итогам анализа результатов токсикологического мониторинга населения г. Березники, проведённого Филиалом ФГУЗ «Центр гигиены и эпидемиологии в Пермском крае», в г. Березники за 12 мес. 2009 г. зарегистрировано 245 случаев отравления алкоголем и его суррогатами (в 2008 г. – 253). Ситуация с отравлением алкоголем и его суррогатами в динамике за последние 5 лет характеризуется тенденцией к снижению общего уровня отравления алкоголем (в 2,9 раз), в т.ч. со смертельным исходом в (1,8 раз). </a:t>
            </a:r>
          </a:p>
          <a:p>
            <a:pPr>
              <a:defRPr/>
            </a:pPr>
            <a:endParaRPr lang="ru-RU" sz="100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atin typeface="Arial" charset="0"/>
              </a:rPr>
              <a:t>Факт МР и прогноз АЗН  - данные предоставляет Центр занятости муниципального района (прогноз АЗН утверждается приказами Агентства по занятости населения Пермского края)</a:t>
            </a:r>
          </a:p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17871-94DB-45C0-8AFE-064C84B67ED0}" type="datetime1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3C8E7-C8A5-4656-8717-C1D5C2B38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FB314-0803-4174-BA4F-B5CE4AE3B3FA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8534C-1536-49EA-AFD9-D6A1E74F201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_____Microsoft_Office_Excel_97-20032.xls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_____Microsoft_Office_Excel_97-20033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oleObject" Target="../embeddings/_____Microsoft_Office_Excel_97-20035.xls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png"/><Relationship Id="rId4" Type="http://schemas.openxmlformats.org/officeDocument/2006/relationships/oleObject" Target="../embeddings/_____Microsoft_Office_Excel_97-20039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png"/><Relationship Id="rId5" Type="http://schemas.openxmlformats.org/officeDocument/2006/relationships/oleObject" Target="../embeddings/_____Microsoft_Office_Excel_97-200312.xls"/><Relationship Id="rId4" Type="http://schemas.openxmlformats.org/officeDocument/2006/relationships/oleObject" Target="../embeddings/_____Microsoft_Office_Excel_97-200311.xls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7D74E-29DA-4A03-8136-B8206EF44AB9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1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C2DCEF3-8D49-4D61-961D-B7199CD75AD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D21E944-BB83-4146-9935-3051212539A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8621" name="Rectangle 6"/>
          <p:cNvSpPr txBox="1">
            <a:spLocks noGrp="1"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68622" name="Rectangle 6"/>
          <p:cNvSpPr txBox="1">
            <a:spLocks noGrp="1"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68623" name="TextBox 3"/>
          <p:cNvSpPr txBox="1">
            <a:spLocks noChangeArrowheads="1"/>
          </p:cNvSpPr>
          <p:nvPr/>
        </p:nvSpPr>
        <p:spPr bwMode="auto">
          <a:xfrm>
            <a:off x="1905000" y="304800"/>
            <a:ext cx="557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u="sng">
                <a:latin typeface="Calibri" pitchFamily="34" charset="0"/>
              </a:rPr>
              <a:t>Экономическое развитие</a:t>
            </a:r>
          </a:p>
        </p:txBody>
      </p:sp>
      <p:graphicFrame>
        <p:nvGraphicFramePr>
          <p:cNvPr id="68615" name="Object 2"/>
          <p:cNvGraphicFramePr>
            <a:graphicFrameLocks noChangeAspect="1"/>
          </p:cNvGraphicFramePr>
          <p:nvPr/>
        </p:nvGraphicFramePr>
        <p:xfrm>
          <a:off x="-993775" y="1149350"/>
          <a:ext cx="6076950" cy="4029075"/>
        </p:xfrm>
        <a:graphic>
          <a:graphicData uri="http://schemas.openxmlformats.org/presentationml/2006/ole">
            <p:oleObj spid="_x0000_s1026" r:id="rId3" imgW="6078239" imgH="4023709" progId="Excel.Sheet.8">
              <p:embed/>
            </p:oleObj>
          </a:graphicData>
        </a:graphic>
      </p:graphicFrame>
      <p:sp>
        <p:nvSpPr>
          <p:cNvPr id="68624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68617" name="Object 3"/>
          <p:cNvGraphicFramePr>
            <a:graphicFrameLocks noChangeAspect="1"/>
          </p:cNvGraphicFramePr>
          <p:nvPr/>
        </p:nvGraphicFramePr>
        <p:xfrm>
          <a:off x="3124200" y="2589213"/>
          <a:ext cx="6324600" cy="4268787"/>
        </p:xfrm>
        <a:graphic>
          <a:graphicData uri="http://schemas.openxmlformats.org/presentationml/2006/ole">
            <p:oleObj spid="_x0000_s1027" r:id="rId4" imgW="6322100" imgH="4267570" progId="Excel.Sheet.8">
              <p:embed/>
            </p:oleObj>
          </a:graphicData>
        </a:graphic>
      </p:graphicFrame>
      <p:sp>
        <p:nvSpPr>
          <p:cNvPr id="68625" name="TextBox 11"/>
          <p:cNvSpPr txBox="1">
            <a:spLocks noChangeArrowheads="1"/>
          </p:cNvSpPr>
          <p:nvPr/>
        </p:nvSpPr>
        <p:spPr bwMode="auto">
          <a:xfrm>
            <a:off x="457200" y="1066800"/>
            <a:ext cx="3929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>
                <a:latin typeface="Calibri" pitchFamily="34" charset="0"/>
              </a:rPr>
              <a:t>Структура</a:t>
            </a:r>
            <a:r>
              <a:rPr lang="ru-RU" sz="1800">
                <a:latin typeface="Calibri" pitchFamily="34" charset="0"/>
              </a:rPr>
              <a:t> </a:t>
            </a:r>
            <a:r>
              <a:rPr lang="ru-RU" sz="1800" b="1">
                <a:latin typeface="Calibri" pitchFamily="34" charset="0"/>
              </a:rPr>
              <a:t>объема отгруженных товаров, работ и услуг, %</a:t>
            </a:r>
          </a:p>
        </p:txBody>
      </p:sp>
      <p:sp>
        <p:nvSpPr>
          <p:cNvPr id="68626" name="TextBox 12"/>
          <p:cNvSpPr txBox="1">
            <a:spLocks noChangeArrowheads="1"/>
          </p:cNvSpPr>
          <p:nvPr/>
        </p:nvSpPr>
        <p:spPr bwMode="auto">
          <a:xfrm>
            <a:off x="4953000" y="2667000"/>
            <a:ext cx="410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latin typeface="Calibri" pitchFamily="34" charset="0"/>
              </a:rPr>
              <a:t>Структура численности работающих, %</a:t>
            </a:r>
          </a:p>
        </p:txBody>
      </p:sp>
      <p:pic>
        <p:nvPicPr>
          <p:cNvPr id="68627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56E9F-CA5C-4A71-A1CD-2FCA4BF99931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80AC520-781C-491E-80A6-E4BDDDDBB082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3D7820E-863E-4679-919B-4C8BBAE05667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69636" name="Диаграмма 4"/>
          <p:cNvGraphicFramePr>
            <a:graphicFrameLocks/>
          </p:cNvGraphicFramePr>
          <p:nvPr/>
        </p:nvGraphicFramePr>
        <p:xfrm>
          <a:off x="0" y="1066800"/>
          <a:ext cx="9144000" cy="5638800"/>
        </p:xfrm>
        <a:graphic>
          <a:graphicData uri="http://schemas.openxmlformats.org/presentationml/2006/ole">
            <p:oleObj spid="_x0000_s2050" r:id="rId4" imgW="9144793" imgH="5639289" progId="Excel.Sheet.8">
              <p:embed/>
            </p:oleObj>
          </a:graphicData>
        </a:graphic>
      </p:graphicFrame>
      <p:sp>
        <p:nvSpPr>
          <p:cNvPr id="69640" name="Rectangle 46"/>
          <p:cNvSpPr>
            <a:spLocks noChangeArrowheads="1"/>
          </p:cNvSpPr>
          <p:nvPr/>
        </p:nvSpPr>
        <p:spPr bwMode="auto">
          <a:xfrm>
            <a:off x="1143000" y="152400"/>
            <a:ext cx="75438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2400" b="1"/>
              <a:t>Среднемесячная заработная плата в разрезе отраслей, руб. </a:t>
            </a:r>
          </a:p>
        </p:txBody>
      </p:sp>
      <p:sp>
        <p:nvSpPr>
          <p:cNvPr id="69641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69642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98CE5-DFCC-4BB6-BC83-27758B5CF079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DD97465-1CDF-449D-B4EF-068AC77098B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78D5CA9-F5F4-49A2-B9F3-AFB9609A611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1691" name="Rectangle 46"/>
          <p:cNvSpPr>
            <a:spLocks noChangeArrowheads="1"/>
          </p:cNvSpPr>
          <p:nvPr/>
        </p:nvSpPr>
        <p:spPr bwMode="auto">
          <a:xfrm>
            <a:off x="3657600" y="3581400"/>
            <a:ext cx="502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 b="1"/>
              <a:t>Поступления по НДФЛ, млн. руб.</a:t>
            </a:r>
          </a:p>
        </p:txBody>
      </p:sp>
      <p:graphicFrame>
        <p:nvGraphicFramePr>
          <p:cNvPr id="71685" name="Диаграмма 10"/>
          <p:cNvGraphicFramePr>
            <a:graphicFrameLocks/>
          </p:cNvGraphicFramePr>
          <p:nvPr/>
        </p:nvGraphicFramePr>
        <p:xfrm>
          <a:off x="2978150" y="3892550"/>
          <a:ext cx="6165850" cy="2360613"/>
        </p:xfrm>
        <a:graphic>
          <a:graphicData uri="http://schemas.openxmlformats.org/presentationml/2006/ole">
            <p:oleObj spid="_x0000_s3074" r:id="rId3" imgW="6163590" imgH="2359356" progId="Excel.Sheet.8">
              <p:embed/>
            </p:oleObj>
          </a:graphicData>
        </a:graphic>
      </p:graphicFrame>
      <p:sp>
        <p:nvSpPr>
          <p:cNvPr id="71692" name="Rectangle 46"/>
          <p:cNvSpPr>
            <a:spLocks noChangeArrowheads="1"/>
          </p:cNvSpPr>
          <p:nvPr/>
        </p:nvSpPr>
        <p:spPr bwMode="auto">
          <a:xfrm>
            <a:off x="304800" y="3962400"/>
            <a:ext cx="2819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1800"/>
              <a:t>Плановый показатель по НДФЛ на 2010 год – 916,5 млн.руб.</a:t>
            </a:r>
          </a:p>
          <a:p>
            <a:pPr marL="342900" indent="-342900" algn="ctr"/>
            <a:endParaRPr lang="ru-RU" sz="1800"/>
          </a:p>
          <a:p>
            <a:pPr marL="342900" indent="-342900" algn="ctr"/>
            <a:r>
              <a:rPr lang="ru-RU" sz="1800"/>
              <a:t>Процент выполнения – 103,8 %</a:t>
            </a:r>
          </a:p>
        </p:txBody>
      </p:sp>
      <p:graphicFrame>
        <p:nvGraphicFramePr>
          <p:cNvPr id="71687" name="Диаграмма 8"/>
          <p:cNvGraphicFramePr>
            <a:graphicFrameLocks/>
          </p:cNvGraphicFramePr>
          <p:nvPr/>
        </p:nvGraphicFramePr>
        <p:xfrm>
          <a:off x="538163" y="457200"/>
          <a:ext cx="7246937" cy="2944813"/>
        </p:xfrm>
        <a:graphic>
          <a:graphicData uri="http://schemas.openxmlformats.org/presentationml/2006/ole">
            <p:oleObj spid="_x0000_s3075" r:id="rId4" imgW="7248772" imgH="2944623" progId="Excel.Sheet.8">
              <p:embed/>
            </p:oleObj>
          </a:graphicData>
        </a:graphic>
      </p:graphicFrame>
      <p:sp>
        <p:nvSpPr>
          <p:cNvPr id="71693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71694" name="Rectangle 46"/>
          <p:cNvSpPr>
            <a:spLocks noChangeArrowheads="1"/>
          </p:cNvSpPr>
          <p:nvPr/>
        </p:nvSpPr>
        <p:spPr bwMode="auto">
          <a:xfrm>
            <a:off x="1143000" y="228600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 b="1">
                <a:cs typeface="Times New Roman" pitchFamily="18" charset="0"/>
              </a:rPr>
              <a:t>Фонд заработной платы, млн. руб.</a:t>
            </a:r>
          </a:p>
        </p:txBody>
      </p:sp>
      <p:pic>
        <p:nvPicPr>
          <p:cNvPr id="71695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C78F4-260D-4071-8CE7-A3C831AAFB6F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253D496-30A4-419F-9AE5-B5C489F1C3B7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Rectangle 6"/>
          <p:cNvSpPr txBox="1">
            <a:spLocks noGrp="1" noChangeArrowheads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C75D977-CEB5-4ED1-8C79-C1EFADB215F9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" name="Rectangle 6"/>
          <p:cNvSpPr txBox="1">
            <a:spLocks noGrp="1" noChangeArrowheads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4D52A19-A576-432A-9A4A-FEA8B8C6DAB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2709" name="TextBox 2"/>
          <p:cNvSpPr txBox="1">
            <a:spLocks noChangeArrowheads="1"/>
          </p:cNvSpPr>
          <p:nvPr/>
        </p:nvSpPr>
        <p:spPr bwMode="auto">
          <a:xfrm>
            <a:off x="1785938" y="214313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ahoma" pitchFamily="34" charset="0"/>
                <a:cs typeface="Arial" charset="0"/>
              </a:rPr>
              <a:t>Количество</a:t>
            </a:r>
            <a:r>
              <a:rPr lang="ru-RU" sz="2400">
                <a:latin typeface="Tahoma" pitchFamily="34" charset="0"/>
              </a:rPr>
              <a:t> </a:t>
            </a:r>
            <a:r>
              <a:rPr lang="ru-RU" sz="2400">
                <a:latin typeface="Tahoma" pitchFamily="34" charset="0"/>
                <a:cs typeface="Arial" charset="0"/>
              </a:rPr>
              <a:t>организаций</a:t>
            </a:r>
          </a:p>
        </p:txBody>
      </p:sp>
      <p:graphicFrame>
        <p:nvGraphicFramePr>
          <p:cNvPr id="798794" name="Group 74"/>
          <p:cNvGraphicFramePr>
            <a:graphicFrameLocks noGrp="1"/>
          </p:cNvGraphicFramePr>
          <p:nvPr/>
        </p:nvGraphicFramePr>
        <p:xfrm>
          <a:off x="381000" y="990600"/>
          <a:ext cx="8610599" cy="5384762"/>
        </p:xfrm>
        <a:graphic>
          <a:graphicData uri="http://schemas.openxmlformats.org/drawingml/2006/table">
            <a:tbl>
              <a:tblPr/>
              <a:tblGrid>
                <a:gridCol w="2246243"/>
                <a:gridCol w="1048247"/>
                <a:gridCol w="973372"/>
                <a:gridCol w="1048247"/>
                <a:gridCol w="1048247"/>
                <a:gridCol w="973372"/>
                <a:gridCol w="1272871"/>
              </a:tblGrid>
              <a:tr h="6878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Организации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2011 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308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Предприятия крупные и средние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2317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2538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2685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2720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0338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из них градообразующие предприятия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897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Субъекты малого предприниматель-ства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4292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4703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5137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5019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5082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5187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61644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В том числе юридические лица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1590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2582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индивидуальные предприниматели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2702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3083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3411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3447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3547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27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6809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7020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7675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7704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7802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7937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72776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72777" name="Picture 2" descr="герб-trans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Диаграмма 14"/>
          <p:cNvGraphicFramePr>
            <a:graphicFrameLocks/>
          </p:cNvGraphicFramePr>
          <p:nvPr/>
        </p:nvGraphicFramePr>
        <p:xfrm>
          <a:off x="-420688" y="1219200"/>
          <a:ext cx="10334626" cy="4659313"/>
        </p:xfrm>
        <a:graphic>
          <a:graphicData uri="http://schemas.openxmlformats.org/presentationml/2006/ole">
            <p:oleObj spid="_x0000_s4098" r:id="rId3" imgW="10333616" imgH="4657748" progId="Excel.Sheet.8">
              <p:embed/>
            </p:oleObj>
          </a:graphicData>
        </a:graphic>
      </p:graphicFrame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DD4670-C831-4D18-A904-F48B4BAA35C9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4BAEBAC-D93C-4C70-B44B-FA0C4E29EA2D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3732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73733" name="TextBox 2"/>
          <p:cNvSpPr txBox="1">
            <a:spLocks noChangeArrowheads="1"/>
          </p:cNvSpPr>
          <p:nvPr/>
        </p:nvSpPr>
        <p:spPr bwMode="auto">
          <a:xfrm>
            <a:off x="1524000" y="2286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Объем отгруженной продукции по крупным и средним предприятиям МО «Город Березники», млн.руб.</a:t>
            </a:r>
          </a:p>
        </p:txBody>
      </p:sp>
      <p:pic>
        <p:nvPicPr>
          <p:cNvPr id="73734" name="Picture 2" descr="герб-tran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955E8-6C34-4E80-9FFE-67B4E000EC9F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A6ECCE9-4AE8-4E84-A2E6-FC41771D775A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4761" name="Номер слайда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74762" name="Rectangle 46"/>
          <p:cNvSpPr>
            <a:spLocks noChangeArrowheads="1"/>
          </p:cNvSpPr>
          <p:nvPr/>
        </p:nvSpPr>
        <p:spPr bwMode="auto">
          <a:xfrm>
            <a:off x="1143000" y="533400"/>
            <a:ext cx="800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 b="1"/>
              <a:t>Структура инвестиций в основной капитал, млн. руб.</a:t>
            </a:r>
          </a:p>
        </p:txBody>
      </p:sp>
      <p:sp>
        <p:nvSpPr>
          <p:cNvPr id="74763" name="Rectangle 5"/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 sz="1800">
              <a:latin typeface="Arial" charset="0"/>
            </a:endParaRPr>
          </a:p>
        </p:txBody>
      </p:sp>
      <p:graphicFrame>
        <p:nvGraphicFramePr>
          <p:cNvPr id="74758" name="Object 2"/>
          <p:cNvGraphicFramePr>
            <a:graphicFrameLocks noChangeAspect="1"/>
          </p:cNvGraphicFramePr>
          <p:nvPr/>
        </p:nvGraphicFramePr>
        <p:xfrm>
          <a:off x="-25400" y="1087438"/>
          <a:ext cx="9156700" cy="5387975"/>
        </p:xfrm>
        <a:graphic>
          <a:graphicData uri="http://schemas.openxmlformats.org/presentationml/2006/ole">
            <p:oleObj spid="_x0000_s5122" r:id="rId3" imgW="9156986" imgH="5389331" progId="Excel.Sheet.8">
              <p:embed/>
            </p:oleObj>
          </a:graphicData>
        </a:graphic>
      </p:graphicFrame>
      <p:sp>
        <p:nvSpPr>
          <p:cNvPr id="74764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74765" name="Picture 2" descr="герб-tran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C04F65-896B-445F-9486-C50F6524A763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205BEA9-724B-4F06-BC6C-7E88AE791030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F5941F-0BB7-4B80-8293-DCBF15260808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5788" name="Номер слайда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75789" name="Rectangle 4"/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 sz="1800">
              <a:latin typeface="Arial" charset="0"/>
            </a:endParaRPr>
          </a:p>
        </p:txBody>
      </p:sp>
      <p:graphicFrame>
        <p:nvGraphicFramePr>
          <p:cNvPr id="75782" name="Диаграмма 7"/>
          <p:cNvGraphicFramePr>
            <a:graphicFrameLocks/>
          </p:cNvGraphicFramePr>
          <p:nvPr/>
        </p:nvGraphicFramePr>
        <p:xfrm>
          <a:off x="533400" y="571500"/>
          <a:ext cx="8115300" cy="2324100"/>
        </p:xfrm>
        <a:graphic>
          <a:graphicData uri="http://schemas.openxmlformats.org/presentationml/2006/ole">
            <p:oleObj spid="_x0000_s6146" name="Диаграмма" r:id="rId3" imgW="8115300" imgH="2105025" progId="Excel.Sheet.8">
              <p:embed/>
            </p:oleObj>
          </a:graphicData>
        </a:graphic>
      </p:graphicFrame>
      <p:sp>
        <p:nvSpPr>
          <p:cNvPr id="75790" name="Rectangle 46"/>
          <p:cNvSpPr>
            <a:spLocks noChangeArrowheads="1"/>
          </p:cNvSpPr>
          <p:nvPr/>
        </p:nvSpPr>
        <p:spPr bwMode="auto">
          <a:xfrm>
            <a:off x="1447800" y="0"/>
            <a:ext cx="6781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000" b="1">
                <a:latin typeface="Tahoma" pitchFamily="34" charset="0"/>
                <a:cs typeface="Times New Roman" pitchFamily="18" charset="0"/>
              </a:rPr>
              <a:t>Объем инвестиций в основной капитал на душу населения,  тыс. руб./ чел.</a:t>
            </a:r>
          </a:p>
        </p:txBody>
      </p:sp>
      <p:graphicFrame>
        <p:nvGraphicFramePr>
          <p:cNvPr id="75784" name="Object 3"/>
          <p:cNvGraphicFramePr>
            <a:graphicFrameLocks/>
          </p:cNvGraphicFramePr>
          <p:nvPr/>
        </p:nvGraphicFramePr>
        <p:xfrm>
          <a:off x="95250" y="3857625"/>
          <a:ext cx="9077325" cy="2543175"/>
        </p:xfrm>
        <a:graphic>
          <a:graphicData uri="http://schemas.openxmlformats.org/presentationml/2006/ole">
            <p:oleObj spid="_x0000_s6147" name="Диаграмма" r:id="rId4" imgW="9077325" imgH="2352675" progId="Excel.Sheet.8">
              <p:embed/>
            </p:oleObj>
          </a:graphicData>
        </a:graphic>
      </p:graphicFrame>
      <p:sp>
        <p:nvSpPr>
          <p:cNvPr id="75791" name="Rectangle 46"/>
          <p:cNvSpPr>
            <a:spLocks noChangeArrowheads="1"/>
          </p:cNvSpPr>
          <p:nvPr/>
        </p:nvSpPr>
        <p:spPr bwMode="auto">
          <a:xfrm>
            <a:off x="0" y="3200400"/>
            <a:ext cx="91440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000" b="1">
                <a:cs typeface="Times New Roman" pitchFamily="18" charset="0"/>
              </a:rPr>
              <a:t>Объем инвестиций в основной капитал на душу населения по обрабатывающим производствам , тыс. руб./ чел.</a:t>
            </a:r>
          </a:p>
        </p:txBody>
      </p:sp>
      <p:sp>
        <p:nvSpPr>
          <p:cNvPr id="75792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75793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0C9007-4DA5-426C-820A-9FE990F250AA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76802" name="TextBox 3"/>
          <p:cNvSpPr txBox="1">
            <a:spLocks noChangeArrowheads="1"/>
          </p:cNvSpPr>
          <p:nvPr/>
        </p:nvSpPr>
        <p:spPr bwMode="auto">
          <a:xfrm>
            <a:off x="838200" y="0"/>
            <a:ext cx="83058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cs typeface="Times New Roman" pitchFamily="18" charset="0"/>
              </a:rPr>
              <a:t>Создание рабочих мест в СМСП за счет перевода несвойственных бюджетным учреждениям функций на аутсорсинг</a:t>
            </a:r>
          </a:p>
        </p:txBody>
      </p:sp>
      <p:graphicFrame>
        <p:nvGraphicFramePr>
          <p:cNvPr id="76869" name="Group 69"/>
          <p:cNvGraphicFramePr>
            <a:graphicFrameLocks noGrp="1"/>
          </p:cNvGraphicFramePr>
          <p:nvPr/>
        </p:nvGraphicFramePr>
        <p:xfrm>
          <a:off x="179388" y="1052513"/>
          <a:ext cx="8839200" cy="4735196"/>
        </p:xfrm>
        <a:graphic>
          <a:graphicData uri="http://schemas.openxmlformats.org/drawingml/2006/table">
            <a:tbl>
              <a:tblPr/>
              <a:tblGrid>
                <a:gridCol w="1757362"/>
                <a:gridCol w="1747838"/>
                <a:gridCol w="1895475"/>
                <a:gridCol w="1762125"/>
                <a:gridCol w="1676400"/>
              </a:tblGrid>
              <a:tr h="1512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несвойственной функций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 сотрудников, выполняющих </a:t>
                      </a: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данную функцию в учреждениях</a:t>
                      </a: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шт.ед.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Создано рабочих мест за счет перевода несвойственных функций на аутсорсинг в 2010 г. и ранее, 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Создано рабочих мест за счет перевода несвойственных функций на аутсорсинг на  текущую дату, ед.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 создания рабочих мест за счет перевода несвойственных функций на аутсорсинг в 2011 г., 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Клининг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Техническое обслуживание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Общественное питание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Бухгалтерия, юридические услуги,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IT-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6613" name="Group 53"/>
          <p:cNvGraphicFramePr>
            <a:graphicFrameLocks noGrp="1"/>
          </p:cNvGraphicFramePr>
          <p:nvPr/>
        </p:nvGraphicFramePr>
        <p:xfrm>
          <a:off x="0" y="5867400"/>
          <a:ext cx="8991600" cy="415925"/>
        </p:xfrm>
        <a:graphic>
          <a:graphicData uri="http://schemas.openxmlformats.org/drawingml/2006/table">
            <a:tbl>
              <a:tblPr/>
              <a:tblGrid>
                <a:gridCol w="1943100"/>
                <a:gridCol w="1714500"/>
                <a:gridCol w="1905000"/>
                <a:gridCol w="3429000"/>
              </a:tblGrid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                              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76865" name="Line 66"/>
          <p:cNvSpPr>
            <a:spLocks noChangeShapeType="1"/>
          </p:cNvSpPr>
          <p:nvPr/>
        </p:nvSpPr>
        <p:spPr bwMode="auto">
          <a:xfrm flipV="1">
            <a:off x="3733800" y="5943600"/>
            <a:ext cx="172878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6866" name="Line 67"/>
          <p:cNvSpPr>
            <a:spLocks noChangeShapeType="1"/>
          </p:cNvSpPr>
          <p:nvPr/>
        </p:nvSpPr>
        <p:spPr bwMode="auto">
          <a:xfrm>
            <a:off x="3733800" y="5943600"/>
            <a:ext cx="172878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76867" name="Picture 2" descr="герб-trans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F3E03F-B8CC-497D-97CA-0FF5A36DA66F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9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64CF305-F9C1-4BE9-8A09-44D49FF4453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8851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0"/>
            <a:ext cx="8229600" cy="633413"/>
          </a:xfrm>
        </p:spPr>
        <p:txBody>
          <a:bodyPr>
            <a:normAutofit fontScale="90000"/>
          </a:bodyPr>
          <a:lstStyle/>
          <a:p>
            <a:r>
              <a:rPr lang="ru-RU" sz="2200" b="1" smtClean="0">
                <a:latin typeface="Times New Roman" pitchFamily="18" charset="0"/>
              </a:rPr>
              <a:t>Основные показатели развития малого и среднего предпринимательства</a:t>
            </a:r>
          </a:p>
        </p:txBody>
      </p:sp>
      <p:sp>
        <p:nvSpPr>
          <p:cNvPr id="78852" name="Заголовок 1"/>
          <p:cNvSpPr>
            <a:spLocks/>
          </p:cNvSpPr>
          <p:nvPr/>
        </p:nvSpPr>
        <p:spPr bwMode="auto">
          <a:xfrm>
            <a:off x="152400" y="0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741471" name="Group 95"/>
          <p:cNvGraphicFramePr>
            <a:graphicFrameLocks noGrp="1"/>
          </p:cNvGraphicFramePr>
          <p:nvPr/>
        </p:nvGraphicFramePr>
        <p:xfrm>
          <a:off x="304800" y="838200"/>
          <a:ext cx="8381999" cy="5181600"/>
        </p:xfrm>
        <a:graphic>
          <a:graphicData uri="http://schemas.openxmlformats.org/drawingml/2006/table">
            <a:tbl>
              <a:tblPr/>
              <a:tblGrid>
                <a:gridCol w="441157"/>
                <a:gridCol w="3906085"/>
                <a:gridCol w="1086046"/>
                <a:gridCol w="963501"/>
                <a:gridCol w="1158039"/>
                <a:gridCol w="827171"/>
              </a:tblGrid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значение по краю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2010 г.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 по МО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по МО 2010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 по МО 2011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161925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статистика (Органы статистики)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оборота малых и средних предприятий в обороте полного круга предприятий,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на малых и средних предприятиях, руб.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11 569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13 516 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13 600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13 800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малых и средних предприятий на 1000 жителей населения МО,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1,51 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1,41 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1,45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индивидуальных предпринимателей на 1000 жителей населения МО,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31,7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29,06 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29,71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30,49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80975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 реализации мероприятий по поддержке малого и среднего предпринимательства (Данные ОМС)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вновь созданных субъектов малого и среднего предпринимательства на 1000 жителей населения МО,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0,28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0,40 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0,64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вновь созданных рабочих мест в субъектах малого и среднего предпринимательства, 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46 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99 </a:t>
                      </a: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100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муниципального заказа, размещенного у субъектов малого предпринимательства,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10,0 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pic>
        <p:nvPicPr>
          <p:cNvPr id="78932" name="Picture 2" descr="герб-trans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7C489-7C2E-4D38-A394-B871144CD594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BCDD32-A2E6-4E94-A7C8-95FE38FF7B3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9DA136D-4A7D-455B-828B-BED7AD97502A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0900" name="TextBox 2"/>
          <p:cNvSpPr txBox="1">
            <a:spLocks noChangeArrowheads="1"/>
          </p:cNvSpPr>
          <p:nvPr/>
        </p:nvSpPr>
        <p:spPr bwMode="auto">
          <a:xfrm>
            <a:off x="1785938" y="214313"/>
            <a:ext cx="5715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ahoma" pitchFamily="34" charset="0"/>
                <a:cs typeface="Arial" charset="0"/>
              </a:rPr>
              <a:t>Оценка и прогноз туристического трафика</a:t>
            </a:r>
          </a:p>
        </p:txBody>
      </p:sp>
      <p:graphicFrame>
        <p:nvGraphicFramePr>
          <p:cNvPr id="744489" name="Group 41"/>
          <p:cNvGraphicFramePr>
            <a:graphicFrameLocks noGrp="1"/>
          </p:cNvGraphicFramePr>
          <p:nvPr/>
        </p:nvGraphicFramePr>
        <p:xfrm>
          <a:off x="228600" y="1828800"/>
          <a:ext cx="8763000" cy="2825750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416050"/>
                <a:gridCol w="1098550"/>
                <a:gridCol w="990600"/>
                <a:gridCol w="91440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Турпоток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,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Деловой туризм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Лечебный туризм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Событийный туризм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Активный туризм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Прочие виды туризма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2010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4 186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2 706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7 733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2011 год (прогноз)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4 528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3 122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8 773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80935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80936" name="Picture 2" descr="герб-trans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ru-RU" sz="2400" b="1" smtClean="0">
                <a:latin typeface="Arial" charset="0"/>
              </a:rPr>
              <a:t>Мероприятия по развитию туризма на 2011 год</a:t>
            </a:r>
          </a:p>
        </p:txBody>
      </p:sp>
      <p:sp>
        <p:nvSpPr>
          <p:cNvPr id="81922" name="Rectangle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800" smtClean="0">
              <a:latin typeface="Arial" charset="0"/>
            </a:endParaRPr>
          </a:p>
          <a:p>
            <a:endParaRPr lang="ru-RU" sz="2800" smtClean="0">
              <a:latin typeface="Arial" charset="0"/>
            </a:endParaRPr>
          </a:p>
        </p:txBody>
      </p:sp>
      <p:graphicFrame>
        <p:nvGraphicFramePr>
          <p:cNvPr id="81970" name="Group 50"/>
          <p:cNvGraphicFramePr>
            <a:graphicFrameLocks noGrp="1"/>
          </p:cNvGraphicFramePr>
          <p:nvPr>
            <p:ph sz="half" idx="2"/>
          </p:nvPr>
        </p:nvGraphicFramePr>
        <p:xfrm>
          <a:off x="152400" y="881063"/>
          <a:ext cx="8686800" cy="5296917"/>
        </p:xfrm>
        <a:graphic>
          <a:graphicData uri="http://schemas.openxmlformats.org/drawingml/2006/table">
            <a:tbl>
              <a:tblPr/>
              <a:tblGrid>
                <a:gridCol w="3084513"/>
                <a:gridCol w="1335087"/>
                <a:gridCol w="1066800"/>
                <a:gridCol w="914400"/>
                <a:gridCol w="2286000"/>
              </a:tblGrid>
              <a:tr h="1116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Мероприятия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Дата проведения (план/факт)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Объем финансирования тыс.руб.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(план/факт)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Источник финансирования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Достижение целевых показателей, (план/факт)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Мониторинг состояния отрасли в соответствии с требованиями Ростуризма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Ежеквартально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Достижение планового целевого показателя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8 773 человека в 2011 году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2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круглого стола по вопросам развития внутреннего, въездного туризма для субъектов М и СП города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квартал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Определение  приоритетов  развития внутреннего въездного туризма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Подготовка и размещение информации на сайте администрации города о событийных  мероприятиях, проводимых на территории города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еженедельно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Обеспечение  потенциальным туристам   открытого доступа к информации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Участие в выставочно-ярмарочных мероприятиях в сфере туризма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апрель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Позиционирование субъектов М и СП занятых в сфере внутреннего, въездного туризма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7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Направление развернутой информации в Информационно – туристический центр  Пермского края о событийных и спортивных мероприятиях, проводимых в городе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течение года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Привлечение дополнительного туристического потока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1967" name="Picture 2" descr="герб-trans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8" name="TextBox 5"/>
          <p:cNvSpPr txBox="1">
            <a:spLocks noChangeArrowheads="1"/>
          </p:cNvSpPr>
          <p:nvPr/>
        </p:nvSpPr>
        <p:spPr bwMode="auto">
          <a:xfrm>
            <a:off x="8431213" y="6477000"/>
            <a:ext cx="3635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/>
              <a:t>46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2E3F3C-6A95-4A03-BC7A-091BC47A7700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1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159BEDE-1769-4454-8195-C944AE71200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2947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304800"/>
            <a:ext cx="8229600" cy="574675"/>
          </a:xfrm>
        </p:spPr>
        <p:txBody>
          <a:bodyPr/>
          <a:lstStyle/>
          <a:p>
            <a:r>
              <a:rPr lang="ru-RU" sz="2400" smtClean="0">
                <a:latin typeface="Tahoma" pitchFamily="34" charset="0"/>
              </a:rPr>
              <a:t>Результаты декларирования розничной продажи </a:t>
            </a:r>
            <a:r>
              <a:rPr lang="ru-RU" sz="2200" smtClean="0">
                <a:latin typeface="Tahoma" pitchFamily="34" charset="0"/>
              </a:rPr>
              <a:t>алкогольной продукции в 2009 г. и 2010 г.</a:t>
            </a:r>
          </a:p>
        </p:txBody>
      </p:sp>
      <p:sp>
        <p:nvSpPr>
          <p:cNvPr id="82948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745533" name="Group 61"/>
          <p:cNvGraphicFramePr>
            <a:graphicFrameLocks noGrp="1"/>
          </p:cNvGraphicFramePr>
          <p:nvPr/>
        </p:nvGraphicFramePr>
        <p:xfrm>
          <a:off x="381000" y="1143000"/>
          <a:ext cx="8534400" cy="5074920"/>
        </p:xfrm>
        <a:graphic>
          <a:graphicData uri="http://schemas.openxmlformats.org/drawingml/2006/table">
            <a:tbl>
              <a:tblPr/>
              <a:tblGrid>
                <a:gridCol w="4114800"/>
                <a:gridCol w="1219200"/>
                <a:gridCol w="990600"/>
                <a:gridCol w="1219200"/>
                <a:gridCol w="99060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Пермский край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г.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г.Берез-ники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Пермский край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г.Берез-ники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48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организаций, имеющих лицензию на розничную продажу алкогольной продукции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2 404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2 290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75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торговых объектов, 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6 169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6 441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619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легальных торговых объектов на 1000 населения, 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1,5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619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проданной в розницу декларируемой алкогольной продукции,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28,75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 39,31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07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Потребление алкоголя одним жителем Российской Федерации за 2009 г. по данным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Минздравсоцразвития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РФ/Декларируемое потребление алкоголя одним жителем Пермского края,  литров безводного (100%) спирта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18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        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4,32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  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6,1       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5,17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7,8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997" name="Picture 2" descr="герб-trans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C3086-B9B2-4219-A963-B418B4025A89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2568B76-4FA9-4A17-9F1D-2A595EB4CB9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5000" name="Номер слайда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85001" name="TextBox 3"/>
          <p:cNvSpPr txBox="1">
            <a:spLocks noChangeArrowheads="1"/>
          </p:cNvSpPr>
          <p:nvPr/>
        </p:nvSpPr>
        <p:spPr bwMode="auto">
          <a:xfrm>
            <a:off x="914400" y="152400"/>
            <a:ext cx="76962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200" b="1"/>
              <a:t>Просроченная задолженность по заработной плате,  </a:t>
            </a:r>
          </a:p>
          <a:p>
            <a:pPr algn="ctr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200" b="1"/>
              <a:t>2010-2011 год тыс.руб.</a:t>
            </a:r>
          </a:p>
        </p:txBody>
      </p:sp>
      <p:graphicFrame>
        <p:nvGraphicFramePr>
          <p:cNvPr id="84997" name="Диаграмма 8"/>
          <p:cNvGraphicFramePr>
            <a:graphicFrameLocks/>
          </p:cNvGraphicFramePr>
          <p:nvPr/>
        </p:nvGraphicFramePr>
        <p:xfrm>
          <a:off x="839788" y="715963"/>
          <a:ext cx="8167687" cy="4008437"/>
        </p:xfrm>
        <a:graphic>
          <a:graphicData uri="http://schemas.openxmlformats.org/presentationml/2006/ole">
            <p:oleObj spid="_x0000_s7170" r:id="rId3" imgW="8169348" imgH="4011516" progId="Excel.Sheet.8">
              <p:embed/>
            </p:oleObj>
          </a:graphicData>
        </a:graphic>
      </p:graphicFrame>
      <p:sp>
        <p:nvSpPr>
          <p:cNvPr id="85002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792602" name="Group 26"/>
          <p:cNvGraphicFramePr>
            <a:graphicFrameLocks noGrp="1"/>
          </p:cNvGraphicFramePr>
          <p:nvPr/>
        </p:nvGraphicFramePr>
        <p:xfrm>
          <a:off x="838200" y="4953000"/>
          <a:ext cx="7239000" cy="1447800"/>
        </p:xfrm>
        <a:graphic>
          <a:graphicData uri="http://schemas.openxmlformats.org/drawingml/2006/table">
            <a:tbl>
              <a:tblPr/>
              <a:tblGrid>
                <a:gridCol w="2895600"/>
                <a:gridCol w="2362200"/>
                <a:gridCol w="19812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задолженности (тыс.руб.)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Бератон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01 марта 2011 г.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895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«Ремонтно-монтажное объединение»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01 марта 2011 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2589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5021" name="Picture 2" descr="герб-tran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14313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544F4-4286-4498-BF58-2635D836C521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FA2D2C2-B005-4D52-8933-9E7749EC44D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602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400925" cy="357188"/>
          </a:xfrm>
        </p:spPr>
        <p:txBody>
          <a:bodyPr/>
          <a:lstStyle/>
          <a:p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Занятость населения</a:t>
            </a:r>
          </a:p>
        </p:txBody>
      </p:sp>
      <p:sp>
        <p:nvSpPr>
          <p:cNvPr id="86028" name="TextBox 6"/>
          <p:cNvSpPr txBox="1">
            <a:spLocks noChangeArrowheads="1"/>
          </p:cNvSpPr>
          <p:nvPr/>
        </p:nvSpPr>
        <p:spPr bwMode="auto">
          <a:xfrm>
            <a:off x="3048000" y="3276600"/>
            <a:ext cx="37909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ahoma" pitchFamily="34" charset="0"/>
                <a:cs typeface="Times New Roman" pitchFamily="18" charset="0"/>
              </a:rPr>
              <a:t>Уровень безработицы, %</a:t>
            </a:r>
          </a:p>
        </p:txBody>
      </p:sp>
      <p:sp>
        <p:nvSpPr>
          <p:cNvPr id="86029" name="TextBox 11"/>
          <p:cNvSpPr txBox="1">
            <a:spLocks noChangeArrowheads="1"/>
          </p:cNvSpPr>
          <p:nvPr/>
        </p:nvSpPr>
        <p:spPr bwMode="auto">
          <a:xfrm>
            <a:off x="1143000" y="304800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Tahoma" pitchFamily="34" charset="0"/>
                <a:cs typeface="Times New Roman" pitchFamily="18" charset="0"/>
              </a:rPr>
              <a:t>Численность граждан, состоящих на учете на конец года, чел.</a:t>
            </a:r>
          </a:p>
        </p:txBody>
      </p:sp>
      <p:sp>
        <p:nvSpPr>
          <p:cNvPr id="10" name="Номер слайда 9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endParaRPr lang="ru-RU" sz="1200">
              <a:solidFill>
                <a:srgbClr val="1D457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aphicFrame>
        <p:nvGraphicFramePr>
          <p:cNvPr id="86023" name="Object 2"/>
          <p:cNvGraphicFramePr>
            <a:graphicFrameLocks noChangeAspect="1"/>
          </p:cNvGraphicFramePr>
          <p:nvPr/>
        </p:nvGraphicFramePr>
        <p:xfrm>
          <a:off x="609600" y="685800"/>
          <a:ext cx="7924800" cy="2513013"/>
        </p:xfrm>
        <a:graphic>
          <a:graphicData uri="http://schemas.openxmlformats.org/presentationml/2006/ole">
            <p:oleObj spid="_x0000_s8194" name="Диаграмма" r:id="rId4" imgW="7324725" imgH="2324100" progId="Excel.Sheet.8">
              <p:embed/>
            </p:oleObj>
          </a:graphicData>
        </a:graphic>
      </p:graphicFrame>
      <p:graphicFrame>
        <p:nvGraphicFramePr>
          <p:cNvPr id="86024" name="Object 3"/>
          <p:cNvGraphicFramePr>
            <a:graphicFrameLocks noChangeAspect="1"/>
          </p:cNvGraphicFramePr>
          <p:nvPr/>
        </p:nvGraphicFramePr>
        <p:xfrm>
          <a:off x="685800" y="3663950"/>
          <a:ext cx="8242300" cy="2927350"/>
        </p:xfrm>
        <a:graphic>
          <a:graphicData uri="http://schemas.openxmlformats.org/presentationml/2006/ole">
            <p:oleObj spid="_x0000_s8195" name="Диаграмма" r:id="rId5" imgW="7934325" imgH="2819400" progId="Excel.Sheet.8">
              <p:embed/>
            </p:oleObj>
          </a:graphicData>
        </a:graphic>
      </p:graphicFrame>
      <p:sp>
        <p:nvSpPr>
          <p:cNvPr id="86031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86032" name="Picture 2" descr="герб-trans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14313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27ABB9-8929-4733-9640-BD0BFA990E0F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880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1563" y="260350"/>
            <a:ext cx="8072437" cy="1196975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Программа дополнительных мер по снижению напряженности на рынке труда </a:t>
            </a:r>
            <a:br>
              <a:rPr lang="ru-RU" sz="2400" b="1" smtClean="0">
                <a:latin typeface="Tahoma" pitchFamily="34" charset="0"/>
                <a:cs typeface="Times New Roman" pitchFamily="18" charset="0"/>
              </a:rPr>
            </a:br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(общественные работы)</a:t>
            </a:r>
            <a:br>
              <a:rPr lang="ru-RU" sz="2400" b="1" smtClean="0">
                <a:latin typeface="Tahoma" pitchFamily="34" charset="0"/>
                <a:cs typeface="Times New Roman" pitchFamily="18" charset="0"/>
              </a:rPr>
            </a:br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Итоги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2009</a:t>
            </a:r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 года</a:t>
            </a: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ph sz="half" idx="4294967295"/>
          </p:nvPr>
        </p:nvGraphicFramePr>
        <p:xfrm>
          <a:off x="611188" y="1557338"/>
          <a:ext cx="8208962" cy="1904365"/>
        </p:xfrm>
        <a:graphic>
          <a:graphicData uri="http://schemas.openxmlformats.org/drawingml/2006/table">
            <a:tbl>
              <a:tblPr/>
              <a:tblGrid>
                <a:gridCol w="1309687"/>
                <a:gridCol w="1304925"/>
                <a:gridCol w="1308100"/>
                <a:gridCol w="1308100"/>
                <a:gridCol w="1439863"/>
                <a:gridCol w="1538287"/>
              </a:tblGrid>
              <a:tr h="4810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Поступило субсидии, тыс.руб.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Заключено договоров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Израсходовано средств субсидии, тыс.руб.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Создано рабочих мест, ед.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Количество участников, чел.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3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Количество договоров, ед.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На сумму, тыс.руб.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15 840,36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21 589,55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1712,63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666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182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2604" name="Group 60"/>
          <p:cNvGraphicFramePr>
            <a:graphicFrameLocks noGrp="1"/>
          </p:cNvGraphicFramePr>
          <p:nvPr/>
        </p:nvGraphicFramePr>
        <p:xfrm>
          <a:off x="611188" y="4508500"/>
          <a:ext cx="8304211" cy="1910132"/>
        </p:xfrm>
        <a:graphic>
          <a:graphicData uri="http://schemas.openxmlformats.org/drawingml/2006/table">
            <a:tbl>
              <a:tblPr/>
              <a:tblGrid>
                <a:gridCol w="3265050"/>
                <a:gridCol w="1276608"/>
                <a:gridCol w="1278173"/>
                <a:gridCol w="1206207"/>
                <a:gridCol w="1278173"/>
              </a:tblGrid>
              <a:tr h="47876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Мероприятия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Количество участников, чел.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Объем средств,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1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7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Организация общественных работ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127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Самозанятость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4,7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5,8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21" name="TextBox 7"/>
          <p:cNvSpPr txBox="1">
            <a:spLocks noChangeArrowheads="1"/>
          </p:cNvSpPr>
          <p:nvPr/>
        </p:nvSpPr>
        <p:spPr bwMode="auto">
          <a:xfrm>
            <a:off x="2057400" y="3886200"/>
            <a:ext cx="5929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ahoma" pitchFamily="34" charset="0"/>
                <a:cs typeface="Times New Roman" pitchFamily="18" charset="0"/>
              </a:rPr>
              <a:t>Факт за </a:t>
            </a:r>
            <a:r>
              <a:rPr lang="ru-RU" sz="2400" b="1">
                <a:cs typeface="Times New Roman" pitchFamily="18" charset="0"/>
              </a:rPr>
              <a:t>2010</a:t>
            </a:r>
            <a:r>
              <a:rPr lang="ru-RU" sz="2400" b="1">
                <a:latin typeface="Tahoma" pitchFamily="34" charset="0"/>
                <a:cs typeface="Times New Roman" pitchFamily="18" charset="0"/>
              </a:rPr>
              <a:t> год</a:t>
            </a:r>
          </a:p>
        </p:txBody>
      </p:sp>
      <p:pic>
        <p:nvPicPr>
          <p:cNvPr id="88122" name="Picture 2" descr="герб-trans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4313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1428</Words>
  <Application>Microsoft Office PowerPoint</Application>
  <PresentationFormat>Экран (4:3)</PresentationFormat>
  <Paragraphs>393</Paragraphs>
  <Slides>15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Лист Microsoft Office Excel 97-2003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Основные показатели развития малого и среднего предпринимательства</vt:lpstr>
      <vt:lpstr>Слайд 10</vt:lpstr>
      <vt:lpstr>Мероприятия по развитию туризма на 2011 год</vt:lpstr>
      <vt:lpstr>Результаты декларирования розничной продажи алкогольной продукции в 2009 г. и 2010 г.</vt:lpstr>
      <vt:lpstr>Слайд 13</vt:lpstr>
      <vt:lpstr>Занятость населения</vt:lpstr>
      <vt:lpstr>Программа дополнительных мер по снижению напряженности на рынке труда  (общественные работы) Итоги 2009 года</vt:lpstr>
    </vt:vector>
  </TitlesOfParts>
  <Company>АППК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Корнейчук</dc:creator>
  <cp:lastModifiedBy>Корнейчук</cp:lastModifiedBy>
  <cp:revision>1</cp:revision>
  <dcterms:created xsi:type="dcterms:W3CDTF">2011-04-08T05:17:39Z</dcterms:created>
  <dcterms:modified xsi:type="dcterms:W3CDTF">2011-04-08T05:18:09Z</dcterms:modified>
</cp:coreProperties>
</file>