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797A8-E978-4490-84CB-6F4578385CF0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2626A-CE2B-425F-AFCD-92B9A7BC588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839" y="4345853"/>
            <a:ext cx="5488325" cy="4113116"/>
          </a:xfrm>
          <a:noFill/>
        </p:spPr>
        <p:txBody>
          <a:bodyPr wrap="square" lIns="91303" tIns="45652" rIns="91303" bIns="45652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839" y="4345853"/>
            <a:ext cx="5488325" cy="4113116"/>
          </a:xfrm>
          <a:noFill/>
        </p:spPr>
        <p:txBody>
          <a:bodyPr wrap="square" lIns="91294" tIns="45648" rIns="91294" bIns="45648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/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8F9-C1F8-47C4-B3E9-CDDE2172ED29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D7C5-5EB3-44B0-A78F-951B3E8170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8F9-C1F8-47C4-B3E9-CDDE2172ED29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D7C5-5EB3-44B0-A78F-951B3E8170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8F9-C1F8-47C4-B3E9-CDDE2172ED29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D7C5-5EB3-44B0-A78F-951B3E8170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8F9-C1F8-47C4-B3E9-CDDE2172ED29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D7C5-5EB3-44B0-A78F-951B3E8170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8F9-C1F8-47C4-B3E9-CDDE2172ED29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D7C5-5EB3-44B0-A78F-951B3E8170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8F9-C1F8-47C4-B3E9-CDDE2172ED29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D7C5-5EB3-44B0-A78F-951B3E8170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8F9-C1F8-47C4-B3E9-CDDE2172ED29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D7C5-5EB3-44B0-A78F-951B3E8170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8F9-C1F8-47C4-B3E9-CDDE2172ED29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D7C5-5EB3-44B0-A78F-951B3E8170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8F9-C1F8-47C4-B3E9-CDDE2172ED29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D7C5-5EB3-44B0-A78F-951B3E8170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8F9-C1F8-47C4-B3E9-CDDE2172ED29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D7C5-5EB3-44B0-A78F-951B3E8170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48F9-C1F8-47C4-B3E9-CDDE2172ED29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D7C5-5EB3-44B0-A78F-951B3E8170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248F9-C1F8-47C4-B3E9-CDDE2172ED29}" type="datetimeFigureOut">
              <a:rPr lang="ru-RU" smtClean="0"/>
              <a:t>08.04.2011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4D7C5-5EB3-44B0-A78F-951B3E8170E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_____Microsoft_Office_Excel_97-20032.xls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oleObject" Target="../embeddings/_____Microsoft_Office_Excel_97-20035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_____Microsoft_Office_Excel_97-20036.xls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png"/><Relationship Id="rId4" Type="http://schemas.openxmlformats.org/officeDocument/2006/relationships/oleObject" Target="../embeddings/_____Microsoft_Office_Excel_97-20038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_____Microsoft_Office_Excel_97-200312.xls"/><Relationship Id="rId5" Type="http://schemas.openxmlformats.org/officeDocument/2006/relationships/oleObject" Target="../embeddings/_____Microsoft_Office_Excel_97-200311.xls"/><Relationship Id="rId4" Type="http://schemas.openxmlformats.org/officeDocument/2006/relationships/oleObject" Target="../embeddings/_____Microsoft_Office_Excel_97-200310.xls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D0CB0B-F86E-4CF1-AAAA-617F80A495E0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9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B8FF070-E4F1-4369-AAE2-A3A7FC153E5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7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6A92AED-B78D-4616-B4C0-109AEEA038AC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13699" name="TextBox 3"/>
          <p:cNvSpPr txBox="1">
            <a:spLocks noChangeArrowheads="1"/>
          </p:cNvSpPr>
          <p:nvPr/>
        </p:nvSpPr>
        <p:spPr bwMode="auto">
          <a:xfrm>
            <a:off x="457200" y="685800"/>
            <a:ext cx="868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/>
              <a:t>Основные параметры  бюджета г. Березники, млн.руб.</a:t>
            </a:r>
          </a:p>
        </p:txBody>
      </p:sp>
      <p:graphicFrame>
        <p:nvGraphicFramePr>
          <p:cNvPr id="113669" name="Диаграмма 10"/>
          <p:cNvGraphicFramePr>
            <a:graphicFrameLocks/>
          </p:cNvGraphicFramePr>
          <p:nvPr/>
        </p:nvGraphicFramePr>
        <p:xfrm>
          <a:off x="381000" y="990600"/>
          <a:ext cx="8491538" cy="1752600"/>
        </p:xfrm>
        <a:graphic>
          <a:graphicData uri="http://schemas.openxmlformats.org/presentationml/2006/ole">
            <p:oleObj spid="_x0000_s1026" r:id="rId3" imgW="8486367" imgH="1749704" progId="Excel.Sheet.8">
              <p:embed/>
            </p:oleObj>
          </a:graphicData>
        </a:graphic>
      </p:graphicFrame>
      <p:sp>
        <p:nvSpPr>
          <p:cNvPr id="113700" name="TextBox 3"/>
          <p:cNvSpPr txBox="1">
            <a:spLocks noChangeArrowheads="1"/>
          </p:cNvSpPr>
          <p:nvPr/>
        </p:nvSpPr>
        <p:spPr bwMode="auto">
          <a:xfrm>
            <a:off x="1905000" y="0"/>
            <a:ext cx="557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u="sng"/>
              <a:t>Самообеспеченность</a:t>
            </a:r>
          </a:p>
        </p:txBody>
      </p:sp>
      <p:sp>
        <p:nvSpPr>
          <p:cNvPr id="113701" name="Заголовок 1"/>
          <p:cNvSpPr>
            <a:spLocks/>
          </p:cNvSpPr>
          <p:nvPr/>
        </p:nvSpPr>
        <p:spPr bwMode="auto">
          <a:xfrm>
            <a:off x="152400" y="152400"/>
            <a:ext cx="86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graphicFrame>
        <p:nvGraphicFramePr>
          <p:cNvPr id="301109" name="Group 53"/>
          <p:cNvGraphicFramePr>
            <a:graphicFrameLocks noGrp="1"/>
          </p:cNvGraphicFramePr>
          <p:nvPr/>
        </p:nvGraphicFramePr>
        <p:xfrm>
          <a:off x="762000" y="2743200"/>
          <a:ext cx="7924800" cy="843451"/>
        </p:xfrm>
        <a:graphic>
          <a:graphicData uri="http://schemas.openxmlformats.org/drawingml/2006/table">
            <a:tbl>
              <a:tblPr/>
              <a:tblGrid>
                <a:gridCol w="2253129"/>
                <a:gridCol w="1165412"/>
                <a:gridCol w="1087717"/>
                <a:gridCol w="1165412"/>
                <a:gridCol w="1165412"/>
                <a:gridCol w="1087718"/>
              </a:tblGrid>
              <a:tr h="5129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2007 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2008 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2009 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2010 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2011 прогноз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Дефицит(-)/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профицит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(+)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+165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+217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3695" name="Object 26"/>
          <p:cNvGraphicFramePr>
            <a:graphicFrameLocks noChangeAspect="1"/>
          </p:cNvGraphicFramePr>
          <p:nvPr/>
        </p:nvGraphicFramePr>
        <p:xfrm>
          <a:off x="304800" y="3802063"/>
          <a:ext cx="8686800" cy="2903537"/>
        </p:xfrm>
        <a:graphic>
          <a:graphicData uri="http://schemas.openxmlformats.org/presentationml/2006/ole">
            <p:oleObj spid="_x0000_s1027" r:id="rId4" imgW="8687553" imgH="2901948" progId="Excel.Sheet.8">
              <p:embed/>
            </p:oleObj>
          </a:graphicData>
        </a:graphic>
      </p:graphicFrame>
      <p:pic>
        <p:nvPicPr>
          <p:cNvPr id="113725" name="Picture 2" descr="герб-trans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59A301-9866-43E3-8B94-7CBFFD9065C7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6E3CCE3-660B-479B-8F2A-8312EA12FE00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B35BE34-8187-4639-9426-65A0AF274231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5362" name="Прямоугольник 4"/>
          <p:cNvSpPr>
            <a:spLocks noChangeArrowheads="1"/>
          </p:cNvSpPr>
          <p:nvPr/>
        </p:nvSpPr>
        <p:spPr bwMode="auto">
          <a:xfrm>
            <a:off x="1295400" y="228600"/>
            <a:ext cx="724058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b="1" dirty="0">
                <a:latin typeface="+mj-lt"/>
                <a:cs typeface="Times New Roman" pitchFamily="18" charset="0"/>
              </a:rPr>
              <a:t>Динамика и структура поступлений по источникам доходов, млн. рублей </a:t>
            </a: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endParaRPr lang="ru-RU" sz="1200" dirty="0">
              <a:solidFill>
                <a:schemeClr val="tx2">
                  <a:shade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aphicFrame>
        <p:nvGraphicFramePr>
          <p:cNvPr id="114694" name="Object 2"/>
          <p:cNvGraphicFramePr>
            <a:graphicFrameLocks noChangeAspect="1"/>
          </p:cNvGraphicFramePr>
          <p:nvPr/>
        </p:nvGraphicFramePr>
        <p:xfrm>
          <a:off x="0" y="1524000"/>
          <a:ext cx="9144000" cy="4719638"/>
        </p:xfrm>
        <a:graphic>
          <a:graphicData uri="http://schemas.openxmlformats.org/presentationml/2006/ole">
            <p:oleObj spid="_x0000_s2050" r:id="rId3" imgW="9144793" imgH="4718713" progId="Excel.Sheet.8">
              <p:embed/>
            </p:oleObj>
          </a:graphicData>
        </a:graphic>
      </p:graphicFrame>
      <p:pic>
        <p:nvPicPr>
          <p:cNvPr id="114700" name="Picture 2" descr="герб-trans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13" name="Object 3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28600" y="1600200"/>
          <a:ext cx="8763000" cy="5257800"/>
        </p:xfrm>
        <a:graphic>
          <a:graphicData uri="http://schemas.openxmlformats.org/presentationml/2006/ole">
            <p:oleObj spid="_x0000_s3074" r:id="rId3" imgW="8760711" imgH="5255207" progId="Excel.Sheet.8">
              <p:embed/>
            </p:oleObj>
          </a:graphicData>
        </a:graphic>
      </p:graphicFrame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A4979A-9D42-494B-ACAD-F5BE69CB92FD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7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9D69CE9-8198-4B2B-BB1E-A780032037F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15723" name="Text Box 13"/>
          <p:cNvSpPr txBox="1">
            <a:spLocks noChangeArrowheads="1"/>
          </p:cNvSpPr>
          <p:nvPr/>
        </p:nvSpPr>
        <p:spPr bwMode="auto">
          <a:xfrm>
            <a:off x="468313" y="-7938"/>
            <a:ext cx="8351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800">
              <a:latin typeface="Arial" charset="0"/>
            </a:endParaRPr>
          </a:p>
        </p:txBody>
      </p:sp>
      <p:sp>
        <p:nvSpPr>
          <p:cNvPr id="115724" name="Text Box 14"/>
          <p:cNvSpPr txBox="1">
            <a:spLocks noChangeArrowheads="1"/>
          </p:cNvSpPr>
          <p:nvPr/>
        </p:nvSpPr>
        <p:spPr bwMode="auto">
          <a:xfrm>
            <a:off x="938213" y="-49213"/>
            <a:ext cx="7443787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b="1"/>
              <a:t>Структура налоговых и неналоговых доходов бюджета </a:t>
            </a:r>
          </a:p>
          <a:p>
            <a:pPr algn="ctr"/>
            <a:r>
              <a:rPr lang="ru-RU" sz="1800" b="1"/>
              <a:t>г.Березники, млн. руб.</a:t>
            </a:r>
          </a:p>
        </p:txBody>
      </p:sp>
      <p:sp>
        <p:nvSpPr>
          <p:cNvPr id="115725" name="Text Box 15"/>
          <p:cNvSpPr txBox="1">
            <a:spLocks noChangeArrowheads="1"/>
          </p:cNvSpPr>
          <p:nvPr/>
        </p:nvSpPr>
        <p:spPr bwMode="auto">
          <a:xfrm>
            <a:off x="0" y="3200400"/>
            <a:ext cx="8815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b="1"/>
              <a:t>Структура налоговых доходов бюджета г.Березники, млн. руб.</a:t>
            </a:r>
          </a:p>
        </p:txBody>
      </p:sp>
      <p:sp>
        <p:nvSpPr>
          <p:cNvPr id="115726" name="Заголовок 1"/>
          <p:cNvSpPr>
            <a:spLocks/>
          </p:cNvSpPr>
          <p:nvPr/>
        </p:nvSpPr>
        <p:spPr bwMode="auto">
          <a:xfrm>
            <a:off x="0" y="0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graphicFrame>
        <p:nvGraphicFramePr>
          <p:cNvPr id="115720" name="Object 9"/>
          <p:cNvGraphicFramePr>
            <a:graphicFrameLocks noChangeAspect="1"/>
          </p:cNvGraphicFramePr>
          <p:nvPr/>
        </p:nvGraphicFramePr>
        <p:xfrm>
          <a:off x="228600" y="609600"/>
          <a:ext cx="6019800" cy="4953000"/>
        </p:xfrm>
        <a:graphic>
          <a:graphicData uri="http://schemas.openxmlformats.org/presentationml/2006/ole">
            <p:oleObj spid="_x0000_s3075" r:id="rId4" imgW="6017273" imgH="4956478" progId="Excel.Sheet.8">
              <p:embed/>
            </p:oleObj>
          </a:graphicData>
        </a:graphic>
      </p:graphicFrame>
      <p:sp>
        <p:nvSpPr>
          <p:cNvPr id="115727" name="Rectangle 10"/>
          <p:cNvSpPr>
            <a:spLocks noChangeArrowheads="1"/>
          </p:cNvSpPr>
          <p:nvPr/>
        </p:nvSpPr>
        <p:spPr bwMode="auto">
          <a:xfrm>
            <a:off x="6096000" y="2057400"/>
            <a:ext cx="152400" cy="76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800">
              <a:latin typeface="Arial" charset="0"/>
            </a:endParaRPr>
          </a:p>
        </p:txBody>
      </p:sp>
      <p:sp>
        <p:nvSpPr>
          <p:cNvPr id="115728" name="Text Box 11"/>
          <p:cNvSpPr txBox="1">
            <a:spLocks noChangeArrowheads="1"/>
          </p:cNvSpPr>
          <p:nvPr/>
        </p:nvSpPr>
        <p:spPr bwMode="auto">
          <a:xfrm>
            <a:off x="6400800" y="2057400"/>
            <a:ext cx="2486025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Налоговые доходы без учета дополнительно переданных налогов и дифференцированного % по НДФЛ</a:t>
            </a:r>
          </a:p>
        </p:txBody>
      </p:sp>
      <p:sp>
        <p:nvSpPr>
          <p:cNvPr id="115729" name="Rectangle 12" descr="60%"/>
          <p:cNvSpPr>
            <a:spLocks noChangeArrowheads="1"/>
          </p:cNvSpPr>
          <p:nvPr/>
        </p:nvSpPr>
        <p:spPr bwMode="auto">
          <a:xfrm flipV="1">
            <a:off x="6096000" y="1066800"/>
            <a:ext cx="152400" cy="76200"/>
          </a:xfrm>
          <a:prstGeom prst="rect">
            <a:avLst/>
          </a:prstGeom>
          <a:blipFill dpi="0" rotWithShape="0">
            <a:blip r:embed="rId5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800">
              <a:latin typeface="Arial" charset="0"/>
            </a:endParaRPr>
          </a:p>
        </p:txBody>
      </p:sp>
      <p:sp>
        <p:nvSpPr>
          <p:cNvPr id="115730" name="Text Box 13"/>
          <p:cNvSpPr txBox="1">
            <a:spLocks noChangeArrowheads="1"/>
          </p:cNvSpPr>
          <p:nvPr/>
        </p:nvSpPr>
        <p:spPr bwMode="auto">
          <a:xfrm>
            <a:off x="6400800" y="990600"/>
            <a:ext cx="2438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Переданные налоговые доходы и дифференцированный % по НДФЛ</a:t>
            </a:r>
          </a:p>
        </p:txBody>
      </p:sp>
      <p:sp>
        <p:nvSpPr>
          <p:cNvPr id="115731" name="Rectangle 14"/>
          <p:cNvSpPr>
            <a:spLocks noChangeArrowheads="1"/>
          </p:cNvSpPr>
          <p:nvPr/>
        </p:nvSpPr>
        <p:spPr bwMode="auto">
          <a:xfrm flipH="1">
            <a:off x="6096000" y="762000"/>
            <a:ext cx="152400" cy="76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800">
              <a:latin typeface="Arial" charset="0"/>
            </a:endParaRPr>
          </a:p>
        </p:txBody>
      </p:sp>
      <p:sp>
        <p:nvSpPr>
          <p:cNvPr id="115732" name="Text Box 16"/>
          <p:cNvSpPr txBox="1">
            <a:spLocks noChangeArrowheads="1"/>
          </p:cNvSpPr>
          <p:nvPr/>
        </p:nvSpPr>
        <p:spPr bwMode="auto">
          <a:xfrm>
            <a:off x="7524750" y="1484313"/>
            <a:ext cx="12239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>
              <a:latin typeface="Arial" charset="0"/>
            </a:endParaRPr>
          </a:p>
        </p:txBody>
      </p:sp>
      <p:sp>
        <p:nvSpPr>
          <p:cNvPr id="115733" name="Text Box 17"/>
          <p:cNvSpPr txBox="1">
            <a:spLocks noChangeArrowheads="1"/>
          </p:cNvSpPr>
          <p:nvPr/>
        </p:nvSpPr>
        <p:spPr bwMode="auto">
          <a:xfrm>
            <a:off x="6400800" y="609600"/>
            <a:ext cx="2209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Неналоговые доходы</a:t>
            </a:r>
          </a:p>
        </p:txBody>
      </p:sp>
      <p:pic>
        <p:nvPicPr>
          <p:cNvPr id="115734" name="Picture 2" descr="герб-trans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19D23C-FB8A-4C6B-831C-E4D30880D937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7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3137CA6-320E-4DF9-86AE-DF6588FF7232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16756" name="Text Box 4"/>
          <p:cNvSpPr txBox="1">
            <a:spLocks noChangeArrowheads="1"/>
          </p:cNvSpPr>
          <p:nvPr/>
        </p:nvSpPr>
        <p:spPr bwMode="auto">
          <a:xfrm>
            <a:off x="8316913" y="0"/>
            <a:ext cx="8270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endParaRPr lang="ru-RU" sz="1800" b="1" i="1"/>
          </a:p>
        </p:txBody>
      </p:sp>
      <p:sp>
        <p:nvSpPr>
          <p:cNvPr id="116757" name="Text Box 5"/>
          <p:cNvSpPr txBox="1">
            <a:spLocks noChangeArrowheads="1"/>
          </p:cNvSpPr>
          <p:nvPr/>
        </p:nvSpPr>
        <p:spPr bwMode="auto">
          <a:xfrm>
            <a:off x="0" y="6491288"/>
            <a:ext cx="33480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>
              <a:latin typeface="Arial" charset="0"/>
            </a:endParaRPr>
          </a:p>
        </p:txBody>
      </p:sp>
      <p:sp>
        <p:nvSpPr>
          <p:cNvPr id="116758" name="Text Box 6"/>
          <p:cNvSpPr txBox="1">
            <a:spLocks noChangeArrowheads="1"/>
          </p:cNvSpPr>
          <p:nvPr/>
        </p:nvSpPr>
        <p:spPr bwMode="auto">
          <a:xfrm>
            <a:off x="8675688" y="0"/>
            <a:ext cx="4683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1800" b="1"/>
          </a:p>
        </p:txBody>
      </p:sp>
      <p:sp>
        <p:nvSpPr>
          <p:cNvPr id="116759" name="Text Box 7"/>
          <p:cNvSpPr txBox="1">
            <a:spLocks noChangeArrowheads="1"/>
          </p:cNvSpPr>
          <p:nvPr/>
        </p:nvSpPr>
        <p:spPr bwMode="auto">
          <a:xfrm>
            <a:off x="457200" y="762000"/>
            <a:ext cx="3165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>
              <a:latin typeface="Arial" charset="0"/>
            </a:endParaRPr>
          </a:p>
        </p:txBody>
      </p:sp>
      <p:sp>
        <p:nvSpPr>
          <p:cNvPr id="116760" name="Text Box 41"/>
          <p:cNvSpPr txBox="1">
            <a:spLocks noChangeArrowheads="1"/>
          </p:cNvSpPr>
          <p:nvPr/>
        </p:nvSpPr>
        <p:spPr bwMode="auto">
          <a:xfrm>
            <a:off x="482600" y="3517900"/>
            <a:ext cx="8242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>
              <a:latin typeface="Arial" charset="0"/>
            </a:endParaRPr>
          </a:p>
        </p:txBody>
      </p:sp>
      <p:sp>
        <p:nvSpPr>
          <p:cNvPr id="116761" name="Text Box 87"/>
          <p:cNvSpPr txBox="1">
            <a:spLocks noChangeArrowheads="1"/>
          </p:cNvSpPr>
          <p:nvPr/>
        </p:nvSpPr>
        <p:spPr bwMode="auto">
          <a:xfrm>
            <a:off x="1219200" y="5486400"/>
            <a:ext cx="1295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200" b="1"/>
              <a:t>ЕНВД</a:t>
            </a:r>
          </a:p>
        </p:txBody>
      </p:sp>
      <p:sp>
        <p:nvSpPr>
          <p:cNvPr id="116762" name="Text Box 87"/>
          <p:cNvSpPr txBox="1">
            <a:spLocks noChangeArrowheads="1"/>
          </p:cNvSpPr>
          <p:nvPr/>
        </p:nvSpPr>
        <p:spPr bwMode="auto">
          <a:xfrm>
            <a:off x="2438400" y="54102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200" b="1"/>
              <a:t>Земельный налог</a:t>
            </a:r>
          </a:p>
        </p:txBody>
      </p:sp>
      <p:sp>
        <p:nvSpPr>
          <p:cNvPr id="116763" name="Text Box 87"/>
          <p:cNvSpPr txBox="1">
            <a:spLocks noChangeArrowheads="1"/>
          </p:cNvSpPr>
          <p:nvPr/>
        </p:nvSpPr>
        <p:spPr bwMode="auto">
          <a:xfrm>
            <a:off x="3581400" y="54102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200" b="1"/>
              <a:t>Транспортный</a:t>
            </a:r>
            <a:r>
              <a:rPr lang="ru-RU" sz="1200" b="1">
                <a:latin typeface="Arial" charset="0"/>
              </a:rPr>
              <a:t> </a:t>
            </a:r>
            <a:r>
              <a:rPr lang="ru-RU" sz="1200" b="1"/>
              <a:t>налог</a:t>
            </a:r>
          </a:p>
        </p:txBody>
      </p:sp>
      <p:sp>
        <p:nvSpPr>
          <p:cNvPr id="116764" name="Text Box 87"/>
          <p:cNvSpPr txBox="1">
            <a:spLocks noChangeArrowheads="1"/>
          </p:cNvSpPr>
          <p:nvPr/>
        </p:nvSpPr>
        <p:spPr bwMode="auto">
          <a:xfrm>
            <a:off x="4572000" y="5410200"/>
            <a:ext cx="1562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200" b="1"/>
              <a:t>Налог на имущество физ.лиц</a:t>
            </a:r>
          </a:p>
        </p:txBody>
      </p:sp>
      <p:sp>
        <p:nvSpPr>
          <p:cNvPr id="116765" name="Text Box 87"/>
          <p:cNvSpPr txBox="1">
            <a:spLocks noChangeArrowheads="1"/>
          </p:cNvSpPr>
          <p:nvPr/>
        </p:nvSpPr>
        <p:spPr bwMode="auto">
          <a:xfrm>
            <a:off x="5943600" y="54102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200" b="1"/>
              <a:t>Налог на имущество орг-ий</a:t>
            </a:r>
          </a:p>
        </p:txBody>
      </p:sp>
      <p:sp>
        <p:nvSpPr>
          <p:cNvPr id="116766" name="Text Box 53"/>
          <p:cNvSpPr txBox="1">
            <a:spLocks noChangeArrowheads="1"/>
          </p:cNvSpPr>
          <p:nvPr/>
        </p:nvSpPr>
        <p:spPr bwMode="auto">
          <a:xfrm>
            <a:off x="874713" y="304800"/>
            <a:ext cx="82692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/>
              <a:t>Собираемость в разрезе налогов, поступающих в бюджет г.Березники, %</a:t>
            </a:r>
            <a:endParaRPr lang="ru-RU" sz="1800"/>
          </a:p>
        </p:txBody>
      </p:sp>
      <p:sp>
        <p:nvSpPr>
          <p:cNvPr id="116767" name="Text Box 4"/>
          <p:cNvSpPr txBox="1">
            <a:spLocks noChangeArrowheads="1"/>
          </p:cNvSpPr>
          <p:nvPr/>
        </p:nvSpPr>
        <p:spPr bwMode="auto">
          <a:xfrm>
            <a:off x="8675688" y="0"/>
            <a:ext cx="4683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1800" b="1" i="1">
              <a:cs typeface="Times New Roman" pitchFamily="18" charset="0"/>
            </a:endParaRPr>
          </a:p>
        </p:txBody>
      </p:sp>
      <p:sp>
        <p:nvSpPr>
          <p:cNvPr id="116768" name="Заголовок 1"/>
          <p:cNvSpPr>
            <a:spLocks/>
          </p:cNvSpPr>
          <p:nvPr/>
        </p:nvSpPr>
        <p:spPr bwMode="auto">
          <a:xfrm>
            <a:off x="0" y="0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116769" name="Picture 2" descr="герб-trans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6753" name="Object 20"/>
          <p:cNvGraphicFramePr>
            <a:graphicFrameLocks noChangeAspect="1"/>
          </p:cNvGraphicFramePr>
          <p:nvPr/>
        </p:nvGraphicFramePr>
        <p:xfrm>
          <a:off x="-1676400" y="1143000"/>
          <a:ext cx="11963400" cy="5410200"/>
        </p:xfrm>
        <a:graphic>
          <a:graphicData uri="http://schemas.openxmlformats.org/presentationml/2006/ole">
            <p:oleObj spid="_x0000_s4098" r:id="rId5" imgW="11967485" imgH="5407621" progId="Excel.Sheet.8">
              <p:embed/>
            </p:oleObj>
          </a:graphicData>
        </a:graphic>
      </p:graphicFrame>
      <p:sp>
        <p:nvSpPr>
          <p:cNvPr id="116770" name="TextBox 20"/>
          <p:cNvSpPr txBox="1">
            <a:spLocks noChangeArrowheads="1"/>
          </p:cNvSpPr>
          <p:nvPr/>
        </p:nvSpPr>
        <p:spPr bwMode="auto">
          <a:xfrm>
            <a:off x="457200" y="838200"/>
            <a:ext cx="5029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Коэффициент собираемости имущественных налогов и </a:t>
            </a:r>
          </a:p>
          <a:p>
            <a:r>
              <a:rPr lang="ru-RU" sz="1600"/>
              <a:t>ЕНВД в 2010 году составил 96,2%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62BED1-A4A3-474F-B115-2B47717B9D44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18792" name="Заголовок 2"/>
          <p:cNvSpPr>
            <a:spLocks noGrp="1"/>
          </p:cNvSpPr>
          <p:nvPr>
            <p:ph type="title" idx="4294967295"/>
          </p:nvPr>
        </p:nvSpPr>
        <p:spPr>
          <a:xfrm>
            <a:off x="762000" y="6858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1800" b="1" smtClean="0"/>
              <a:t>Отдельные показатели бюджета  г.Березники</a:t>
            </a:r>
            <a:br>
              <a:rPr lang="ru-RU" sz="1800" b="1" smtClean="0"/>
            </a:br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1600" b="1" smtClean="0"/>
              <a:t>Просроченная кредиторская задолженность бюджета  г.Березники</a:t>
            </a:r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1800" b="1" smtClean="0"/>
              <a:t/>
            </a:r>
            <a:br>
              <a:rPr lang="ru-RU" sz="1800" b="1" smtClean="0"/>
            </a:br>
            <a:endParaRPr lang="ru-RU" sz="1800" b="1" smtClean="0"/>
          </a:p>
        </p:txBody>
      </p:sp>
      <p:graphicFrame>
        <p:nvGraphicFramePr>
          <p:cNvPr id="118787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762000" y="1371600"/>
          <a:ext cx="8051800" cy="1905000"/>
        </p:xfrm>
        <a:graphic>
          <a:graphicData uri="http://schemas.openxmlformats.org/presentationml/2006/ole">
            <p:oleObj spid="_x0000_s5122" r:id="rId3" imgW="8053514" imgH="1908213" progId="Excel.Sheet.8">
              <p:embed/>
            </p:oleObj>
          </a:graphicData>
        </a:graphic>
      </p:graphicFrame>
      <p:sp>
        <p:nvSpPr>
          <p:cNvPr id="2" name="Номер слайда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D98DDDC-29C8-40D3-B608-EAEADD05A09B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18794" name="Прямоугольник 7"/>
          <p:cNvSpPr>
            <a:spLocks noChangeArrowheads="1"/>
          </p:cNvSpPr>
          <p:nvPr/>
        </p:nvSpPr>
        <p:spPr bwMode="auto">
          <a:xfrm>
            <a:off x="838200" y="3581400"/>
            <a:ext cx="7772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Недоимка</a:t>
            </a:r>
            <a:r>
              <a:rPr lang="ru-RU" b="1"/>
              <a:t> </a:t>
            </a:r>
            <a:r>
              <a:rPr lang="ru-RU" sz="1600" b="1"/>
              <a:t>по налогам, подлежащим зачислению в  бюджет  г.Березники</a:t>
            </a:r>
            <a:br>
              <a:rPr lang="ru-RU" sz="1600" b="1"/>
            </a:br>
            <a:r>
              <a:rPr lang="ru-RU" sz="1600" b="1"/>
              <a:t/>
            </a:r>
            <a:br>
              <a:rPr lang="ru-RU" sz="1600" b="1"/>
            </a:br>
            <a:endParaRPr lang="ru-RU"/>
          </a:p>
        </p:txBody>
      </p:sp>
      <p:graphicFrame>
        <p:nvGraphicFramePr>
          <p:cNvPr id="118790" name="Object 3"/>
          <p:cNvGraphicFramePr>
            <a:graphicFrameLocks/>
          </p:cNvGraphicFramePr>
          <p:nvPr/>
        </p:nvGraphicFramePr>
        <p:xfrm>
          <a:off x="838200" y="4419600"/>
          <a:ext cx="8153400" cy="1914525"/>
        </p:xfrm>
        <a:graphic>
          <a:graphicData uri="http://schemas.openxmlformats.org/presentationml/2006/ole">
            <p:oleObj spid="_x0000_s5123" r:id="rId4" imgW="8151058" imgH="1914310" progId="Excel.Sheet.8">
              <p:embed/>
            </p:oleObj>
          </a:graphicData>
        </a:graphic>
      </p:graphicFrame>
      <p:pic>
        <p:nvPicPr>
          <p:cNvPr id="118795" name="Picture 2" descr="герб-trans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6C6B7F-6761-43A9-AC52-0B2643EF5848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1981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219200" y="274638"/>
            <a:ext cx="7467600" cy="1143000"/>
          </a:xfrm>
        </p:spPr>
        <p:txBody>
          <a:bodyPr/>
          <a:lstStyle/>
          <a:p>
            <a:r>
              <a:rPr lang="ru-RU" sz="2000" b="1" smtClean="0"/>
              <a:t>Динамика изменения текущих расходов и бюджета развития бюджета г. Березники,  млн.руб.</a:t>
            </a:r>
          </a:p>
        </p:txBody>
      </p:sp>
      <p:graphicFrame>
        <p:nvGraphicFramePr>
          <p:cNvPr id="119811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3810000"/>
        </p:xfrm>
        <a:graphic>
          <a:graphicData uri="http://schemas.openxmlformats.org/presentationml/2006/ole">
            <p:oleObj spid="_x0000_s6146" r:id="rId3" imgW="8230313" imgH="3810330" progId="Excel.Sheet.8">
              <p:embed/>
            </p:oleObj>
          </a:graphicData>
        </a:graphic>
      </p:graphicFrame>
      <p:sp>
        <p:nvSpPr>
          <p:cNvPr id="2" name="Номер слайда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44C2054-91E7-43B7-9F22-0380E9FCC56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119815" name="Picture 2" descr="герб-trans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16" name="TextBox 6"/>
          <p:cNvSpPr txBox="1">
            <a:spLocks noChangeArrowheads="1"/>
          </p:cNvSpPr>
          <p:nvPr/>
        </p:nvSpPr>
        <p:spPr bwMode="auto">
          <a:xfrm>
            <a:off x="1066800" y="5410200"/>
            <a:ext cx="3124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b="1"/>
              <a:t>*среднее значение по краю +7,4%</a:t>
            </a:r>
          </a:p>
        </p:txBody>
      </p:sp>
      <p:sp>
        <p:nvSpPr>
          <p:cNvPr id="119817" name="TextBox 7"/>
          <p:cNvSpPr txBox="1">
            <a:spLocks noChangeArrowheads="1"/>
          </p:cNvSpPr>
          <p:nvPr/>
        </p:nvSpPr>
        <p:spPr bwMode="auto">
          <a:xfrm>
            <a:off x="4275138" y="5410200"/>
            <a:ext cx="2971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b="1"/>
              <a:t>*среднее значение по краю+21,5%</a:t>
            </a:r>
          </a:p>
        </p:txBody>
      </p:sp>
      <p:sp>
        <p:nvSpPr>
          <p:cNvPr id="119818" name="TextBox 8"/>
          <p:cNvSpPr txBox="1">
            <a:spLocks noChangeArrowheads="1"/>
          </p:cNvSpPr>
          <p:nvPr/>
        </p:nvSpPr>
        <p:spPr bwMode="auto">
          <a:xfrm>
            <a:off x="152400" y="6400800"/>
            <a:ext cx="2743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solidFill>
                  <a:srgbClr val="FF3300"/>
                </a:solidFill>
              </a:rPr>
              <a:t>* - прирост (снижение) 2010/2009</a:t>
            </a:r>
          </a:p>
        </p:txBody>
      </p:sp>
      <p:sp>
        <p:nvSpPr>
          <p:cNvPr id="119819" name="TextBox 10"/>
          <p:cNvSpPr txBox="1">
            <a:spLocks noChangeArrowheads="1"/>
          </p:cNvSpPr>
          <p:nvPr/>
        </p:nvSpPr>
        <p:spPr bwMode="auto">
          <a:xfrm>
            <a:off x="1295400" y="2057400"/>
            <a:ext cx="838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b="1">
                <a:solidFill>
                  <a:srgbClr val="FF0000"/>
                </a:solidFill>
              </a:rPr>
              <a:t>+1,7%*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1CF15-E1C9-4C1D-91BB-D7EBDEBF20C3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64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D6D67C2-BC13-4E1E-87C2-BE59156E76BA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20857" name="Text Box 4"/>
          <p:cNvSpPr txBox="1">
            <a:spLocks noChangeArrowheads="1"/>
          </p:cNvSpPr>
          <p:nvPr/>
        </p:nvSpPr>
        <p:spPr bwMode="auto">
          <a:xfrm>
            <a:off x="8316913" y="0"/>
            <a:ext cx="8270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endParaRPr lang="ru-RU" sz="1800" b="1" i="1"/>
          </a:p>
        </p:txBody>
      </p:sp>
      <p:sp>
        <p:nvSpPr>
          <p:cNvPr id="120858" name="Text Box 5"/>
          <p:cNvSpPr txBox="1">
            <a:spLocks noChangeArrowheads="1"/>
          </p:cNvSpPr>
          <p:nvPr/>
        </p:nvSpPr>
        <p:spPr bwMode="auto">
          <a:xfrm>
            <a:off x="0" y="6491288"/>
            <a:ext cx="33480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>
              <a:latin typeface="Arial" charset="0"/>
            </a:endParaRPr>
          </a:p>
        </p:txBody>
      </p:sp>
      <p:sp>
        <p:nvSpPr>
          <p:cNvPr id="120859" name="Text Box 6"/>
          <p:cNvSpPr txBox="1">
            <a:spLocks noChangeArrowheads="1"/>
          </p:cNvSpPr>
          <p:nvPr/>
        </p:nvSpPr>
        <p:spPr bwMode="auto">
          <a:xfrm>
            <a:off x="8675688" y="0"/>
            <a:ext cx="4683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1800" b="1"/>
          </a:p>
        </p:txBody>
      </p:sp>
      <p:sp>
        <p:nvSpPr>
          <p:cNvPr id="120860" name="Text Box 7"/>
          <p:cNvSpPr txBox="1">
            <a:spLocks noChangeArrowheads="1"/>
          </p:cNvSpPr>
          <p:nvPr/>
        </p:nvSpPr>
        <p:spPr bwMode="auto">
          <a:xfrm>
            <a:off x="246063" y="755650"/>
            <a:ext cx="3165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>
              <a:latin typeface="Arial" charset="0"/>
            </a:endParaRPr>
          </a:p>
        </p:txBody>
      </p:sp>
      <p:sp>
        <p:nvSpPr>
          <p:cNvPr id="120861" name="Text Box 8"/>
          <p:cNvSpPr txBox="1">
            <a:spLocks noChangeArrowheads="1"/>
          </p:cNvSpPr>
          <p:nvPr/>
        </p:nvSpPr>
        <p:spPr bwMode="auto">
          <a:xfrm>
            <a:off x="2320925" y="1001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800">
              <a:latin typeface="Arial" charset="0"/>
            </a:endParaRPr>
          </a:p>
        </p:txBody>
      </p:sp>
      <p:sp>
        <p:nvSpPr>
          <p:cNvPr id="120862" name="Text Box 11"/>
          <p:cNvSpPr txBox="1">
            <a:spLocks noChangeArrowheads="1"/>
          </p:cNvSpPr>
          <p:nvPr/>
        </p:nvSpPr>
        <p:spPr bwMode="auto">
          <a:xfrm>
            <a:off x="1498600" y="3048000"/>
            <a:ext cx="1117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ЖКХ</a:t>
            </a:r>
          </a:p>
        </p:txBody>
      </p:sp>
      <p:sp>
        <p:nvSpPr>
          <p:cNvPr id="120863" name="Text Box 12"/>
          <p:cNvSpPr txBox="1">
            <a:spLocks noChangeArrowheads="1"/>
          </p:cNvSpPr>
          <p:nvPr/>
        </p:nvSpPr>
        <p:spPr bwMode="auto">
          <a:xfrm>
            <a:off x="2768600" y="3035300"/>
            <a:ext cx="170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Образование</a:t>
            </a:r>
          </a:p>
        </p:txBody>
      </p:sp>
      <p:sp>
        <p:nvSpPr>
          <p:cNvPr id="120864" name="Text Box 13"/>
          <p:cNvSpPr txBox="1">
            <a:spLocks noChangeArrowheads="1"/>
          </p:cNvSpPr>
          <p:nvPr/>
        </p:nvSpPr>
        <p:spPr bwMode="auto">
          <a:xfrm>
            <a:off x="4038600" y="2971800"/>
            <a:ext cx="16002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b="1"/>
              <a:t>Здравоохранение и спорт</a:t>
            </a:r>
          </a:p>
        </p:txBody>
      </p:sp>
      <p:sp>
        <p:nvSpPr>
          <p:cNvPr id="120865" name="Text Box 14"/>
          <p:cNvSpPr txBox="1">
            <a:spLocks noChangeArrowheads="1"/>
          </p:cNvSpPr>
          <p:nvPr/>
        </p:nvSpPr>
        <p:spPr bwMode="auto">
          <a:xfrm>
            <a:off x="5715000" y="3073400"/>
            <a:ext cx="12192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b="1"/>
              <a:t>Социальная политика</a:t>
            </a:r>
          </a:p>
        </p:txBody>
      </p:sp>
      <p:sp>
        <p:nvSpPr>
          <p:cNvPr id="120866" name="Text Box 19"/>
          <p:cNvSpPr txBox="1">
            <a:spLocks noChangeArrowheads="1"/>
          </p:cNvSpPr>
          <p:nvPr/>
        </p:nvSpPr>
        <p:spPr bwMode="auto">
          <a:xfrm>
            <a:off x="1371600" y="6019800"/>
            <a:ext cx="1117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ЖКХ</a:t>
            </a:r>
          </a:p>
        </p:txBody>
      </p:sp>
      <p:sp>
        <p:nvSpPr>
          <p:cNvPr id="120867" name="Text Box 20"/>
          <p:cNvSpPr txBox="1">
            <a:spLocks noChangeArrowheads="1"/>
          </p:cNvSpPr>
          <p:nvPr/>
        </p:nvSpPr>
        <p:spPr bwMode="auto">
          <a:xfrm>
            <a:off x="2484438" y="6019800"/>
            <a:ext cx="1701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Образование</a:t>
            </a:r>
          </a:p>
        </p:txBody>
      </p:sp>
      <p:sp>
        <p:nvSpPr>
          <p:cNvPr id="120868" name="Text Box 21"/>
          <p:cNvSpPr txBox="1">
            <a:spLocks noChangeArrowheads="1"/>
          </p:cNvSpPr>
          <p:nvPr/>
        </p:nvSpPr>
        <p:spPr bwMode="auto">
          <a:xfrm>
            <a:off x="3886200" y="6019800"/>
            <a:ext cx="16002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b="1"/>
              <a:t>Здравоохранение и спорт</a:t>
            </a:r>
          </a:p>
        </p:txBody>
      </p:sp>
      <p:sp>
        <p:nvSpPr>
          <p:cNvPr id="120869" name="Text Box 38"/>
          <p:cNvSpPr txBox="1">
            <a:spLocks noChangeArrowheads="1"/>
          </p:cNvSpPr>
          <p:nvPr/>
        </p:nvSpPr>
        <p:spPr bwMode="auto">
          <a:xfrm>
            <a:off x="704850" y="36195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>
              <a:latin typeface="Arial" charset="0"/>
            </a:endParaRPr>
          </a:p>
        </p:txBody>
      </p:sp>
      <p:sp>
        <p:nvSpPr>
          <p:cNvPr id="120870" name="Text Box 6"/>
          <p:cNvSpPr txBox="1">
            <a:spLocks noChangeArrowheads="1"/>
          </p:cNvSpPr>
          <p:nvPr/>
        </p:nvSpPr>
        <p:spPr bwMode="auto">
          <a:xfrm>
            <a:off x="8810625" y="0"/>
            <a:ext cx="333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1800" b="1" i="1"/>
          </a:p>
        </p:txBody>
      </p:sp>
      <p:graphicFrame>
        <p:nvGraphicFramePr>
          <p:cNvPr id="120849" name="Object 2"/>
          <p:cNvGraphicFramePr>
            <a:graphicFrameLocks noChangeAspect="1"/>
          </p:cNvGraphicFramePr>
          <p:nvPr/>
        </p:nvGraphicFramePr>
        <p:xfrm>
          <a:off x="346075" y="620713"/>
          <a:ext cx="7423150" cy="2149475"/>
        </p:xfrm>
        <a:graphic>
          <a:graphicData uri="http://schemas.openxmlformats.org/presentationml/2006/ole">
            <p:oleObj spid="_x0000_s7170" r:id="rId4" imgW="7419475" imgH="2145978" progId="Excel.Sheet.8">
              <p:embed/>
            </p:oleObj>
          </a:graphicData>
        </a:graphic>
      </p:graphicFrame>
      <p:sp>
        <p:nvSpPr>
          <p:cNvPr id="120871" name="Text Box 14"/>
          <p:cNvSpPr txBox="1">
            <a:spLocks noChangeArrowheads="1"/>
          </p:cNvSpPr>
          <p:nvPr/>
        </p:nvSpPr>
        <p:spPr bwMode="auto">
          <a:xfrm>
            <a:off x="5715000" y="6019800"/>
            <a:ext cx="12192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ru-RU" b="1"/>
              <a:t>Социальная политика</a:t>
            </a:r>
          </a:p>
        </p:txBody>
      </p:sp>
      <p:sp>
        <p:nvSpPr>
          <p:cNvPr id="120872" name="Text Box 15"/>
          <p:cNvSpPr txBox="1">
            <a:spLocks noChangeArrowheads="1"/>
          </p:cNvSpPr>
          <p:nvPr/>
        </p:nvSpPr>
        <p:spPr bwMode="auto">
          <a:xfrm>
            <a:off x="1476375" y="0"/>
            <a:ext cx="7046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Изменение текущих расходов в</a:t>
            </a:r>
            <a:r>
              <a:rPr lang="ru-RU" sz="2000" b="1">
                <a:latin typeface="Arial" charset="0"/>
              </a:rPr>
              <a:t> </a:t>
            </a:r>
            <a:r>
              <a:rPr lang="ru-RU" sz="2000" b="1"/>
              <a:t>разрезе отраслей, млн. руб.</a:t>
            </a:r>
          </a:p>
        </p:txBody>
      </p:sp>
      <p:sp>
        <p:nvSpPr>
          <p:cNvPr id="120873" name="Text Box 37"/>
          <p:cNvSpPr txBox="1">
            <a:spLocks noChangeArrowheads="1"/>
          </p:cNvSpPr>
          <p:nvPr/>
        </p:nvSpPr>
        <p:spPr bwMode="auto">
          <a:xfrm>
            <a:off x="1116013" y="3357563"/>
            <a:ext cx="73136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Изменение бюджета развития в разрезе отраслей, млн. руб.</a:t>
            </a:r>
          </a:p>
        </p:txBody>
      </p:sp>
      <p:graphicFrame>
        <p:nvGraphicFramePr>
          <p:cNvPr id="120853" name="Object 24"/>
          <p:cNvGraphicFramePr>
            <a:graphicFrameLocks noChangeAspect="1"/>
          </p:cNvGraphicFramePr>
          <p:nvPr/>
        </p:nvGraphicFramePr>
        <p:xfrm>
          <a:off x="-1371600" y="381000"/>
          <a:ext cx="10515600" cy="3048000"/>
        </p:xfrm>
        <a:graphic>
          <a:graphicData uri="http://schemas.openxmlformats.org/presentationml/2006/ole">
            <p:oleObj spid="_x0000_s7171" r:id="rId5" imgW="10516511" imgH="3048264" progId="Excel.Sheet.8">
              <p:embed/>
            </p:oleObj>
          </a:graphicData>
        </a:graphic>
      </p:graphicFrame>
      <p:graphicFrame>
        <p:nvGraphicFramePr>
          <p:cNvPr id="120854" name="Object 45"/>
          <p:cNvGraphicFramePr>
            <a:graphicFrameLocks noChangeAspect="1"/>
          </p:cNvGraphicFramePr>
          <p:nvPr/>
        </p:nvGraphicFramePr>
        <p:xfrm>
          <a:off x="304800" y="3733800"/>
          <a:ext cx="8839200" cy="2819400"/>
        </p:xfrm>
        <a:graphic>
          <a:graphicData uri="http://schemas.openxmlformats.org/presentationml/2006/ole">
            <p:oleObj spid="_x0000_s7172" r:id="rId6" imgW="8839966" imgH="2816596" progId="Excel.Sheet.8">
              <p:embed/>
            </p:oleObj>
          </a:graphicData>
        </a:graphic>
      </p:graphicFrame>
      <p:sp>
        <p:nvSpPr>
          <p:cNvPr id="120874" name="Заголовок 1"/>
          <p:cNvSpPr>
            <a:spLocks/>
          </p:cNvSpPr>
          <p:nvPr/>
        </p:nvSpPr>
        <p:spPr bwMode="auto">
          <a:xfrm>
            <a:off x="0" y="0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endParaRPr lang="ru-RU" sz="1600" b="1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120875" name="Picture 2" descr="герб-trans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1524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76" name="TextBox 25"/>
          <p:cNvSpPr txBox="1">
            <a:spLocks noChangeArrowheads="1"/>
          </p:cNvSpPr>
          <p:nvPr/>
        </p:nvSpPr>
        <p:spPr bwMode="auto">
          <a:xfrm>
            <a:off x="152400" y="6583363"/>
            <a:ext cx="26209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>
                <a:solidFill>
                  <a:srgbClr val="FF3300"/>
                </a:solidFill>
              </a:rPr>
              <a:t>* - прирост (снижение) 2010/2009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</Words>
  <Application>Microsoft Office PowerPoint</Application>
  <PresentationFormat>Экран (4:3)</PresentationFormat>
  <Paragraphs>64</Paragraphs>
  <Slides>7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Лист Microsoft Office Excel 97-2003</vt:lpstr>
      <vt:lpstr>Слайд 1</vt:lpstr>
      <vt:lpstr>Слайд 2</vt:lpstr>
      <vt:lpstr>Слайд 3</vt:lpstr>
      <vt:lpstr>Слайд 4</vt:lpstr>
      <vt:lpstr> Отдельные показатели бюджета  г.Березники  Просроченная кредиторская задолженность бюджета  г.Березники  </vt:lpstr>
      <vt:lpstr>Динамика изменения текущих расходов и бюджета развития бюджета г. Березники,  млн.руб.</vt:lpstr>
      <vt:lpstr>Слайд 7</vt:lpstr>
    </vt:vector>
  </TitlesOfParts>
  <Company>АППК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Корнейчук</dc:creator>
  <cp:lastModifiedBy>Корнейчук</cp:lastModifiedBy>
  <cp:revision>1</cp:revision>
  <dcterms:created xsi:type="dcterms:W3CDTF">2011-04-08T05:22:53Z</dcterms:created>
  <dcterms:modified xsi:type="dcterms:W3CDTF">2011-04-08T05:23:53Z</dcterms:modified>
</cp:coreProperties>
</file>