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ls" ContentType="application/vnd.ms-exce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A90AE-16DF-4F08-B241-41B2794EAE7F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D4F-544B-4193-8132-2B074E1E554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/>
          <p:cNvSpPr txBox="1">
            <a:spLocks noGrp="1" noChangeArrowheads="1"/>
          </p:cNvSpPr>
          <p:nvPr/>
        </p:nvSpPr>
        <p:spPr bwMode="auto">
          <a:xfrm>
            <a:off x="3884489" y="8684385"/>
            <a:ext cx="2971907" cy="45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1" rIns="91321" bIns="45661" anchor="b"/>
          <a:lstStyle/>
          <a:p>
            <a:pPr algn="r"/>
            <a:fld id="{89731D9F-75AB-4C37-A23C-C3B1F3723033}" type="slidenum">
              <a:rPr lang="ru-RU" sz="1200">
                <a:latin typeface="Arial" charset="0"/>
              </a:rPr>
              <a:pPr algn="r"/>
              <a:t>1</a:t>
            </a:fld>
            <a:endParaRPr lang="ru-RU" sz="1200">
              <a:latin typeface="Arial" charset="0"/>
            </a:endParaRPr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 txBox="1">
            <a:spLocks noGrp="1" noChangeArrowheads="1"/>
          </p:cNvSpPr>
          <p:nvPr/>
        </p:nvSpPr>
        <p:spPr bwMode="auto">
          <a:xfrm>
            <a:off x="3886094" y="8685848"/>
            <a:ext cx="2970303" cy="45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847" tIns="45423" rIns="90847" bIns="45423" anchor="b"/>
          <a:lstStyle/>
          <a:p>
            <a:pPr defTabSz="908050"/>
            <a:fld id="{59B5F2AD-C247-4116-AFD7-22E16F176328}" type="slidenum">
              <a:rPr lang="ru-RU" sz="1200">
                <a:latin typeface="Arial" charset="0"/>
              </a:rPr>
              <a:pPr defTabSz="908050"/>
              <a:t>2</a:t>
            </a:fld>
            <a:endParaRPr lang="ru-RU" sz="1200">
              <a:latin typeface="Arial" charset="0"/>
            </a:endParaRPr>
          </a:p>
        </p:txBody>
      </p:sp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6442" y="4344388"/>
            <a:ext cx="5486721" cy="4114581"/>
          </a:xfrm>
          <a:noFill/>
        </p:spPr>
        <p:txBody>
          <a:bodyPr wrap="square" lIns="90847" tIns="45423" rIns="90847" bIns="4542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az-Cyrl-AZ" b="1" smtClean="0"/>
          </a:p>
        </p:txBody>
      </p:sp>
      <p:sp>
        <p:nvSpPr>
          <p:cNvPr id="111620" name="Номер слайда 3"/>
          <p:cNvSpPr txBox="1">
            <a:spLocks noGrp="1"/>
          </p:cNvSpPr>
          <p:nvPr/>
        </p:nvSpPr>
        <p:spPr bwMode="auto">
          <a:xfrm>
            <a:off x="3886094" y="8685848"/>
            <a:ext cx="2970303" cy="45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847" tIns="45423" rIns="90847" bIns="45423" anchor="b"/>
          <a:lstStyle/>
          <a:p>
            <a:pPr defTabSz="908050"/>
            <a:fld id="{0B67AE89-AFB3-4A54-9B66-86999383819C}" type="slidenum">
              <a:rPr lang="ru-RU" sz="1200">
                <a:latin typeface="Arial" charset="0"/>
              </a:rPr>
              <a:pPr defTabSz="908050"/>
              <a:t>2</a:t>
            </a:fld>
            <a:endParaRPr lang="ru-RU" sz="120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69127-CC26-43DB-B2DA-BA84646251A8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71688-DE3F-424D-9A9C-72D9B423300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_____Microsoft_Office_Excel_97-20031.xls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Office_Excel_97-20035.xls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_____Microsoft_Office_Excel_97-200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oleObject" Target="../embeddings/_____Microsoft_Office_Excel_97-20033.xls"/><Relationship Id="rId4" Type="http://schemas.openxmlformats.org/officeDocument/2006/relationships/oleObject" Target="../embeddings/_____Microsoft_Office_Excel_97-2003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png"/><Relationship Id="rId4" Type="http://schemas.openxmlformats.org/officeDocument/2006/relationships/oleObject" Target="../embeddings/_____Microsoft_Office_Excel_97-20037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png"/><Relationship Id="rId4" Type="http://schemas.openxmlformats.org/officeDocument/2006/relationships/oleObject" Target="../embeddings/_____Microsoft_Office_Excel_97-20039.xls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B035CE-243A-4E45-8FA9-3DB8DD5F7C42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108549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990600"/>
            <a:ext cx="8218488" cy="1223963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ts val="2500"/>
              </a:lnSpc>
            </a:pP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</a:rPr>
              <a:t>Исполнение целевого показателя по поступлению земельного налога, арендной платы и доходов от продажи земельных участков в консолидированный бюджет Пермского края</a:t>
            </a:r>
          </a:p>
        </p:txBody>
      </p:sp>
      <p:graphicFrame>
        <p:nvGraphicFramePr>
          <p:cNvPr id="108547" name="Object 3"/>
          <p:cNvGraphicFramePr>
            <a:graphicFrameLocks noChangeAspect="1"/>
          </p:cNvGraphicFramePr>
          <p:nvPr/>
        </p:nvGraphicFramePr>
        <p:xfrm>
          <a:off x="1223963" y="2433638"/>
          <a:ext cx="7221537" cy="3886200"/>
        </p:xfrm>
        <a:graphic>
          <a:graphicData uri="http://schemas.openxmlformats.org/presentationml/2006/ole">
            <p:oleObj spid="_x0000_s1026" r:id="rId4" imgW="7218290" imgH="3889585" progId="Excel.Sheet.8">
              <p:embed/>
            </p:oleObj>
          </a:graphicData>
        </a:graphic>
      </p:graphicFrame>
      <p:sp>
        <p:nvSpPr>
          <p:cNvPr id="108550" name="Rectangle 4"/>
          <p:cNvSpPr>
            <a:spLocks noChangeArrowheads="1"/>
          </p:cNvSpPr>
          <p:nvPr/>
        </p:nvSpPr>
        <p:spPr bwMode="auto">
          <a:xfrm>
            <a:off x="609600" y="304800"/>
            <a:ext cx="8218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ts val="2500"/>
              </a:lnSpc>
            </a:pPr>
            <a:r>
              <a:rPr lang="ru-RU" sz="2400" b="1">
                <a:solidFill>
                  <a:srgbClr val="000000"/>
                </a:solidFill>
              </a:rPr>
              <a:t>УПРАВЛЕНИЕ РЕСУРСАМИ</a:t>
            </a:r>
          </a:p>
        </p:txBody>
      </p:sp>
      <p:pic>
        <p:nvPicPr>
          <p:cNvPr id="108551" name="Picture 2" descr="герб-trans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3" y="214313"/>
            <a:ext cx="6762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E5E1C-33F4-4F07-9D68-90FCFBF7D7B6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B9CF937-C6AE-471F-8748-DB7A76943E92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10607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800">
              <a:latin typeface="Arial" charset="0"/>
            </a:endParaRPr>
          </a:p>
        </p:txBody>
      </p:sp>
      <p:sp>
        <p:nvSpPr>
          <p:cNvPr id="110608" name="Прямоугольник 6"/>
          <p:cNvSpPr>
            <a:spLocks noChangeArrowheads="1"/>
          </p:cNvSpPr>
          <p:nvPr/>
        </p:nvSpPr>
        <p:spPr bwMode="auto">
          <a:xfrm>
            <a:off x="1042988" y="115888"/>
            <a:ext cx="76438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b="1">
                <a:latin typeface="Arial" charset="0"/>
                <a:cs typeface="Times New Roman" pitchFamily="18" charset="0"/>
              </a:rPr>
              <a:t>Доходы от имущества</a:t>
            </a:r>
          </a:p>
        </p:txBody>
      </p:sp>
      <p:sp>
        <p:nvSpPr>
          <p:cNvPr id="110609" name="Text Box 249"/>
          <p:cNvSpPr txBox="1">
            <a:spLocks noChangeArrowheads="1"/>
          </p:cNvSpPr>
          <p:nvPr/>
        </p:nvSpPr>
        <p:spPr bwMode="auto">
          <a:xfrm>
            <a:off x="2676525" y="65532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az-Cyrl-AZ" sz="1800">
              <a:latin typeface="Calibri" pitchFamily="34" charset="0"/>
            </a:endParaRPr>
          </a:p>
        </p:txBody>
      </p:sp>
      <p:sp>
        <p:nvSpPr>
          <p:cNvPr id="110610" name="Заголовок 1"/>
          <p:cNvSpPr>
            <a:spLocks/>
          </p:cNvSpPr>
          <p:nvPr/>
        </p:nvSpPr>
        <p:spPr bwMode="auto">
          <a:xfrm>
            <a:off x="152400" y="152400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az-Cyrl-AZ" sz="1600" b="1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10611" name="Заголовок 1"/>
          <p:cNvSpPr>
            <a:spLocks/>
          </p:cNvSpPr>
          <p:nvPr/>
        </p:nvSpPr>
        <p:spPr bwMode="auto">
          <a:xfrm>
            <a:off x="304800" y="304800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110600" name="Диаграмма 6"/>
          <p:cNvGraphicFramePr>
            <a:graphicFrameLocks/>
          </p:cNvGraphicFramePr>
          <p:nvPr/>
        </p:nvGraphicFramePr>
        <p:xfrm>
          <a:off x="495300" y="760413"/>
          <a:ext cx="3889375" cy="2114550"/>
        </p:xfrm>
        <a:graphic>
          <a:graphicData uri="http://schemas.openxmlformats.org/presentationml/2006/ole">
            <p:oleObj spid="_x0000_s2050" r:id="rId4" imgW="3889585" imgH="2115495" progId="Excel.Sheet.8">
              <p:embed/>
            </p:oleObj>
          </a:graphicData>
        </a:graphic>
      </p:graphicFrame>
      <p:graphicFrame>
        <p:nvGraphicFramePr>
          <p:cNvPr id="110601" name="Диаграмма 8"/>
          <p:cNvGraphicFramePr>
            <a:graphicFrameLocks/>
          </p:cNvGraphicFramePr>
          <p:nvPr/>
        </p:nvGraphicFramePr>
        <p:xfrm>
          <a:off x="4549775" y="693738"/>
          <a:ext cx="4384675" cy="2357437"/>
        </p:xfrm>
        <a:graphic>
          <a:graphicData uri="http://schemas.openxmlformats.org/presentationml/2006/ole">
            <p:oleObj spid="_x0000_s2051" r:id="rId5" imgW="4389500" imgH="2359356" progId="Excel.Sheet.8">
              <p:embed/>
            </p:oleObj>
          </a:graphicData>
        </a:graphic>
      </p:graphicFrame>
      <p:pic>
        <p:nvPicPr>
          <p:cNvPr id="110612" name="Picture 2" descr="герб-trans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228600"/>
            <a:ext cx="6762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0603" name="Диаграмма 4"/>
          <p:cNvGraphicFramePr>
            <a:graphicFrameLocks/>
          </p:cNvGraphicFramePr>
          <p:nvPr/>
        </p:nvGraphicFramePr>
        <p:xfrm>
          <a:off x="231775" y="2974975"/>
          <a:ext cx="4737100" cy="3316288"/>
        </p:xfrm>
        <a:graphic>
          <a:graphicData uri="http://schemas.openxmlformats.org/presentationml/2006/ole">
            <p:oleObj spid="_x0000_s2052" r:id="rId7" imgW="4737003" imgH="3316511" progId="Excel.Sheet.8">
              <p:embed/>
            </p:oleObj>
          </a:graphicData>
        </a:graphic>
      </p:graphicFrame>
      <p:graphicFrame>
        <p:nvGraphicFramePr>
          <p:cNvPr id="110604" name="Диаграмма 5"/>
          <p:cNvGraphicFramePr>
            <a:graphicFrameLocks/>
          </p:cNvGraphicFramePr>
          <p:nvPr/>
        </p:nvGraphicFramePr>
        <p:xfrm>
          <a:off x="5029200" y="3509963"/>
          <a:ext cx="3905250" cy="2779712"/>
        </p:xfrm>
        <a:graphic>
          <a:graphicData uri="http://schemas.openxmlformats.org/presentationml/2006/ole">
            <p:oleObj spid="_x0000_s2053" r:id="rId8" imgW="3907875" imgH="2780017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44DE52-C78D-474C-A88D-F210295275D8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12674" name="TextBox 2"/>
          <p:cNvSpPr txBox="1">
            <a:spLocks noChangeArrowheads="1"/>
          </p:cNvSpPr>
          <p:nvPr/>
        </p:nvSpPr>
        <p:spPr bwMode="auto">
          <a:xfrm>
            <a:off x="1571625" y="285750"/>
            <a:ext cx="62595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latin typeface="Arial" charset="0"/>
              </a:rPr>
              <a:t>Обеспечение нормативного технического состояния </a:t>
            </a:r>
            <a:br>
              <a:rPr lang="ru-RU" sz="2000" b="1">
                <a:latin typeface="Arial" charset="0"/>
              </a:rPr>
            </a:br>
            <a:r>
              <a:rPr lang="ru-RU" sz="2000" b="1">
                <a:latin typeface="Arial" charset="0"/>
              </a:rPr>
              <a:t>гидротехнических сооружений</a:t>
            </a:r>
            <a:endParaRPr lang="ru-RU" sz="2000">
              <a:latin typeface="Arial" charset="0"/>
            </a:endParaRPr>
          </a:p>
        </p:txBody>
      </p:sp>
      <p:graphicFrame>
        <p:nvGraphicFramePr>
          <p:cNvPr id="9" name="Group 72"/>
          <p:cNvGraphicFramePr>
            <a:graphicFrameLocks noGrp="1"/>
          </p:cNvGraphicFramePr>
          <p:nvPr/>
        </p:nvGraphicFramePr>
        <p:xfrm>
          <a:off x="571500" y="1143000"/>
          <a:ext cx="8172450" cy="1720851"/>
        </p:xfrm>
        <a:graphic>
          <a:graphicData uri="http://schemas.openxmlformats.org/drawingml/2006/table">
            <a:tbl>
              <a:tblPr/>
              <a:tblGrid>
                <a:gridCol w="1168400"/>
                <a:gridCol w="1881188"/>
                <a:gridCol w="1800225"/>
                <a:gridCol w="1584325"/>
                <a:gridCol w="1738312"/>
              </a:tblGrid>
              <a:tr h="592138"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Всего ГТС прудов в городе, шт.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Гидротехнические сооружения прудов и водохранилищ, находящихся в нормативном техническом состоянии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Факт 2010 года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План на 2011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шт.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шт.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Номер слайда 1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endParaRPr lang="ru-RU" sz="1200" dirty="0">
              <a:solidFill>
                <a:schemeClr val="tx2">
                  <a:shade val="90000"/>
                </a:schemeClr>
              </a:solidFill>
              <a:latin typeface="Arial" charset="0"/>
            </a:endParaRPr>
          </a:p>
        </p:txBody>
      </p:sp>
      <p:sp>
        <p:nvSpPr>
          <p:cNvPr id="112701" name="Rectangle 82"/>
          <p:cNvSpPr>
            <a:spLocks noChangeArrowheads="1"/>
          </p:cNvSpPr>
          <p:nvPr/>
        </p:nvSpPr>
        <p:spPr bwMode="auto">
          <a:xfrm>
            <a:off x="1428750" y="3143250"/>
            <a:ext cx="15097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1600">
                <a:latin typeface="Arial" charset="0"/>
              </a:rPr>
              <a:t>Факт 2010 года</a:t>
            </a:r>
          </a:p>
        </p:txBody>
      </p:sp>
      <p:sp>
        <p:nvSpPr>
          <p:cNvPr id="112702" name="Rectangle 83"/>
          <p:cNvSpPr>
            <a:spLocks noChangeArrowheads="1"/>
          </p:cNvSpPr>
          <p:nvPr/>
        </p:nvSpPr>
        <p:spPr bwMode="auto">
          <a:xfrm>
            <a:off x="5643563" y="3143250"/>
            <a:ext cx="167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1600">
                <a:latin typeface="Arial" charset="0"/>
              </a:rPr>
              <a:t>План на 2011 год</a:t>
            </a:r>
          </a:p>
        </p:txBody>
      </p:sp>
      <p:graphicFrame>
        <p:nvGraphicFramePr>
          <p:cNvPr id="112671" name="Object 2"/>
          <p:cNvGraphicFramePr>
            <a:graphicFrameLocks noChangeAspect="1"/>
          </p:cNvGraphicFramePr>
          <p:nvPr/>
        </p:nvGraphicFramePr>
        <p:xfrm>
          <a:off x="228600" y="3516313"/>
          <a:ext cx="4343400" cy="2865437"/>
        </p:xfrm>
        <a:graphic>
          <a:graphicData uri="http://schemas.openxmlformats.org/presentationml/2006/ole">
            <p:oleObj spid="_x0000_s3074" name="Диаграмма" r:id="rId3" imgW="4314825" imgH="2847975" progId="Excel.Sheet.8">
              <p:embed/>
            </p:oleObj>
          </a:graphicData>
        </a:graphic>
      </p:graphicFrame>
      <p:graphicFrame>
        <p:nvGraphicFramePr>
          <p:cNvPr id="112672" name="Object 3"/>
          <p:cNvGraphicFramePr>
            <a:graphicFrameLocks noChangeAspect="1"/>
          </p:cNvGraphicFramePr>
          <p:nvPr/>
        </p:nvGraphicFramePr>
        <p:xfrm>
          <a:off x="4572000" y="3505200"/>
          <a:ext cx="4356100" cy="2981325"/>
        </p:xfrm>
        <a:graphic>
          <a:graphicData uri="http://schemas.openxmlformats.org/presentationml/2006/ole">
            <p:oleObj spid="_x0000_s3075" name="Диаграмма" r:id="rId4" imgW="4314825" imgH="2790825" progId="Excel.Sheet.8">
              <p:embed/>
            </p:oleObj>
          </a:graphicData>
        </a:graphic>
      </p:graphicFrame>
      <p:pic>
        <p:nvPicPr>
          <p:cNvPr id="112703" name="Picture 2" descr="герб-trans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D0CB0B-F86E-4CF1-AAAA-617F80A495E0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B8FF070-E4F1-4369-AAE2-A3A7FC153E5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7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6A92AED-B78D-4616-B4C0-109AEEA038AC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13699" name="TextBox 3"/>
          <p:cNvSpPr txBox="1">
            <a:spLocks noChangeArrowheads="1"/>
          </p:cNvSpPr>
          <p:nvPr/>
        </p:nvSpPr>
        <p:spPr bwMode="auto">
          <a:xfrm>
            <a:off x="457200" y="685800"/>
            <a:ext cx="868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/>
              <a:t>Основные параметры  бюджета г. Березники, млн.руб.</a:t>
            </a:r>
          </a:p>
        </p:txBody>
      </p:sp>
      <p:graphicFrame>
        <p:nvGraphicFramePr>
          <p:cNvPr id="113669" name="Диаграмма 10"/>
          <p:cNvGraphicFramePr>
            <a:graphicFrameLocks/>
          </p:cNvGraphicFramePr>
          <p:nvPr/>
        </p:nvGraphicFramePr>
        <p:xfrm>
          <a:off x="381000" y="990600"/>
          <a:ext cx="8491538" cy="1752600"/>
        </p:xfrm>
        <a:graphic>
          <a:graphicData uri="http://schemas.openxmlformats.org/presentationml/2006/ole">
            <p:oleObj spid="_x0000_s4098" r:id="rId3" imgW="8486367" imgH="1749704" progId="Excel.Sheet.8">
              <p:embed/>
            </p:oleObj>
          </a:graphicData>
        </a:graphic>
      </p:graphicFrame>
      <p:sp>
        <p:nvSpPr>
          <p:cNvPr id="113700" name="TextBox 3"/>
          <p:cNvSpPr txBox="1">
            <a:spLocks noChangeArrowheads="1"/>
          </p:cNvSpPr>
          <p:nvPr/>
        </p:nvSpPr>
        <p:spPr bwMode="auto">
          <a:xfrm>
            <a:off x="1905000" y="0"/>
            <a:ext cx="557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u="sng"/>
              <a:t>Самообеспеченность</a:t>
            </a:r>
          </a:p>
        </p:txBody>
      </p:sp>
      <p:sp>
        <p:nvSpPr>
          <p:cNvPr id="113701" name="Заголовок 1"/>
          <p:cNvSpPr>
            <a:spLocks/>
          </p:cNvSpPr>
          <p:nvPr/>
        </p:nvSpPr>
        <p:spPr bwMode="auto">
          <a:xfrm>
            <a:off x="152400" y="152400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graphicFrame>
        <p:nvGraphicFramePr>
          <p:cNvPr id="301109" name="Group 53"/>
          <p:cNvGraphicFramePr>
            <a:graphicFrameLocks noGrp="1"/>
          </p:cNvGraphicFramePr>
          <p:nvPr/>
        </p:nvGraphicFramePr>
        <p:xfrm>
          <a:off x="762000" y="2743200"/>
          <a:ext cx="7924800" cy="843451"/>
        </p:xfrm>
        <a:graphic>
          <a:graphicData uri="http://schemas.openxmlformats.org/drawingml/2006/table">
            <a:tbl>
              <a:tblPr/>
              <a:tblGrid>
                <a:gridCol w="2253129"/>
                <a:gridCol w="1165412"/>
                <a:gridCol w="1087717"/>
                <a:gridCol w="1165412"/>
                <a:gridCol w="1165412"/>
                <a:gridCol w="1087718"/>
              </a:tblGrid>
              <a:tr h="5129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2007 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2008 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2009 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2010 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2011 прогноз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Дефицит(-)/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профицит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(+)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+165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+217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3695" name="Object 26"/>
          <p:cNvGraphicFramePr>
            <a:graphicFrameLocks noChangeAspect="1"/>
          </p:cNvGraphicFramePr>
          <p:nvPr/>
        </p:nvGraphicFramePr>
        <p:xfrm>
          <a:off x="304800" y="3802063"/>
          <a:ext cx="8686800" cy="2903537"/>
        </p:xfrm>
        <a:graphic>
          <a:graphicData uri="http://schemas.openxmlformats.org/presentationml/2006/ole">
            <p:oleObj spid="_x0000_s4099" r:id="rId4" imgW="8687553" imgH="2901948" progId="Excel.Sheet.8">
              <p:embed/>
            </p:oleObj>
          </a:graphicData>
        </a:graphic>
      </p:graphicFrame>
      <p:pic>
        <p:nvPicPr>
          <p:cNvPr id="113725" name="Picture 2" descr="герб-trans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Экран (4:3)</PresentationFormat>
  <Paragraphs>42</Paragraphs>
  <Slides>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Тема Office</vt:lpstr>
      <vt:lpstr>Лист Microsoft Office Excel 97-2003</vt:lpstr>
      <vt:lpstr>Диаграмма</vt:lpstr>
      <vt:lpstr>Исполнение целевого показателя по поступлению земельного налога, арендной платы и доходов от продажи земельных участков в консолидированный бюджет Пермского края</vt:lpstr>
      <vt:lpstr>Слайд 2</vt:lpstr>
      <vt:lpstr>Слайд 3</vt:lpstr>
      <vt:lpstr>Слайд 4</vt:lpstr>
    </vt:vector>
  </TitlesOfParts>
  <Company>АППК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Исполнение целевого показателя по поступлению земельного налога, арендной платы и доходов от продажи земельных участков в консолидированный бюджет Пермского края</dc:title>
  <dc:creator>Корнейчук</dc:creator>
  <cp:lastModifiedBy>Корнейчук</cp:lastModifiedBy>
  <cp:revision>1</cp:revision>
  <dcterms:created xsi:type="dcterms:W3CDTF">2011-04-08T05:21:55Z</dcterms:created>
  <dcterms:modified xsi:type="dcterms:W3CDTF">2011-04-08T05:22:16Z</dcterms:modified>
</cp:coreProperties>
</file>