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DC0FA-D193-4182-8CA0-32E4F06B7A36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7CD02-AECD-4822-A97C-70EA2DCA74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>
                <a:latin typeface="Arial" charset="0"/>
              </a:rPr>
              <a:t>«2010 прогноз»</a:t>
            </a:r>
            <a:r>
              <a:rPr lang="ru-RU" smtClean="0">
                <a:latin typeface="Arial" charset="0"/>
              </a:rPr>
              <a:t> - прогнозируемые количество учреждений, штатная численность работников на 31.12.2010 года.</a:t>
            </a:r>
          </a:p>
          <a:p>
            <a:r>
              <a:rPr lang="ru-RU" smtClean="0">
                <a:latin typeface="Arial" charset="0"/>
              </a:rPr>
              <a:t>Предоставляемые данные за 2009 – 2010 (факт, прогноз) должны совпадать с системой оперативного мониторинга социально - экономического положения Пермского края (ИАС).</a:t>
            </a:r>
          </a:p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atin typeface="Arial" charset="0"/>
              </a:rPr>
              <a:t>В столбце «муниципальные учреждения» указывается общее количество учреждений, т.е. бюджетные муниципальные учреждения + автономные учреждения.</a:t>
            </a:r>
          </a:p>
          <a:p>
            <a:r>
              <a:rPr lang="ru-RU" smtClean="0">
                <a:latin typeface="Arial" charset="0"/>
              </a:rPr>
              <a:t>Предоставляемые данные за 2009 – 2010 (факт, прогноз) должны совпадать с системой оперативного мониторинга социально - экономического положения Пермского края (ИАС).</a:t>
            </a:r>
          </a:p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atin typeface="Arial" charset="0"/>
              </a:rPr>
              <a:t>Предоставляемые данные за 2009 – 2010 (факт, прогноз) должны совпадать с системой оперативного мониторинга социально - экономического положения Пермского края (ИАС).</a:t>
            </a:r>
          </a:p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80B5D-952A-413C-A07E-57144247F8A7}" type="datetime1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FB1E5-7715-4C96-9CA0-05460A0D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8DCA5-88A1-458A-8CB4-14BF4D3C4BF7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D4106-2195-41ED-A723-26E2CC2055D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_____Microsoft_Office_Excel_97-20033.xls"/><Relationship Id="rId5" Type="http://schemas.openxmlformats.org/officeDocument/2006/relationships/oleObject" Target="../embeddings/_____Microsoft_Office_Excel_97-20032.xls"/><Relationship Id="rId4" Type="http://schemas.openxmlformats.org/officeDocument/2006/relationships/oleObject" Target="../embeddings/_____Microsoft_Office_Excel_97-20031.xls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_____Microsoft_Office_Excel_97-200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_____Microsoft_Office_Excel_97-20036.xls"/><Relationship Id="rId5" Type="http://schemas.openxmlformats.org/officeDocument/2006/relationships/oleObject" Target="../embeddings/_____Microsoft_Office_Excel_97-20035.xls"/><Relationship Id="rId4" Type="http://schemas.openxmlformats.org/officeDocument/2006/relationships/oleObject" Target="../embeddings/_____Microsoft_Office_Excel_97-20034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</p:spPr>
        <p:txBody>
          <a:bodyPr/>
          <a:lstStyle/>
          <a:p>
            <a:pPr>
              <a:defRPr/>
            </a:pPr>
            <a:fld id="{D8BEF76B-ECA0-4D0A-AD46-E9256D703190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60427" name="TextBox 5"/>
          <p:cNvSpPr txBox="1">
            <a:spLocks noChangeArrowheads="1"/>
          </p:cNvSpPr>
          <p:nvPr/>
        </p:nvSpPr>
        <p:spPr bwMode="auto">
          <a:xfrm>
            <a:off x="0" y="838200"/>
            <a:ext cx="4114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Tahoma" pitchFamily="34" charset="0"/>
                <a:cs typeface="Times New Roman" pitchFamily="18" charset="0"/>
              </a:rPr>
              <a:t>Общее количество бюджетных </a:t>
            </a:r>
          </a:p>
          <a:p>
            <a:pPr algn="ctr"/>
            <a:r>
              <a:rPr lang="ru-RU" sz="1600" b="1">
                <a:latin typeface="Tahoma" pitchFamily="34" charset="0"/>
                <a:cs typeface="Times New Roman" pitchFamily="18" charset="0"/>
              </a:rPr>
              <a:t>учреждений социальной сферы, ед.</a:t>
            </a:r>
          </a:p>
        </p:txBody>
      </p:sp>
      <p:sp>
        <p:nvSpPr>
          <p:cNvPr id="60428" name="TextBox 6"/>
          <p:cNvSpPr txBox="1">
            <a:spLocks noChangeArrowheads="1"/>
          </p:cNvSpPr>
          <p:nvPr/>
        </p:nvSpPr>
        <p:spPr bwMode="auto">
          <a:xfrm>
            <a:off x="838200" y="0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u="sng">
                <a:latin typeface="Tahoma" pitchFamily="34" charset="0"/>
                <a:cs typeface="Times New Roman" pitchFamily="18" charset="0"/>
              </a:rPr>
              <a:t>Управление муниципальными учреждениями</a:t>
            </a:r>
            <a:r>
              <a:rPr lang="ru-RU" sz="2400" b="1">
                <a:latin typeface="Tahom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Номер слайда 9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endParaRPr lang="ru-RU" sz="1200">
              <a:solidFill>
                <a:srgbClr val="1D457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60430" name="Rectangle 8"/>
          <p:cNvSpPr>
            <a:spLocks noChangeArrowheads="1"/>
          </p:cNvSpPr>
          <p:nvPr/>
        </p:nvSpPr>
        <p:spPr bwMode="auto">
          <a:xfrm>
            <a:off x="4419600" y="533400"/>
            <a:ext cx="4495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cs typeface="Times New Roman" pitchFamily="18" charset="0"/>
              </a:rPr>
              <a:t>Штатная численность работников</a:t>
            </a:r>
            <a:r>
              <a:rPr lang="en-US" sz="1600" b="1">
                <a:cs typeface="Times New Roman" pitchFamily="18" charset="0"/>
              </a:rPr>
              <a:t> </a:t>
            </a:r>
            <a:r>
              <a:rPr lang="ru-RU" sz="1600" b="1">
                <a:cs typeface="Times New Roman" pitchFamily="18" charset="0"/>
              </a:rPr>
              <a:t/>
            </a:r>
            <a:br>
              <a:rPr lang="ru-RU" sz="1600" b="1">
                <a:cs typeface="Times New Roman" pitchFamily="18" charset="0"/>
              </a:rPr>
            </a:br>
            <a:r>
              <a:rPr lang="ru-RU" sz="1600" b="1">
                <a:cs typeface="Times New Roman" pitchFamily="18" charset="0"/>
              </a:rPr>
              <a:t>муниципальных бюджетных учреждений, шт.ед.</a:t>
            </a:r>
          </a:p>
        </p:txBody>
      </p:sp>
      <p:graphicFrame>
        <p:nvGraphicFramePr>
          <p:cNvPr id="60422" name="Диаграмма 12"/>
          <p:cNvGraphicFramePr>
            <a:graphicFrameLocks/>
          </p:cNvGraphicFramePr>
          <p:nvPr/>
        </p:nvGraphicFramePr>
        <p:xfrm>
          <a:off x="0" y="1447800"/>
          <a:ext cx="3916363" cy="2667000"/>
        </p:xfrm>
        <a:graphic>
          <a:graphicData uri="http://schemas.openxmlformats.org/presentationml/2006/ole">
            <p:oleObj spid="_x0000_s1026" r:id="rId4" imgW="3731075" imgH="2670279" progId="Excel.Sheet.8">
              <p:embed/>
            </p:oleObj>
          </a:graphicData>
        </a:graphic>
      </p:graphicFrame>
      <p:graphicFrame>
        <p:nvGraphicFramePr>
          <p:cNvPr id="60423" name="Object 2"/>
          <p:cNvGraphicFramePr>
            <a:graphicFrameLocks noChangeAspect="1"/>
          </p:cNvGraphicFramePr>
          <p:nvPr/>
        </p:nvGraphicFramePr>
        <p:xfrm>
          <a:off x="3978275" y="1371600"/>
          <a:ext cx="5165725" cy="2678113"/>
        </p:xfrm>
        <a:graphic>
          <a:graphicData uri="http://schemas.openxmlformats.org/presentationml/2006/ole">
            <p:oleObj spid="_x0000_s1027" r:id="rId5" imgW="5163760" imgH="2676376" progId="Excel.Sheet.8">
              <p:embed/>
            </p:oleObj>
          </a:graphicData>
        </a:graphic>
      </p:graphicFrame>
      <p:sp>
        <p:nvSpPr>
          <p:cNvPr id="60431" name="TextBox 5"/>
          <p:cNvSpPr txBox="1">
            <a:spLocks noChangeArrowheads="1"/>
          </p:cNvSpPr>
          <p:nvPr/>
        </p:nvSpPr>
        <p:spPr bwMode="auto">
          <a:xfrm>
            <a:off x="381000" y="4267200"/>
            <a:ext cx="8610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Средняя заработная плата работников муниципальных учреждений социальной сферы, руб.</a:t>
            </a:r>
          </a:p>
        </p:txBody>
      </p:sp>
      <p:graphicFrame>
        <p:nvGraphicFramePr>
          <p:cNvPr id="60425" name="Object 13"/>
          <p:cNvGraphicFramePr>
            <a:graphicFrameLocks noChangeAspect="1"/>
          </p:cNvGraphicFramePr>
          <p:nvPr/>
        </p:nvGraphicFramePr>
        <p:xfrm>
          <a:off x="152400" y="4530725"/>
          <a:ext cx="8623300" cy="1987550"/>
        </p:xfrm>
        <a:graphic>
          <a:graphicData uri="http://schemas.openxmlformats.org/presentationml/2006/ole">
            <p:oleObj spid="_x0000_s1028" name="Диаграмма" r:id="rId6" imgW="7934325" imgH="1828800" progId="Excel.Sheet.8">
              <p:embed/>
            </p:oleObj>
          </a:graphicData>
        </a:graphic>
      </p:graphicFrame>
      <p:pic>
        <p:nvPicPr>
          <p:cNvPr id="60432" name="Picture 2" descr="герб-trans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228600"/>
            <a:ext cx="685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856B38-7606-47F5-973A-9D0F1DEB57D2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1" name="Номер слайда 8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4EA3E47-3806-4A26-A4AD-3E58C57ED14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62474" name="Rectangle 2"/>
          <p:cNvSpPr>
            <a:spLocks noChangeArrowheads="1"/>
          </p:cNvSpPr>
          <p:nvPr/>
        </p:nvSpPr>
        <p:spPr bwMode="auto">
          <a:xfrm>
            <a:off x="1066800" y="152400"/>
            <a:ext cx="7500938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>
                <a:latin typeface="Tahoma" pitchFamily="34" charset="0"/>
                <a:cs typeface="Times New Roman" pitchFamily="18" charset="0"/>
              </a:rPr>
              <a:t>Средняя заработная плата работников </a:t>
            </a:r>
            <a:br>
              <a:rPr lang="ru-RU" sz="2400" b="1">
                <a:latin typeface="Tahoma" pitchFamily="34" charset="0"/>
                <a:cs typeface="Times New Roman" pitchFamily="18" charset="0"/>
              </a:rPr>
            </a:br>
            <a:r>
              <a:rPr lang="ru-RU" sz="2400" b="1">
                <a:latin typeface="Tahoma" pitchFamily="34" charset="0"/>
                <a:cs typeface="Times New Roman" pitchFamily="18" charset="0"/>
              </a:rPr>
              <a:t>муниципальных учреждений, руб.</a:t>
            </a:r>
          </a:p>
        </p:txBody>
      </p:sp>
      <p:graphicFrame>
        <p:nvGraphicFramePr>
          <p:cNvPr id="62468" name="Object 2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06400" y="1219200"/>
          <a:ext cx="3832225" cy="2481263"/>
        </p:xfrm>
        <a:graphic>
          <a:graphicData uri="http://schemas.openxmlformats.org/presentationml/2006/ole">
            <p:oleObj spid="_x0000_s2050" r:id="rId4" imgW="3828620" imgH="2481287" progId="Excel.Sheet.8">
              <p:embed/>
            </p:oleObj>
          </a:graphicData>
        </a:graphic>
      </p:graphicFrame>
      <p:graphicFrame>
        <p:nvGraphicFramePr>
          <p:cNvPr id="62469" name="Object 5"/>
          <p:cNvGraphicFramePr>
            <a:graphicFrameLocks noGrp="1"/>
          </p:cNvGraphicFramePr>
          <p:nvPr>
            <p:ph sz="quarter" idx="4294967295"/>
          </p:nvPr>
        </p:nvGraphicFramePr>
        <p:xfrm>
          <a:off x="4495800" y="990600"/>
          <a:ext cx="4446588" cy="2667000"/>
        </p:xfrm>
        <a:graphic>
          <a:graphicData uri="http://schemas.openxmlformats.org/presentationml/2006/ole">
            <p:oleObj spid="_x0000_s2051" name="Диаграмма" r:id="rId5" imgW="4257675" imgH="2390775" progId="Excel.Sheet.8">
              <p:embed/>
            </p:oleObj>
          </a:graphicData>
        </a:graphic>
      </p:graphicFrame>
      <p:graphicFrame>
        <p:nvGraphicFramePr>
          <p:cNvPr id="62470" name="Object 6"/>
          <p:cNvGraphicFramePr>
            <a:graphicFrameLocks noGrp="1"/>
          </p:cNvGraphicFramePr>
          <p:nvPr>
            <p:ph sz="quarter" idx="4294967295"/>
          </p:nvPr>
        </p:nvGraphicFramePr>
        <p:xfrm>
          <a:off x="0" y="4267200"/>
          <a:ext cx="4343400" cy="2089150"/>
        </p:xfrm>
        <a:graphic>
          <a:graphicData uri="http://schemas.openxmlformats.org/presentationml/2006/ole">
            <p:oleObj spid="_x0000_s2052" r:id="rId6" imgW="4346825" imgH="2091109" progId="Excel.Sheet.8">
              <p:embed/>
            </p:oleObj>
          </a:graphicData>
        </a:graphic>
      </p:graphicFrame>
      <p:graphicFrame>
        <p:nvGraphicFramePr>
          <p:cNvPr id="62471" name="Object 7"/>
          <p:cNvGraphicFramePr>
            <a:graphicFrameLocks noGrp="1"/>
          </p:cNvGraphicFramePr>
          <p:nvPr>
            <p:ph sz="quarter" idx="4294967295"/>
          </p:nvPr>
        </p:nvGraphicFramePr>
        <p:xfrm>
          <a:off x="4459288" y="4114800"/>
          <a:ext cx="4622800" cy="2362200"/>
        </p:xfrm>
        <a:graphic>
          <a:graphicData uri="http://schemas.openxmlformats.org/presentationml/2006/ole">
            <p:oleObj spid="_x0000_s2053" r:id="rId7" imgW="4621169" imgH="2365453" progId="Excel.Sheet.8">
              <p:embed/>
            </p:oleObj>
          </a:graphicData>
        </a:graphic>
      </p:graphicFrame>
      <p:sp>
        <p:nvSpPr>
          <p:cNvPr id="62475" name="Прямоугольник 10"/>
          <p:cNvSpPr>
            <a:spLocks noChangeArrowheads="1"/>
          </p:cNvSpPr>
          <p:nvPr/>
        </p:nvSpPr>
        <p:spPr bwMode="auto">
          <a:xfrm>
            <a:off x="1066800" y="914400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ahoma" pitchFamily="34" charset="0"/>
                <a:cs typeface="Times New Roman" pitchFamily="18" charset="0"/>
              </a:rPr>
              <a:t>Образование</a:t>
            </a:r>
          </a:p>
        </p:txBody>
      </p:sp>
      <p:sp>
        <p:nvSpPr>
          <p:cNvPr id="62476" name="Прямоугольник 10"/>
          <p:cNvSpPr>
            <a:spLocks noChangeArrowheads="1"/>
          </p:cNvSpPr>
          <p:nvPr/>
        </p:nvSpPr>
        <p:spPr bwMode="auto">
          <a:xfrm>
            <a:off x="5943600" y="914400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ahoma" pitchFamily="34" charset="0"/>
                <a:cs typeface="Times New Roman" pitchFamily="18" charset="0"/>
              </a:rPr>
              <a:t>Здравоохранение</a:t>
            </a:r>
          </a:p>
        </p:txBody>
      </p:sp>
      <p:sp>
        <p:nvSpPr>
          <p:cNvPr id="62477" name="Прямоугольник 10"/>
          <p:cNvSpPr>
            <a:spLocks noChangeArrowheads="1"/>
          </p:cNvSpPr>
          <p:nvPr/>
        </p:nvSpPr>
        <p:spPr bwMode="auto">
          <a:xfrm>
            <a:off x="914400" y="3733800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ahoma" pitchFamily="34" charset="0"/>
                <a:cs typeface="Times New Roman" pitchFamily="18" charset="0"/>
              </a:rPr>
              <a:t>Культура</a:t>
            </a:r>
          </a:p>
        </p:txBody>
      </p:sp>
      <p:sp>
        <p:nvSpPr>
          <p:cNvPr id="62478" name="Прямоугольник 10"/>
          <p:cNvSpPr>
            <a:spLocks noChangeArrowheads="1"/>
          </p:cNvSpPr>
          <p:nvPr/>
        </p:nvSpPr>
        <p:spPr bwMode="auto">
          <a:xfrm>
            <a:off x="5715000" y="3657600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ahoma" pitchFamily="34" charset="0"/>
                <a:cs typeface="Times New Roman" pitchFamily="18" charset="0"/>
              </a:rPr>
              <a:t>Спорт</a:t>
            </a:r>
          </a:p>
        </p:txBody>
      </p:sp>
      <p:pic>
        <p:nvPicPr>
          <p:cNvPr id="62479" name="Picture 2" descr="герб-trans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228600"/>
            <a:ext cx="685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23F1DB-3B52-43AD-9C95-2A188130706D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532812" cy="647700"/>
          </a:xfrm>
        </p:spPr>
        <p:txBody>
          <a:bodyPr>
            <a:normAutofit fontScale="90000"/>
          </a:bodyPr>
          <a:lstStyle/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Внедрение иных организационно - правовых форм муниципальных учреждений социальной сферы</a:t>
            </a:r>
          </a:p>
        </p:txBody>
      </p:sp>
      <p:graphicFrame>
        <p:nvGraphicFramePr>
          <p:cNvPr id="184898" name="Group 578"/>
          <p:cNvGraphicFramePr>
            <a:graphicFrameLocks noGrp="1"/>
          </p:cNvGraphicFramePr>
          <p:nvPr/>
        </p:nvGraphicFramePr>
        <p:xfrm>
          <a:off x="838200" y="1219200"/>
          <a:ext cx="7620000" cy="4572001"/>
        </p:xfrm>
        <a:graphic>
          <a:graphicData uri="http://schemas.openxmlformats.org/drawingml/2006/table">
            <a:tbl>
              <a:tblPr/>
              <a:tblGrid>
                <a:gridCol w="1676400"/>
                <a:gridCol w="1219200"/>
                <a:gridCol w="1356499"/>
                <a:gridCol w="966161"/>
                <a:gridCol w="1202112"/>
                <a:gridCol w="1199628"/>
              </a:tblGrid>
              <a:tr h="215232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Отрасль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Доля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автономных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учреждения,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Муници-пальные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учреждения,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Автоном-ные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учреждения,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Доля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автономных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учреждений,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Доля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автономных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учреждений,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6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2009 (факт)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2010 (факт)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2011 (прогноз)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247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5=4/3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</a:p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40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126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0,8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13,01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</a:tr>
              <a:tr h="3341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0,9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13,46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228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Здравоохранение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2662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Культура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12,5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228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Спорт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33,33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64579" name="Picture 2" descr="герб-trans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685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F93EE-4ED2-4E47-8A26-87483C145573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8153400" cy="1008063"/>
          </a:xfrm>
        </p:spPr>
        <p:txBody>
          <a:bodyPr>
            <a:normAutofit fontScale="90000"/>
          </a:bodyPr>
          <a:lstStyle/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Покупка муниципальными бюджетными учреждениями непрофильных (профильных) услуг 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у сторонних организаций</a:t>
            </a:r>
          </a:p>
        </p:txBody>
      </p:sp>
      <p:graphicFrame>
        <p:nvGraphicFramePr>
          <p:cNvPr id="185953" name="Group 609"/>
          <p:cNvGraphicFramePr>
            <a:graphicFrameLocks noGrp="1"/>
          </p:cNvGraphicFramePr>
          <p:nvPr/>
        </p:nvGraphicFramePr>
        <p:xfrm>
          <a:off x="228600" y="1676400"/>
          <a:ext cx="8382000" cy="3094039"/>
        </p:xfrm>
        <a:graphic>
          <a:graphicData uri="http://schemas.openxmlformats.org/drawingml/2006/table">
            <a:tbl>
              <a:tblPr/>
              <a:tblGrid>
                <a:gridCol w="1888692"/>
                <a:gridCol w="1033576"/>
                <a:gridCol w="1033576"/>
                <a:gridCol w="1070754"/>
                <a:gridCol w="1070754"/>
                <a:gridCol w="1141395"/>
                <a:gridCol w="1143253"/>
              </a:tblGrid>
              <a:tr h="1066800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Штатная</a:t>
                      </a:r>
                    </a:p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численность,</a:t>
                      </a:r>
                    </a:p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шт.ед.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услуг,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купленных 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 сторонних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организаций,  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Штатная численность,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шт.ед.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услуг, купленный у сторонних организаций,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шт.ед.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услуг,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купленных 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 сторонних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организаций,  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услуг,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купленных 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 сторонних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организаций,  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 г (факт)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г.  (факт)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 г. (прогноз)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85725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10790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0,18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10649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0FA"/>
                    </a:soli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85725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6067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5906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85725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4237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4252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104775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456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85725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Спорт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66636" name="Picture 2" descr="герб-trans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6858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</Words>
  <Application>Microsoft Office PowerPoint</Application>
  <PresentationFormat>Экран (4:3)</PresentationFormat>
  <Paragraphs>149</Paragraphs>
  <Slides>4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Тема Office</vt:lpstr>
      <vt:lpstr>Лист Microsoft Office Excel 97-2003</vt:lpstr>
      <vt:lpstr>Диаграмма</vt:lpstr>
      <vt:lpstr>Слайд 1</vt:lpstr>
      <vt:lpstr>Слайд 2</vt:lpstr>
      <vt:lpstr>Внедрение иных организационно - правовых форм муниципальных учреждений социальной сферы</vt:lpstr>
      <vt:lpstr>Покупка муниципальными бюджетными учреждениями непрофильных (профильных) услуг  у сторонних организаций</vt:lpstr>
    </vt:vector>
  </TitlesOfParts>
  <Company>АППК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Корнейчук</dc:creator>
  <cp:lastModifiedBy>Корнейчук</cp:lastModifiedBy>
  <cp:revision>1</cp:revision>
  <dcterms:created xsi:type="dcterms:W3CDTF">2011-04-08T05:14:24Z</dcterms:created>
  <dcterms:modified xsi:type="dcterms:W3CDTF">2011-04-08T05:15:21Z</dcterms:modified>
</cp:coreProperties>
</file>