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TAT\&#1040;&#1085;&#1072;&#1083;&#1080;&#1079;%20&#1089;%202000%20&#1075;&#1086;&#1076;&#1072;\&#1047;&#1072;&#1088;&#1077;&#1075;&#1080;&#1089;&#1090;&#1088;&#1080;&#1088;&#1086;&#1074;&#1072;&#1085;&#1086;%20&#1074;%20&#1075;.&#1055;&#1077;&#1088;&#1084;&#108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400" b="1" i="0" u="none" strike="noStrike" kern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Удельный вес </a:t>
            </a:r>
            <a:r>
              <a:rPr lang="ru-RU" sz="2400" b="1" i="0" u="none" strike="noStrike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преступности </a:t>
            </a:r>
            <a:r>
              <a:rPr lang="ru-RU" sz="2400" b="1" i="0" u="none" strike="noStrike" kern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несовершеннолетних, %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400" b="0" i="1" u="none" strike="noStrike" kern="12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(к общему количеству преступлений)</a:t>
            </a:r>
            <a:endParaRPr lang="ru-RU" sz="1400" b="0" i="1" u="none" strike="noStrike" kern="120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c:rich>
      </c:tx>
      <c:layout/>
      <c:spPr>
        <a:noFill/>
        <a:ln w="25400">
          <a:noFill/>
        </a:ln>
      </c:spPr>
    </c:title>
    <c:plotArea>
      <c:layout/>
      <c:lineChart>
        <c:grouping val="standard"/>
        <c:ser>
          <c:idx val="0"/>
          <c:order val="0"/>
          <c:tx>
            <c:strRef>
              <c:f>Несовершеннолетние!$A$221</c:f>
              <c:strCache>
                <c:ptCount val="1"/>
                <c:pt idx="0">
                  <c:v>уд.вес преступности н/л</c:v>
                </c:pt>
              </c:strCache>
            </c:strRef>
          </c:tx>
          <c:spPr>
            <a:ln w="50800">
              <a:solidFill>
                <a:srgbClr val="0070C0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70C0"/>
              </a:solidFill>
              <a:ln>
                <a:solidFill>
                  <a:srgbClr val="0070C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1.6581728335977906E-2"/>
                  <c:y val="-1.679707545722434E-2"/>
                </c:manualLayout>
              </c:layout>
              <c:showVal val="1"/>
            </c:dLbl>
            <c:dLbl>
              <c:idx val="1"/>
              <c:layout>
                <c:manualLayout>
                  <c:x val="-1.2059438789802087E-2"/>
                  <c:y val="-2.5195613185836498E-2"/>
                </c:manualLayout>
              </c:layout>
              <c:showVal val="1"/>
            </c:dLbl>
            <c:dLbl>
              <c:idx val="2"/>
              <c:layout>
                <c:manualLayout>
                  <c:x val="-2.5626307428329522E-2"/>
                  <c:y val="2.729524761798963E-2"/>
                </c:manualLayout>
              </c:layout>
              <c:showVal val="1"/>
            </c:dLbl>
            <c:dLbl>
              <c:idx val="3"/>
              <c:layout>
                <c:manualLayout>
                  <c:x val="-2.1104017882153693E-2"/>
                  <c:y val="-2.3095978753683515E-2"/>
                </c:manualLayout>
              </c:layout>
              <c:showVal val="1"/>
            </c:dLbl>
            <c:dLbl>
              <c:idx val="4"/>
              <c:layout>
                <c:manualLayout>
                  <c:x val="-2.4118877579604219E-2"/>
                  <c:y val="-2.3095978753683463E-2"/>
                </c:manualLayout>
              </c:layout>
              <c:showVal val="1"/>
            </c:dLbl>
            <c:dLbl>
              <c:idx val="5"/>
              <c:layout>
                <c:manualLayout>
                  <c:x val="-1.9596588033428411E-2"/>
                  <c:y val="-2.9394882050142578E-2"/>
                </c:manualLayout>
              </c:layout>
              <c:showVal val="1"/>
            </c:dLbl>
            <c:dLbl>
              <c:idx val="6"/>
              <c:layout>
                <c:manualLayout>
                  <c:x val="-2.4118877579604219E-2"/>
                  <c:y val="-2.0996344321530372E-2"/>
                </c:manualLayout>
              </c:layout>
              <c:showVal val="1"/>
            </c:dLbl>
            <c:dLbl>
              <c:idx val="7"/>
              <c:layout>
                <c:manualLayout>
                  <c:x val="-2.7133737277054818E-2"/>
                  <c:y val="-2.0996344321530407E-2"/>
                </c:manualLayout>
              </c:layout>
              <c:showVal val="1"/>
            </c:dLbl>
            <c:dLbl>
              <c:idx val="8"/>
              <c:layout>
                <c:manualLayout>
                  <c:x val="-3.9193176066856836E-2"/>
                  <c:y val="2.3095978753683463E-2"/>
                </c:manualLayout>
              </c:layout>
              <c:showVal val="1"/>
            </c:dLbl>
            <c:dLbl>
              <c:idx val="9"/>
              <c:layout>
                <c:manualLayout>
                  <c:x val="-5.7282334251559923E-2"/>
                  <c:y val="-1.679707545722434E-2"/>
                </c:manualLayout>
              </c:layout>
              <c:showVal val="1"/>
            </c:dLbl>
            <c:dLbl>
              <c:idx val="10"/>
              <c:layout>
                <c:manualLayout>
                  <c:x val="-1.2059438789802087E-2"/>
                  <c:y val="-8.3985377286121665E-3"/>
                </c:manualLayout>
              </c:layout>
              <c:showVal val="1"/>
            </c:dLbl>
            <c:dLbl>
              <c:idx val="11"/>
              <c:layout>
                <c:manualLayout>
                  <c:x val="1.3566868638527362E-2"/>
                  <c:y val="0"/>
                </c:manualLayout>
              </c:layout>
              <c:showVal val="1"/>
            </c:dLbl>
            <c:dLbl>
              <c:idx val="12"/>
              <c:layout>
                <c:manualLayout>
                  <c:x val="-3.0148596974505198E-2"/>
                  <c:y val="1.679707545722434E-2"/>
                </c:manualLayout>
              </c:layout>
              <c:showVal val="1"/>
            </c:dLbl>
            <c:dLbl>
              <c:idx val="13"/>
              <c:layout>
                <c:manualLayout>
                  <c:x val="-2.5626307428329415E-2"/>
                  <c:y val="-2.729524761798963E-2"/>
                </c:manualLayout>
              </c:layout>
              <c:showVal val="1"/>
            </c:dLbl>
            <c:dLbl>
              <c:idx val="14"/>
              <c:layout>
                <c:manualLayout>
                  <c:x val="-2.1104017882153693E-2"/>
                  <c:y val="-3.3594150914448624E-2"/>
                </c:manualLayout>
              </c:layout>
              <c:showVal val="1"/>
            </c:dLbl>
            <c:dLbl>
              <c:idx val="15"/>
              <c:layout>
                <c:manualLayout>
                  <c:x val="-1.658184703124144E-2"/>
                  <c:y val="-1.8896709889377396E-2"/>
                </c:manualLayout>
              </c:layout>
              <c:showVal val="1"/>
            </c:dLbl>
            <c:dLbl>
              <c:idx val="16"/>
              <c:layout>
                <c:manualLayout>
                  <c:x val="-1.2059438789801973E-2"/>
                  <c:y val="-1.679707545722442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effectLst/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Несовершеннолетние!$B$217:$R$217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Несовершеннолетние!$B$221:$R$221</c:f>
              <c:numCache>
                <c:formatCode>0.0</c:formatCode>
                <c:ptCount val="17"/>
                <c:pt idx="0">
                  <c:v>16.8</c:v>
                </c:pt>
                <c:pt idx="1">
                  <c:v>15.1</c:v>
                </c:pt>
                <c:pt idx="2">
                  <c:v>14.2</c:v>
                </c:pt>
                <c:pt idx="3">
                  <c:v>15.4</c:v>
                </c:pt>
                <c:pt idx="4">
                  <c:v>14.6</c:v>
                </c:pt>
                <c:pt idx="5">
                  <c:v>13.2</c:v>
                </c:pt>
                <c:pt idx="6">
                  <c:v>13.1</c:v>
                </c:pt>
                <c:pt idx="7">
                  <c:v>12.6</c:v>
                </c:pt>
                <c:pt idx="8">
                  <c:v>12.3</c:v>
                </c:pt>
                <c:pt idx="9">
                  <c:v>13.9</c:v>
                </c:pt>
                <c:pt idx="10">
                  <c:v>13</c:v>
                </c:pt>
                <c:pt idx="11">
                  <c:v>10.4</c:v>
                </c:pt>
                <c:pt idx="12">
                  <c:v>8.6</c:v>
                </c:pt>
                <c:pt idx="13">
                  <c:v>9.4</c:v>
                </c:pt>
                <c:pt idx="14">
                  <c:v>7.7</c:v>
                </c:pt>
                <c:pt idx="15">
                  <c:v>6.5</c:v>
                </c:pt>
                <c:pt idx="16">
                  <c:v>6</c:v>
                </c:pt>
              </c:numCache>
            </c:numRef>
          </c:val>
        </c:ser>
        <c:dLbls>
          <c:showVal val="1"/>
        </c:dLbls>
        <c:marker val="1"/>
        <c:axId val="40916480"/>
        <c:axId val="41086976"/>
      </c:lineChart>
      <c:catAx>
        <c:axId val="40916480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1086976"/>
        <c:crosses val="autoZero"/>
        <c:auto val="1"/>
        <c:lblAlgn val="ctr"/>
        <c:lblOffset val="100"/>
        <c:tickLblSkip val="1"/>
        <c:tickMarkSkip val="1"/>
      </c:catAx>
      <c:valAx>
        <c:axId val="41086976"/>
        <c:scaling>
          <c:orientation val="minMax"/>
        </c:scaling>
        <c:axPos val="l"/>
        <c:numFmt formatCode="0.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0916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4B25D-465A-4847-8192-A0EE82D4B785}" type="datetimeFigureOut">
              <a:rPr lang="ru-RU" smtClean="0"/>
              <a:t>29.04.2011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DBFAC-CD7B-4AC7-BAC9-DB2F84A5C2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067"/>
          <p:cNvGraphicFramePr>
            <a:graphicFrameLocks/>
          </p:cNvGraphicFramePr>
          <p:nvPr/>
        </p:nvGraphicFramePr>
        <p:xfrm>
          <a:off x="323528" y="332656"/>
          <a:ext cx="8424936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E8F511-1349-40B6-8B21-4CED1FBE3B2F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2011-04-29T07:48:36Z</dcterms:created>
  <dcterms:modified xsi:type="dcterms:W3CDTF">2011-04-29T07:49:05Z</dcterms:modified>
</cp:coreProperties>
</file>