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D71E0-5A49-4881-BB16-94AF293024F7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BF668-EF98-4C48-BBDC-696D0711D31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 txBox="1">
            <a:spLocks noGrp="1" noChangeArrowheads="1"/>
          </p:cNvSpPr>
          <p:nvPr/>
        </p:nvSpPr>
        <p:spPr bwMode="auto">
          <a:xfrm>
            <a:off x="3885453" y="8686362"/>
            <a:ext cx="2970946" cy="4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87" tIns="45993" rIns="91987" bIns="45993" anchor="b"/>
          <a:lstStyle/>
          <a:p>
            <a:pPr algn="r" defTabSz="919163"/>
            <a:fld id="{90E125E0-AB48-4B2D-A11C-FE9BFDDBFA67}" type="slidenum">
              <a:rPr lang="ru-RU" sz="1200">
                <a:latin typeface="Calibri" pitchFamily="34" charset="0"/>
                <a:cs typeface="Arial" charset="0"/>
              </a:rPr>
              <a:pPr algn="r" defTabSz="919163"/>
              <a:t>1</a:t>
            </a:fld>
            <a:endParaRPr lang="ru-RU" sz="1200">
              <a:latin typeface="Calibri" pitchFamily="34" charset="0"/>
              <a:cs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Министерство градостроительства и развития инфраструктуры Пк – Бондаренко А.В.</a:t>
            </a:r>
          </a:p>
          <a:p>
            <a:endParaRPr lang="ru-RU" b="1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Министерство градостроительства и развития инфраструктуры Пк – Бондаренко А.В.</a:t>
            </a:r>
          </a:p>
          <a:p>
            <a:endParaRPr lang="ru-RU" b="1" smtClean="0"/>
          </a:p>
          <a:p>
            <a:endParaRPr lang="ru-RU" smtClean="0"/>
          </a:p>
        </p:txBody>
      </p:sp>
      <p:sp>
        <p:nvSpPr>
          <p:cNvPr id="147460" name="Номер слайда 3"/>
          <p:cNvSpPr txBox="1">
            <a:spLocks noGrp="1"/>
          </p:cNvSpPr>
          <p:nvPr/>
        </p:nvSpPr>
        <p:spPr bwMode="auto">
          <a:xfrm>
            <a:off x="3885453" y="8686362"/>
            <a:ext cx="2970946" cy="4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87" tIns="45993" rIns="91987" bIns="45993" anchor="b"/>
          <a:lstStyle/>
          <a:p>
            <a:pPr algn="r" defTabSz="919163"/>
            <a:fld id="{A91CA6E7-043B-48A1-9EA9-3D85765C479C}" type="slidenum">
              <a:rPr lang="ru-RU" sz="1200">
                <a:latin typeface="Calibri" pitchFamily="34" charset="0"/>
                <a:cs typeface="Arial" charset="0"/>
              </a:rPr>
              <a:pPr algn="r" defTabSz="919163"/>
              <a:t>2</a:t>
            </a:fld>
            <a:endParaRPr lang="ru-RU" sz="120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Министерство градостроительства и развития инфраструктуры Пк – Бондаренко А.В.</a:t>
            </a:r>
          </a:p>
          <a:p>
            <a:endParaRPr lang="ru-RU" b="1" smtClean="0"/>
          </a:p>
          <a:p>
            <a:endParaRPr lang="ru-RU" smtClean="0"/>
          </a:p>
        </p:txBody>
      </p:sp>
      <p:sp>
        <p:nvSpPr>
          <p:cNvPr id="148484" name="Номер слайда 3"/>
          <p:cNvSpPr txBox="1">
            <a:spLocks noGrp="1"/>
          </p:cNvSpPr>
          <p:nvPr/>
        </p:nvSpPr>
        <p:spPr bwMode="auto">
          <a:xfrm>
            <a:off x="3885453" y="8686362"/>
            <a:ext cx="2970946" cy="4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87" tIns="45993" rIns="91987" bIns="45993" anchor="b"/>
          <a:lstStyle/>
          <a:p>
            <a:pPr algn="r" defTabSz="919163"/>
            <a:fld id="{8EF48FF5-6374-476E-B59C-453D7EA21EBF}" type="slidenum">
              <a:rPr lang="ru-RU" sz="1200">
                <a:latin typeface="Calibri" pitchFamily="34" charset="0"/>
                <a:cs typeface="Arial" charset="0"/>
              </a:rPr>
              <a:pPr algn="r" defTabSz="919163"/>
              <a:t>3</a:t>
            </a:fld>
            <a:endParaRPr lang="ru-RU" sz="120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Министерство ЖКХ Пк –  Кочева Л.В., Видяев Д.А.</a:t>
            </a:r>
          </a:p>
          <a:p>
            <a:pPr eaLnBrk="1" hangingPunct="1">
              <a:spcBef>
                <a:spcPct val="0"/>
              </a:spcBef>
            </a:pPr>
            <a:r>
              <a:rPr lang="ru-RU" b="1" smtClean="0"/>
              <a:t>Пункт 4 заполняется на основании данных Министерства ЖКХ Пк</a:t>
            </a:r>
          </a:p>
          <a:p>
            <a:endParaRPr lang="ru-RU" b="1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 txBox="1">
            <a:spLocks noGrp="1" noChangeArrowheads="1"/>
          </p:cNvSpPr>
          <p:nvPr/>
        </p:nvSpPr>
        <p:spPr bwMode="auto">
          <a:xfrm>
            <a:off x="3883852" y="8684899"/>
            <a:ext cx="2972547" cy="45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defTabSz="927100"/>
            <a:fld id="{FDAB25F4-6B03-41C4-8BE2-92EDB4B017C9}" type="slidenum">
              <a:rPr lang="ru-RU" sz="1200">
                <a:solidFill>
                  <a:schemeClr val="tx2"/>
                </a:solidFill>
                <a:latin typeface="Calibri" pitchFamily="34" charset="0"/>
                <a:cs typeface="Arial" charset="0"/>
              </a:rPr>
              <a:pPr defTabSz="927100"/>
              <a:t>6</a:t>
            </a:fld>
            <a:endParaRPr lang="ru-RU" sz="1200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053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Министерство жилищно-коммунального хозяйства Пк – Сунько С.В.</a:t>
            </a:r>
          </a:p>
          <a:p>
            <a:pPr eaLnBrk="1" hangingPunct="1"/>
            <a:endParaRPr lang="ru-RU" b="1" smtClean="0"/>
          </a:p>
        </p:txBody>
      </p:sp>
      <p:sp>
        <p:nvSpPr>
          <p:cNvPr id="150533" name="Номер слайда 3"/>
          <p:cNvSpPr txBox="1">
            <a:spLocks noGrp="1"/>
          </p:cNvSpPr>
          <p:nvPr/>
        </p:nvSpPr>
        <p:spPr bwMode="auto">
          <a:xfrm>
            <a:off x="3883852" y="8684899"/>
            <a:ext cx="2972547" cy="45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defTabSz="927100"/>
            <a:fld id="{1884FBD5-BE27-46AB-922A-8BE56248D847}" type="slidenum">
              <a:rPr lang="ru-RU" sz="1200">
                <a:solidFill>
                  <a:schemeClr val="tx2"/>
                </a:solidFill>
                <a:latin typeface="Arial" charset="0"/>
                <a:cs typeface="Arial" charset="0"/>
              </a:rPr>
              <a:pPr defTabSz="927100"/>
              <a:t>6</a:t>
            </a:fld>
            <a:endParaRPr lang="ru-RU" sz="1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Министерство жилищно-коммунального хозяйства Пк – Сунько С.В.</a:t>
            </a:r>
          </a:p>
          <a:p>
            <a:endParaRPr lang="ru-RU" smtClean="0"/>
          </a:p>
        </p:txBody>
      </p:sp>
      <p:sp>
        <p:nvSpPr>
          <p:cNvPr id="151556" name="Номер слайда 3"/>
          <p:cNvSpPr txBox="1">
            <a:spLocks noGrp="1"/>
          </p:cNvSpPr>
          <p:nvPr/>
        </p:nvSpPr>
        <p:spPr bwMode="auto">
          <a:xfrm>
            <a:off x="3885453" y="8686362"/>
            <a:ext cx="2970946" cy="4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87" tIns="45993" rIns="91987" bIns="45993" anchor="b"/>
          <a:lstStyle/>
          <a:p>
            <a:pPr algn="r" defTabSz="919163"/>
            <a:fld id="{EB0E3CAB-4943-4091-A382-5BCF41C86AEC}" type="slidenum">
              <a:rPr lang="ru-RU" sz="1200">
                <a:latin typeface="Calibri" pitchFamily="34" charset="0"/>
                <a:cs typeface="Arial" charset="0"/>
              </a:rPr>
              <a:pPr algn="r" defTabSz="919163"/>
              <a:t>7</a:t>
            </a:fld>
            <a:endParaRPr lang="ru-RU" sz="120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Министерство жилищно-коммунального хозяйства Пк – Анферова А.В., Видяев Д.А.</a:t>
            </a:r>
          </a:p>
          <a:p>
            <a:endParaRPr lang="ru-RU" b="1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Министерство ЖКХ ПК – Гуляева И.С.</a:t>
            </a:r>
          </a:p>
        </p:txBody>
      </p:sp>
      <p:sp>
        <p:nvSpPr>
          <p:cNvPr id="153604" name="Номер слайда 3"/>
          <p:cNvSpPr txBox="1">
            <a:spLocks noGrp="1"/>
          </p:cNvSpPr>
          <p:nvPr/>
        </p:nvSpPr>
        <p:spPr bwMode="auto">
          <a:xfrm>
            <a:off x="3885453" y="8686362"/>
            <a:ext cx="2970946" cy="4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87" tIns="45993" rIns="91987" bIns="45993" anchor="b"/>
          <a:lstStyle/>
          <a:p>
            <a:pPr algn="r" defTabSz="919163"/>
            <a:fld id="{538BB0AD-4383-4783-BDD1-545DE47BBB39}" type="slidenum">
              <a:rPr lang="ru-RU" sz="1200">
                <a:latin typeface="Calibri" pitchFamily="34" charset="0"/>
                <a:cs typeface="Arial" charset="0"/>
              </a:rPr>
              <a:pPr algn="r" defTabSz="919163"/>
              <a:t>9</a:t>
            </a:fld>
            <a:endParaRPr lang="ru-RU" sz="120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atin typeface="Arial" charset="0"/>
              </a:rPr>
              <a:t>Слайд готовится при помощи Анферовой А.В. (Министерство ЖКХ Пермского края)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Министерство ЖКХ Пк – Тотьмянина Н.А.</a:t>
            </a:r>
          </a:p>
          <a:p>
            <a:r>
              <a:rPr lang="ru-RU" b="1" smtClean="0"/>
              <a:t>При отсутствии задолженности по какому-либо топливно-энергетическому ресурсу график по такому ресурсу не строится, в слайде делается соответствующий комментарий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 txBox="1">
            <a:spLocks noGrp="1" noChangeArrowheads="1"/>
          </p:cNvSpPr>
          <p:nvPr/>
        </p:nvSpPr>
        <p:spPr bwMode="auto">
          <a:xfrm>
            <a:off x="3883852" y="8684899"/>
            <a:ext cx="2972547" cy="45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defTabSz="927100"/>
            <a:fld id="{26E5CF49-A052-4BA5-9BD0-D08BC9C006B1}" type="slidenum">
              <a:rPr lang="ru-RU" sz="1200">
                <a:solidFill>
                  <a:schemeClr val="tx2"/>
                </a:solidFill>
                <a:latin typeface="Calibri" pitchFamily="34" charset="0"/>
                <a:cs typeface="Arial" charset="0"/>
              </a:rPr>
              <a:pPr defTabSz="927100"/>
              <a:t>12</a:t>
            </a:fld>
            <a:endParaRPr lang="ru-RU" sz="1200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667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b="1" smtClean="0"/>
              <a:t>Министерство ЖКХ Пк – Ваньков И.П.</a:t>
            </a:r>
          </a:p>
        </p:txBody>
      </p:sp>
      <p:sp>
        <p:nvSpPr>
          <p:cNvPr id="156677" name="Номер слайда 3"/>
          <p:cNvSpPr txBox="1">
            <a:spLocks noGrp="1"/>
          </p:cNvSpPr>
          <p:nvPr/>
        </p:nvSpPr>
        <p:spPr bwMode="auto">
          <a:xfrm>
            <a:off x="3883852" y="8684899"/>
            <a:ext cx="2972547" cy="45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defTabSz="927100"/>
            <a:fld id="{695ADF61-757C-4AD3-A63D-7D0211038624}" type="slidenum">
              <a:rPr lang="ru-RU" sz="1200">
                <a:solidFill>
                  <a:schemeClr val="tx2"/>
                </a:solidFill>
                <a:latin typeface="Arial" charset="0"/>
                <a:cs typeface="Arial" charset="0"/>
              </a:rPr>
              <a:pPr defTabSz="927100"/>
              <a:t>12</a:t>
            </a:fld>
            <a:endParaRPr lang="ru-RU" sz="1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Rectangle 3"/>
          <p:cNvSpPr>
            <a:spLocks noGrp="1"/>
          </p:cNvSpPr>
          <p:nvPr>
            <p:ph type="body" idx="1"/>
          </p:nvPr>
        </p:nvSpPr>
        <p:spPr bwMode="auto">
          <a:xfrm>
            <a:off x="661457" y="4221096"/>
            <a:ext cx="5487041" cy="4114361"/>
          </a:xfrm>
          <a:noFill/>
        </p:spPr>
        <p:txBody>
          <a:bodyPr wrap="square" lIns="91987" tIns="45993" rIns="91987" bIns="45993" numCol="1" anchor="t" anchorCtr="0" compatLnSpc="1">
            <a:prstTxWarp prst="textNoShape">
              <a:avLst/>
            </a:prstTxWarp>
          </a:bodyPr>
          <a:lstStyle/>
          <a:p>
            <a:r>
              <a:rPr lang="ru-RU" sz="1400" b="1" smtClean="0"/>
              <a:t>Министерство транспорта Пк – Бараковских А.Л.</a:t>
            </a:r>
          </a:p>
          <a:p>
            <a:endParaRPr lang="ru-RU" sz="14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 txBox="1">
            <a:spLocks noGrp="1" noChangeArrowheads="1"/>
          </p:cNvSpPr>
          <p:nvPr/>
        </p:nvSpPr>
        <p:spPr bwMode="auto">
          <a:xfrm>
            <a:off x="3885453" y="8686362"/>
            <a:ext cx="2970946" cy="4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55" tIns="45477" rIns="90955" bIns="45477" anchor="b"/>
          <a:lstStyle/>
          <a:p>
            <a:pPr defTabSz="908050"/>
            <a:fld id="{505EA152-05E3-4FFA-B7B1-98741A35BF3F}" type="slidenum">
              <a:rPr lang="ru-RU" sz="1200">
                <a:solidFill>
                  <a:schemeClr val="tx2"/>
                </a:solidFill>
                <a:latin typeface="Arial" charset="0"/>
                <a:cs typeface="Arial" charset="0"/>
              </a:rPr>
              <a:pPr defTabSz="908050"/>
              <a:t>14</a:t>
            </a:fld>
            <a:endParaRPr lang="ru-RU" sz="1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15872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4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7082" y="4343913"/>
            <a:ext cx="5485439" cy="4114361"/>
          </a:xfrm>
          <a:noFill/>
        </p:spPr>
        <p:txBody>
          <a:bodyPr wrap="square" lIns="90955" tIns="45477" rIns="90955" bIns="454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b="1" smtClean="0"/>
              <a:t>Дорожное агентство Пк – Мустакимова О.И., Тетенова Н.А.</a:t>
            </a:r>
          </a:p>
          <a:p>
            <a:pPr eaLnBrk="1" hangingPunct="1">
              <a:lnSpc>
                <a:spcPct val="90000"/>
              </a:lnSpc>
            </a:pPr>
            <a:r>
              <a:rPr lang="ru-RU" b="1" u="sng" smtClean="0">
                <a:latin typeface="Arial" charset="0"/>
              </a:rPr>
              <a:t>СОСТОЯНИЕ МУНИЦИПАЛЬНОЙ ДОРОЖНОЙ СЕТИ</a:t>
            </a:r>
            <a:r>
              <a:rPr lang="ru-RU" b="1" smtClean="0">
                <a:latin typeface="Arial" charset="0"/>
              </a:rPr>
              <a:t> Сохранение существующего механизма организации финансирования содержания автомобильных дорог и искусственных сооружений на них, не позволяет изменить устойчивую тенденцию снижения  их нормативного состояния.</a:t>
            </a:r>
          </a:p>
          <a:p>
            <a:pPr eaLnBrk="1" hangingPunct="1">
              <a:lnSpc>
                <a:spcPct val="90000"/>
              </a:lnSpc>
            </a:pPr>
            <a:r>
              <a:rPr lang="ru-RU" b="1" u="sng" smtClean="0">
                <a:latin typeface="Arial" charset="0"/>
              </a:rPr>
              <a:t>ПРП « МУНИЦИПАЛЬНЫЕ ДОРОГИ» 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latin typeface="Arial" charset="0"/>
              </a:rPr>
              <a:t>Экономию средств краевого бюджета, сформировавшуюся в процессе реализации на территории Чердынского муниципального района  мероприятий приоритетного регионального проекта в 2007-2008 годах в сумме 1 342,38241 тыс.руб, решено освоить в рамках ПРП в 2011 году.</a:t>
            </a:r>
          </a:p>
          <a:p>
            <a:pPr eaLnBrk="1" hangingPunct="1">
              <a:lnSpc>
                <a:spcPct val="90000"/>
              </a:lnSpc>
            </a:pPr>
            <a:r>
              <a:rPr lang="ru-RU" b="1" u="sng" smtClean="0">
                <a:latin typeface="Arial" charset="0"/>
              </a:rPr>
              <a:t>ПРОВЕДЕНИЕ КАПИТАЛЬНОГО РЕМОНТА МУНИЦИПАЛЬНОЙ ДОРОЖНОЙ СЕТИ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latin typeface="Arial" charset="0"/>
              </a:rPr>
              <a:t>	Протяженность паспортизированных автомобильных дорог на территории муниципального района составляет 313.185 км. из которых: 172,057 км. – переданы в собственность муниципального района в 2008 году; 8,3 км – региональные.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latin typeface="Arial" charset="0"/>
              </a:rPr>
              <a:t>	Протяженность иных автомобильных дорог на которых осуществляется транспортное обеспечение составляет -  424.500км. 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latin typeface="Arial" charset="0"/>
              </a:rPr>
              <a:t>	Проведение капитального ремонта некоторых участков автомобильных дорог планируется в 2013 году.</a:t>
            </a:r>
          </a:p>
          <a:p>
            <a:pPr eaLnBrk="1" hangingPunct="1">
              <a:lnSpc>
                <a:spcPct val="90000"/>
              </a:lnSpc>
            </a:pPr>
            <a:endParaRPr lang="ru-RU" b="1" smtClean="0"/>
          </a:p>
        </p:txBody>
      </p:sp>
      <p:sp>
        <p:nvSpPr>
          <p:cNvPr id="158725" name="Номер слайда 3"/>
          <p:cNvSpPr txBox="1">
            <a:spLocks noGrp="1"/>
          </p:cNvSpPr>
          <p:nvPr/>
        </p:nvSpPr>
        <p:spPr bwMode="auto">
          <a:xfrm>
            <a:off x="3885453" y="8686362"/>
            <a:ext cx="2970946" cy="4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55" tIns="45477" rIns="90955" bIns="45477" anchor="b"/>
          <a:lstStyle/>
          <a:p>
            <a:pPr defTabSz="908050"/>
            <a:fld id="{D8B6F6C1-2A91-4F07-BD77-067092501508}" type="slidenum">
              <a:rPr lang="ru-RU" sz="1200">
                <a:solidFill>
                  <a:schemeClr val="tx2"/>
                </a:solidFill>
                <a:latin typeface="Arial" charset="0"/>
                <a:cs typeface="Arial" charset="0"/>
              </a:rPr>
              <a:pPr defTabSz="908050"/>
              <a:t>14</a:t>
            </a:fld>
            <a:endParaRPr lang="ru-RU" sz="1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Агентство по управлению имуществом Пк – Мезенова Е.А.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 txBox="1">
            <a:spLocks noGrp="1" noChangeArrowheads="1"/>
          </p:cNvSpPr>
          <p:nvPr/>
        </p:nvSpPr>
        <p:spPr bwMode="auto">
          <a:xfrm>
            <a:off x="3883852" y="8684899"/>
            <a:ext cx="2972547" cy="45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7EAB39D-2E67-4F46-8A43-A0C896C6F32A}" type="slidenum">
              <a:rPr lang="ru-RU" sz="1200">
                <a:latin typeface="Arial" charset="0"/>
              </a:rPr>
              <a:pPr algn="r"/>
              <a:t>16</a:t>
            </a:fld>
            <a:endParaRPr lang="ru-RU" sz="1200">
              <a:latin typeface="Arial" charset="0"/>
            </a:endParaRPr>
          </a:p>
        </p:txBody>
      </p:sp>
      <p:sp>
        <p:nvSpPr>
          <p:cNvPr id="16077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Агентство по управлению имуществом Пк – Шеина А.В.</a:t>
            </a:r>
          </a:p>
          <a:p>
            <a:endParaRPr lang="ru-RU" b="1" smtClean="0"/>
          </a:p>
        </p:txBody>
      </p:sp>
      <p:sp>
        <p:nvSpPr>
          <p:cNvPr id="160773" name="Номер слайда 3"/>
          <p:cNvSpPr txBox="1">
            <a:spLocks noGrp="1"/>
          </p:cNvSpPr>
          <p:nvPr/>
        </p:nvSpPr>
        <p:spPr bwMode="auto">
          <a:xfrm>
            <a:off x="3883852" y="8684899"/>
            <a:ext cx="2972547" cy="45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1C9C7A4-CC1A-4648-ABB4-904B366407AB}" type="slidenum">
              <a:rPr lang="ru-RU" sz="1200">
                <a:latin typeface="Arial" charset="0"/>
              </a:rPr>
              <a:pPr algn="r"/>
              <a:t>16</a:t>
            </a:fld>
            <a:endParaRPr lang="ru-RU" sz="120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6A78A-1739-4AA6-847F-5FA4C8AA0690}" type="datetime1">
              <a:rPr lang="en-US"/>
              <a:pPr>
                <a:defRPr/>
              </a:pPr>
              <a:t>2/11/2011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48A65-B167-4A4E-B721-4D3CF0143D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67086-F436-40DC-8B39-FAAE2B1A097D}" type="datetimeFigureOut">
              <a:rPr lang="ru-RU" smtClean="0"/>
              <a:t>11.02.2011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BDF5D-25DC-44DC-8122-A9E80EBC6E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oleObject" Target="../embeddings/_____Microsoft_Office_Excel_97-20032.xls"/><Relationship Id="rId4" Type="http://schemas.openxmlformats.org/officeDocument/2006/relationships/oleObject" Target="../embeddings/_____Microsoft_Office_Excel_97-20031.xls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eg"/><Relationship Id="rId4" Type="http://schemas.openxmlformats.org/officeDocument/2006/relationships/oleObject" Target="../embeddings/_____Microsoft_Office_Excel_97-20033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jpeg"/><Relationship Id="rId4" Type="http://schemas.openxmlformats.org/officeDocument/2006/relationships/oleObject" Target="../embeddings/_____Microsoft_Office_Excel_97-20034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jpe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3.jpeg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jpeg"/><Relationship Id="rId4" Type="http://schemas.openxmlformats.org/officeDocument/2006/relationships/oleObject" Target="../embeddings/_____Microsoft_Office_Excel_97-20035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_____Microsoft_Office_Excel_97-20036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_____Microsoft_Office_Excel_97-20039.xls"/><Relationship Id="rId5" Type="http://schemas.openxmlformats.org/officeDocument/2006/relationships/oleObject" Target="../embeddings/_____Microsoft_Office_Excel_97-20038.xls"/><Relationship Id="rId4" Type="http://schemas.openxmlformats.org/officeDocument/2006/relationships/oleObject" Target="../embeddings/_____Microsoft_Office_Excel_97-20037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.jpeg"/><Relationship Id="rId4" Type="http://schemas.openxmlformats.org/officeDocument/2006/relationships/oleObject" Target="../embeddings/_____Microsoft_Office_Excel_97-200310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09746-BD8D-4B37-B6D9-DB0D4819C487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E07BB76-632B-4D0E-AA23-6ABFC08F2997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5B1D55A-1365-4689-993C-A00349A03B4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Arial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43015" name="Text Box 6"/>
          <p:cNvSpPr txBox="1">
            <a:spLocks noChangeArrowheads="1"/>
          </p:cNvSpPr>
          <p:nvPr/>
        </p:nvSpPr>
        <p:spPr bwMode="auto">
          <a:xfrm>
            <a:off x="3767138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43016" name="TextBox 5"/>
          <p:cNvSpPr txBox="1">
            <a:spLocks noChangeArrowheads="1"/>
          </p:cNvSpPr>
          <p:nvPr/>
        </p:nvSpPr>
        <p:spPr bwMode="auto">
          <a:xfrm>
            <a:off x="2555875" y="188913"/>
            <a:ext cx="4214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 u="sng">
                <a:solidFill>
                  <a:schemeClr val="tx2"/>
                </a:solidFill>
                <a:cs typeface="Times New Roman" pitchFamily="18" charset="0"/>
              </a:rPr>
              <a:t>РАЗВИТИЕ ИНФРАСТРУКТУРЫ</a:t>
            </a:r>
          </a:p>
        </p:txBody>
      </p:sp>
      <p:graphicFrame>
        <p:nvGraphicFramePr>
          <p:cNvPr id="43010" name="Object 7"/>
          <p:cNvGraphicFramePr>
            <a:graphicFrameLocks noChangeAspect="1"/>
          </p:cNvGraphicFramePr>
          <p:nvPr/>
        </p:nvGraphicFramePr>
        <p:xfrm>
          <a:off x="304800" y="558800"/>
          <a:ext cx="8534400" cy="3352800"/>
        </p:xfrm>
        <a:graphic>
          <a:graphicData uri="http://schemas.openxmlformats.org/presentationml/2006/ole">
            <p:oleObj spid="_x0000_s1026" name="Лист" r:id="rId4" imgW="7620143" imgH="2990913" progId="Excel.Sheet.8">
              <p:embed/>
            </p:oleObj>
          </a:graphicData>
        </a:graphic>
      </p:graphicFrame>
      <p:graphicFrame>
        <p:nvGraphicFramePr>
          <p:cNvPr id="43011" name="Object 5"/>
          <p:cNvGraphicFramePr>
            <a:graphicFrameLocks noChangeAspect="1"/>
          </p:cNvGraphicFramePr>
          <p:nvPr/>
        </p:nvGraphicFramePr>
        <p:xfrm>
          <a:off x="228600" y="3962400"/>
          <a:ext cx="7874000" cy="2146300"/>
        </p:xfrm>
        <a:graphic>
          <a:graphicData uri="http://schemas.openxmlformats.org/presentationml/2006/ole">
            <p:oleObj spid="_x0000_s1027" name="Лист" r:id="rId5" imgW="8439159" imgH="2295538" progId="Excel.Sheet.8">
              <p:embed/>
            </p:oleObj>
          </a:graphicData>
        </a:graphic>
      </p:graphicFrame>
      <p:sp>
        <p:nvSpPr>
          <p:cNvPr id="43017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Герб МР(ГО)</a:t>
            </a:r>
          </a:p>
        </p:txBody>
      </p:sp>
      <p:pic>
        <p:nvPicPr>
          <p:cNvPr id="43018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6" cstate="print"/>
          <a:srcRect l="23810" t="6731" r="9525" b="21031"/>
          <a:stretch>
            <a:fillRect/>
          </a:stretch>
        </p:blipFill>
        <p:spPr bwMode="auto">
          <a:xfrm>
            <a:off x="127000" y="0"/>
            <a:ext cx="9556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485CF3-4692-4EDA-84D5-21A22730A6CF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0CCE589-0716-44FF-B6FE-07717E0C85B6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ru-RU" sz="1400" b="1" smtClean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44034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457200" y="685800"/>
          <a:ext cx="8356600" cy="5000625"/>
        </p:xfrm>
        <a:graphic>
          <a:graphicData uri="http://schemas.openxmlformats.org/presentationml/2006/ole">
            <p:oleObj spid="_x0000_s2050" name="Worksheet" r:id="rId4" imgW="8039100" imgH="4810049" progId="Excel.Sheet.8">
              <p:embed/>
            </p:oleObj>
          </a:graphicData>
        </a:graphic>
      </p:graphicFrame>
      <p:sp>
        <p:nvSpPr>
          <p:cNvPr id="44038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Герб МР(ГО)</a:t>
            </a:r>
          </a:p>
        </p:txBody>
      </p:sp>
      <p:pic>
        <p:nvPicPr>
          <p:cNvPr id="44039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5" cstate="print"/>
          <a:srcRect l="23810" t="6731" r="9525" b="21031"/>
          <a:stretch>
            <a:fillRect/>
          </a:stretch>
        </p:blipFill>
        <p:spPr bwMode="auto">
          <a:xfrm>
            <a:off x="127000" y="0"/>
            <a:ext cx="10747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C5679-09EE-42BB-9364-FE67D46F4900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ECA3FAE-D7BA-48A6-ABDE-9CFECDE130B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717025" name="Group 225"/>
          <p:cNvGraphicFramePr>
            <a:graphicFrameLocks noGrp="1"/>
          </p:cNvGraphicFramePr>
          <p:nvPr/>
        </p:nvGraphicFramePr>
        <p:xfrm>
          <a:off x="250825" y="1493838"/>
          <a:ext cx="8359774" cy="3413760"/>
        </p:xfrm>
        <a:graphic>
          <a:graphicData uri="http://schemas.openxmlformats.org/drawingml/2006/table">
            <a:tbl>
              <a:tblPr/>
              <a:tblGrid>
                <a:gridCol w="496620"/>
                <a:gridCol w="2152021"/>
                <a:gridCol w="772520"/>
                <a:gridCol w="667679"/>
                <a:gridCol w="877362"/>
                <a:gridCol w="827700"/>
                <a:gridCol w="693430"/>
                <a:gridCol w="1042902"/>
                <a:gridCol w="829540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муниципального образования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Откло-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Откло-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муниципальному району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Чердынское городское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Рябининское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Ныробское городское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02480" name="Rectangle 2"/>
          <p:cNvSpPr txBox="1">
            <a:spLocks noChangeArrowheads="1"/>
          </p:cNvSpPr>
          <p:nvPr/>
        </p:nvSpPr>
        <p:spPr bwMode="auto">
          <a:xfrm>
            <a:off x="0" y="304800"/>
            <a:ext cx="93614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80000"/>
              </a:lnSpc>
            </a:pPr>
            <a:r>
              <a:rPr lang="ru-RU" sz="2400">
                <a:latin typeface="Calibri" pitchFamily="34" charset="0"/>
                <a:cs typeface="Arial" charset="0"/>
              </a:rPr>
              <a:t/>
            </a:r>
            <a:br>
              <a:rPr lang="ru-RU" sz="2400">
                <a:latin typeface="Calibri" pitchFamily="34" charset="0"/>
                <a:cs typeface="Arial" charset="0"/>
              </a:rPr>
            </a:br>
            <a:r>
              <a:rPr lang="ru-RU" sz="2400" b="1">
                <a:cs typeface="Arial" charset="0"/>
              </a:rPr>
              <a:t> Развитие инфраструктуры</a:t>
            </a:r>
          </a:p>
        </p:txBody>
      </p:sp>
      <p:sp>
        <p:nvSpPr>
          <p:cNvPr id="102481" name="Rectangle 2"/>
          <p:cNvSpPr txBox="1">
            <a:spLocks noChangeArrowheads="1"/>
          </p:cNvSpPr>
          <p:nvPr/>
        </p:nvSpPr>
        <p:spPr bwMode="auto">
          <a:xfrm>
            <a:off x="107950" y="1004888"/>
            <a:ext cx="93614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80000"/>
              </a:lnSpc>
            </a:pPr>
            <a:r>
              <a:rPr lang="ru-RU" sz="1800">
                <a:latin typeface="Calibri" pitchFamily="34" charset="0"/>
                <a:cs typeface="Arial" charset="0"/>
              </a:rPr>
              <a:t/>
            </a:r>
            <a:br>
              <a:rPr lang="ru-RU" sz="1800">
                <a:latin typeface="Calibri" pitchFamily="34" charset="0"/>
                <a:cs typeface="Arial" charset="0"/>
              </a:rPr>
            </a:br>
            <a:r>
              <a:rPr lang="ru-RU" sz="1800">
                <a:latin typeface="Calibri" pitchFamily="34" charset="0"/>
                <a:cs typeface="Arial" charset="0"/>
              </a:rPr>
              <a:t/>
            </a:r>
            <a:br>
              <a:rPr lang="ru-RU" sz="1800">
                <a:latin typeface="Calibri" pitchFamily="34" charset="0"/>
                <a:cs typeface="Arial" charset="0"/>
              </a:rPr>
            </a:br>
            <a:r>
              <a:rPr lang="ru-RU" sz="1800" b="1">
                <a:cs typeface="Times New Roman" pitchFamily="18" charset="0"/>
              </a:rPr>
              <a:t>Предоставление земельных участков под жилищное строительство, га</a:t>
            </a:r>
          </a:p>
        </p:txBody>
      </p:sp>
      <p:sp>
        <p:nvSpPr>
          <p:cNvPr id="102482" name="Заголовок 1"/>
          <p:cNvSpPr>
            <a:spLocks/>
          </p:cNvSpPr>
          <p:nvPr/>
        </p:nvSpPr>
        <p:spPr bwMode="auto">
          <a:xfrm>
            <a:off x="228600" y="152400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Герб МР(ГО)</a:t>
            </a:r>
          </a:p>
        </p:txBody>
      </p:sp>
      <p:pic>
        <p:nvPicPr>
          <p:cNvPr id="102483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3" cstate="print"/>
          <a:srcRect l="23810" t="6731" r="9525" b="21031"/>
          <a:stretch>
            <a:fillRect/>
          </a:stretch>
        </p:blipFill>
        <p:spPr bwMode="auto">
          <a:xfrm>
            <a:off x="76200" y="0"/>
            <a:ext cx="10747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33200-1DBF-40DF-8B28-68421792F52A}" type="slidenum">
              <a:rPr lang="en-US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718979" name="Group 131"/>
          <p:cNvGraphicFramePr>
            <a:graphicFrameLocks noGrp="1"/>
          </p:cNvGraphicFramePr>
          <p:nvPr/>
        </p:nvGraphicFramePr>
        <p:xfrm>
          <a:off x="228600" y="1066800"/>
          <a:ext cx="8534398" cy="4754880"/>
        </p:xfrm>
        <a:graphic>
          <a:graphicData uri="http://schemas.openxmlformats.org/drawingml/2006/table">
            <a:tbl>
              <a:tblPr/>
              <a:tblGrid>
                <a:gridCol w="597126"/>
                <a:gridCol w="2213874"/>
                <a:gridCol w="869400"/>
                <a:gridCol w="662848"/>
                <a:gridCol w="726691"/>
                <a:gridCol w="844990"/>
                <a:gridCol w="707914"/>
                <a:gridCol w="1064687"/>
                <a:gridCol w="846868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муниципального образования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Отклонение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Отклонение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муниципальному району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-2,56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-2,66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Чердынское городское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-0,03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Рябининское сельское 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-0,03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Бондюжское сельское поселение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Покчинское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Керчевское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Вильгортское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03533" name="Rectangle 2"/>
          <p:cNvSpPr txBox="1">
            <a:spLocks noChangeArrowheads="1"/>
          </p:cNvSpPr>
          <p:nvPr/>
        </p:nvSpPr>
        <p:spPr bwMode="auto">
          <a:xfrm>
            <a:off x="0" y="457200"/>
            <a:ext cx="936148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80000"/>
              </a:lnSpc>
            </a:pPr>
            <a:r>
              <a:rPr lang="ru-RU" sz="1800">
                <a:cs typeface="Arial" charset="0"/>
              </a:rPr>
              <a:t/>
            </a:r>
            <a:br>
              <a:rPr lang="ru-RU" sz="1800">
                <a:cs typeface="Arial" charset="0"/>
              </a:rPr>
            </a:br>
            <a:r>
              <a:rPr lang="ru-RU" sz="1800">
                <a:cs typeface="Arial" charset="0"/>
              </a:rPr>
              <a:t/>
            </a:r>
            <a:br>
              <a:rPr lang="ru-RU" sz="1800">
                <a:cs typeface="Arial" charset="0"/>
              </a:rPr>
            </a:br>
            <a:r>
              <a:rPr lang="ru-RU" sz="1800" b="1">
                <a:cs typeface="Times New Roman" pitchFamily="18" charset="0"/>
              </a:rPr>
              <a:t>Ввод жилья, тыс.кв.м.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390912-A3F3-47F9-96AC-1F5CADB09F1B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021DA50-1259-4F57-A946-37FFE601BCF6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4452" name="Text Box 8"/>
          <p:cNvSpPr txBox="1">
            <a:spLocks noChangeArrowheads="1"/>
          </p:cNvSpPr>
          <p:nvPr/>
        </p:nvSpPr>
        <p:spPr bwMode="auto">
          <a:xfrm>
            <a:off x="1331913" y="620713"/>
            <a:ext cx="76962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latin typeface="Arial" charset="0"/>
                <a:cs typeface="Arial" charset="0"/>
              </a:rPr>
              <a:t>Состояние жилищного фонда</a:t>
            </a:r>
          </a:p>
        </p:txBody>
      </p:sp>
      <p:sp>
        <p:nvSpPr>
          <p:cNvPr id="104453" name="TextBox 5"/>
          <p:cNvSpPr txBox="1">
            <a:spLocks noChangeArrowheads="1"/>
          </p:cNvSpPr>
          <p:nvPr/>
        </p:nvSpPr>
        <p:spPr bwMode="auto">
          <a:xfrm>
            <a:off x="1116013" y="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>
                <a:latin typeface="Tahoma" pitchFamily="34" charset="0"/>
                <a:cs typeface="Times New Roman" pitchFamily="18" charset="0"/>
              </a:rPr>
              <a:t>РЕФОРМИРОВАНИЕ </a:t>
            </a:r>
          </a:p>
          <a:p>
            <a:pPr algn="ctr"/>
            <a:r>
              <a:rPr lang="ru-RU" sz="1800">
                <a:latin typeface="Tahoma" pitchFamily="34" charset="0"/>
                <a:cs typeface="Times New Roman" pitchFamily="18" charset="0"/>
              </a:rPr>
              <a:t>ЖИЛИЩНО-КОММУНАЛЬНОГО ХОЗЯЙСТВА</a:t>
            </a:r>
          </a:p>
        </p:txBody>
      </p:sp>
      <p:sp>
        <p:nvSpPr>
          <p:cNvPr id="10" name="Номер слайда 9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defRPr/>
            </a:pPr>
            <a:endParaRPr lang="ru-RU" sz="1800" b="1">
              <a:solidFill>
                <a:srgbClr val="045C7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04455" name="Text Box 167"/>
          <p:cNvSpPr txBox="1">
            <a:spLocks noChangeArrowheads="1"/>
          </p:cNvSpPr>
          <p:nvPr/>
        </p:nvSpPr>
        <p:spPr bwMode="auto">
          <a:xfrm>
            <a:off x="2305050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4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pic>
        <p:nvPicPr>
          <p:cNvPr id="104456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3" cstate="print"/>
          <a:srcRect l="23810" t="6731" r="9525" b="21031"/>
          <a:stretch>
            <a:fillRect/>
          </a:stretch>
        </p:blipFill>
        <p:spPr bwMode="auto">
          <a:xfrm>
            <a:off x="382588" y="76200"/>
            <a:ext cx="8366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Group 120"/>
          <p:cNvGraphicFramePr>
            <a:graphicFrameLocks noGrp="1"/>
          </p:cNvGraphicFramePr>
          <p:nvPr/>
        </p:nvGraphicFramePr>
        <p:xfrm>
          <a:off x="381000" y="1309688"/>
          <a:ext cx="8443786" cy="5319014"/>
        </p:xfrm>
        <a:graphic>
          <a:graphicData uri="http://schemas.openxmlformats.org/drawingml/2006/table">
            <a:tbl>
              <a:tblPr/>
              <a:tblGrid>
                <a:gridCol w="471488"/>
                <a:gridCol w="1692275"/>
                <a:gridCol w="714248"/>
                <a:gridCol w="801688"/>
                <a:gridCol w="803275"/>
                <a:gridCol w="804862"/>
                <a:gridCol w="830263"/>
                <a:gridCol w="717550"/>
                <a:gridCol w="803275"/>
                <a:gridCol w="804862"/>
              </a:tblGrid>
              <a:tr h="5334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Наименование показателя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2008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2009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2010 г.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2011 г.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прогноз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единиц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единиц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единиц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единиц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Всего жилищный фонд, в т.ч: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7182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580600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7176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580500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7171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580800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7178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581600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многоквартирные дома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3179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381000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3175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381000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3173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380900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3176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381400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индивидуальные жилые дома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199600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199500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3998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199900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Ветхий /аварийный жилищный фонд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548/483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49340/45900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555/483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50400/45900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587/480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51800/45606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617/475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53300/45076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ветхого/аварийного жилищного фонда, расположенного на территории района,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7,6/6,7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8,4/7,9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7,7/6,7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8,6/7,9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8,1/6,6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8,9/7,8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8,6/6.6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9,1/7,7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Доля ветхого/аварийного жилищного фонда, расположенного на территории Пермского края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3,12/0,13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4,03/0,61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97160-8CF4-4DC0-92AE-BE77A8096AD9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D4DCFF2-B2CA-4F25-9DCA-20A77F859B4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5476" name="Rectangle 46"/>
          <p:cNvSpPr>
            <a:spLocks noChangeArrowheads="1"/>
          </p:cNvSpPr>
          <p:nvPr/>
        </p:nvSpPr>
        <p:spPr bwMode="auto">
          <a:xfrm>
            <a:off x="0" y="1052513"/>
            <a:ext cx="88201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endParaRPr lang="ru-RU" sz="2400">
              <a:solidFill>
                <a:schemeClr val="tx2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05477" name="TextBox 5"/>
          <p:cNvSpPr txBox="1">
            <a:spLocks noChangeArrowheads="1"/>
          </p:cNvSpPr>
          <p:nvPr/>
        </p:nvSpPr>
        <p:spPr bwMode="auto">
          <a:xfrm>
            <a:off x="1524000" y="0"/>
            <a:ext cx="7440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>
                <a:latin typeface="Tahoma" pitchFamily="34" charset="0"/>
                <a:cs typeface="Times New Roman" pitchFamily="18" charset="0"/>
              </a:rPr>
              <a:t>РЕФОРМИРОВАНИЕ </a:t>
            </a:r>
          </a:p>
          <a:p>
            <a:pPr algn="ctr"/>
            <a:r>
              <a:rPr lang="ru-RU" sz="1800">
                <a:latin typeface="Tahoma" pitchFamily="34" charset="0"/>
                <a:cs typeface="Times New Roman" pitchFamily="18" charset="0"/>
              </a:rPr>
              <a:t>ЖИЛИЩНО-КОММУНАЛЬНОГО ХОЗЯЙСТВА</a:t>
            </a:r>
          </a:p>
        </p:txBody>
      </p:sp>
      <p:sp>
        <p:nvSpPr>
          <p:cNvPr id="105478" name="Text Box 8"/>
          <p:cNvSpPr txBox="1">
            <a:spLocks noChangeArrowheads="1"/>
          </p:cNvSpPr>
          <p:nvPr/>
        </p:nvSpPr>
        <p:spPr bwMode="auto">
          <a:xfrm>
            <a:off x="1524000" y="571500"/>
            <a:ext cx="7620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latin typeface="Arial" charset="0"/>
                <a:cs typeface="Arial" charset="0"/>
              </a:rPr>
              <a:t>Выполнение показателей в сфере ЖКХ</a:t>
            </a:r>
          </a:p>
        </p:txBody>
      </p:sp>
      <p:sp>
        <p:nvSpPr>
          <p:cNvPr id="105479" name="Text Box 124"/>
          <p:cNvSpPr txBox="1">
            <a:spLocks noChangeArrowheads="1"/>
          </p:cNvSpPr>
          <p:nvPr/>
        </p:nvSpPr>
        <p:spPr bwMode="auto">
          <a:xfrm>
            <a:off x="3032125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4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pic>
        <p:nvPicPr>
          <p:cNvPr id="105480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3" cstate="print"/>
          <a:srcRect l="23810" t="6731" r="9525" b="21031"/>
          <a:stretch>
            <a:fillRect/>
          </a:stretch>
        </p:blipFill>
        <p:spPr bwMode="auto">
          <a:xfrm>
            <a:off x="382588" y="152400"/>
            <a:ext cx="5969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4"/>
          <p:cNvGraphicFramePr>
            <a:graphicFrameLocks noGrp="1"/>
          </p:cNvGraphicFramePr>
          <p:nvPr/>
        </p:nvGraphicFramePr>
        <p:xfrm>
          <a:off x="428625" y="1000125"/>
          <a:ext cx="8501063" cy="5525136"/>
        </p:xfrm>
        <a:graphic>
          <a:graphicData uri="http://schemas.openxmlformats.org/drawingml/2006/table">
            <a:tbl>
              <a:tblPr/>
              <a:tblGrid>
                <a:gridCol w="296863"/>
                <a:gridCol w="2511425"/>
                <a:gridCol w="977900"/>
                <a:gridCol w="962025"/>
                <a:gridCol w="1004887"/>
                <a:gridCol w="890588"/>
                <a:gridCol w="1014412"/>
                <a:gridCol w="842963"/>
              </a:tblGrid>
              <a:tr h="1243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 г.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Отклонение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г.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многоквартирных домов, в которых созданы ТСЖ,ЖСК, ЖК и иные специализированные потребительские кооперативы,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+0,8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11541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организаций коммунального комплекса, в уставном капитале которых доля муниципальных образований не более 25%, от общего числа организаций коммунального комплекса,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5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организаций, осуществляющих управление многоквартирными домами  и оказание услуг по содержанию и ремонту общего имущества многоквартирных домов, в уставном капитале которых доля муниципальных образований не более 25%, от общего числа организаций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-26,7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5276C7-38B9-4CC6-8B0D-346DAC8C005E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7912F12-7CE8-43B1-96C5-3B749B552A9D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793687" name="Group 87"/>
          <p:cNvGraphicFramePr>
            <a:graphicFrameLocks noGrp="1"/>
          </p:cNvGraphicFramePr>
          <p:nvPr/>
        </p:nvGraphicFramePr>
        <p:xfrm>
          <a:off x="381000" y="1447800"/>
          <a:ext cx="8534400" cy="5410204"/>
        </p:xfrm>
        <a:graphic>
          <a:graphicData uri="http://schemas.openxmlformats.org/drawingml/2006/table">
            <a:tbl>
              <a:tblPr/>
              <a:tblGrid>
                <a:gridCol w="533400"/>
                <a:gridCol w="3048000"/>
                <a:gridCol w="1447800"/>
                <a:gridCol w="1524000"/>
                <a:gridCol w="1981200"/>
              </a:tblGrid>
              <a:tr h="1508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муниципального образования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Доля жилищного фонда, в котором созданы ТСЖ, ЖСК, ЖК и иные спец.потреб. кооперативы, %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Доля организаций коммунального комплекса, в УК которых доля МО не более 25%, от общего числа организаций коммунального комплекса, 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Доля управл.орг-ций, в УК которых доля МО не более 25%, от общего числа управл.орг-ций, 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муниципальному району, в т.ч.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Чердынское городское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Ныробское городское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Рябининское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Керчевское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Бондюжское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Вильгортское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Покчинское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Колвинское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Валайское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У.Урольское сельское поселение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06580" name="Rectangle 2"/>
          <p:cNvSpPr txBox="1">
            <a:spLocks noChangeArrowheads="1"/>
          </p:cNvSpPr>
          <p:nvPr/>
        </p:nvSpPr>
        <p:spPr bwMode="auto">
          <a:xfrm>
            <a:off x="1066800" y="1524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60000"/>
              </a:lnSpc>
              <a:spcBef>
                <a:spcPts val="600"/>
              </a:spcBef>
            </a:pPr>
            <a:r>
              <a:rPr lang="ru-RU" sz="700">
                <a:latin typeface="Calibri" pitchFamily="34" charset="0"/>
                <a:cs typeface="Arial" charset="0"/>
              </a:rPr>
              <a:t/>
            </a:r>
            <a:br>
              <a:rPr lang="ru-RU" sz="700">
                <a:latin typeface="Calibri" pitchFamily="34" charset="0"/>
                <a:cs typeface="Arial" charset="0"/>
              </a:rPr>
            </a:br>
            <a:r>
              <a:rPr lang="ru-RU" sz="600">
                <a:latin typeface="Calibri" pitchFamily="34" charset="0"/>
                <a:cs typeface="Arial" charset="0"/>
              </a:rPr>
              <a:t/>
            </a:r>
            <a:br>
              <a:rPr lang="ru-RU" sz="600">
                <a:latin typeface="Calibri" pitchFamily="34" charset="0"/>
                <a:cs typeface="Arial" charset="0"/>
              </a:rPr>
            </a:br>
            <a:r>
              <a:rPr lang="ru-RU" sz="400" b="1">
                <a:cs typeface="Arial" charset="0"/>
              </a:rPr>
              <a:t> </a:t>
            </a:r>
            <a:r>
              <a:rPr lang="ru-RU" sz="1500" b="1">
                <a:cs typeface="Arial" charset="0"/>
              </a:rPr>
              <a:t>Реформирование жилищно-коммунального хозяйства в поселениях Чердынского района.</a:t>
            </a:r>
          </a:p>
          <a:p>
            <a:pPr algn="ctr">
              <a:lnSpc>
                <a:spcPct val="60000"/>
              </a:lnSpc>
              <a:spcBef>
                <a:spcPts val="600"/>
              </a:spcBef>
            </a:pPr>
            <a:r>
              <a:rPr lang="ru-RU" sz="1500" b="1">
                <a:cs typeface="Arial" charset="0"/>
              </a:rPr>
              <a:t>Выполнение основных условий федерального закона от 21.07.2007 185-ФЗ в 2010 году</a:t>
            </a:r>
            <a:r>
              <a:rPr lang="ru-RU" sz="1300" b="1">
                <a:cs typeface="Arial" charset="0"/>
              </a:rPr>
              <a:t> </a:t>
            </a:r>
            <a:r>
              <a:rPr lang="en-US" sz="1300" b="1">
                <a:cs typeface="Arial" charset="0"/>
              </a:rPr>
              <a:t>*</a:t>
            </a:r>
            <a:endParaRPr lang="ru-RU" sz="1300" b="1">
              <a:cs typeface="Arial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 flipV="1">
            <a:off x="0" y="6643688"/>
            <a:ext cx="228600" cy="214312"/>
          </a:xfrm>
          <a:prstGeom prst="rect">
            <a:avLst/>
          </a:prstGeom>
        </p:spPr>
        <p:txBody>
          <a:bodyPr anchor="b">
            <a:normAutofit fontScale="47500" lnSpcReduction="2000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1200" dirty="0">
                <a:latin typeface="Calibri" pitchFamily="34" charset="0"/>
                <a:cs typeface="Arial" charset="0"/>
              </a:rPr>
              <a:t/>
            </a:r>
            <a:br>
              <a:rPr lang="ru-RU" sz="1200" dirty="0">
                <a:latin typeface="Calibri" pitchFamily="34" charset="0"/>
                <a:cs typeface="Arial" charset="0"/>
              </a:rPr>
            </a:br>
            <a:endParaRPr lang="ru-RU" sz="1200" b="1" dirty="0">
              <a:cs typeface="Arial" charset="0"/>
            </a:endParaRPr>
          </a:p>
        </p:txBody>
      </p:sp>
      <p:pic>
        <p:nvPicPr>
          <p:cNvPr id="106582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3" cstate="print"/>
          <a:srcRect l="23810" t="6731" r="9525" b="21031"/>
          <a:stretch>
            <a:fillRect/>
          </a:stretch>
        </p:blipFill>
        <p:spPr bwMode="auto">
          <a:xfrm>
            <a:off x="165100" y="0"/>
            <a:ext cx="5969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A7BA8-8CC7-49AE-B2E9-442C9DDEE7B6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7EBDFEC-1E45-46B5-8E74-F11190905290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1403350" y="115888"/>
            <a:ext cx="7432675" cy="431800"/>
          </a:xfrm>
        </p:spPr>
        <p:txBody>
          <a:bodyPr anchorCtr="1">
            <a:normAutofit fontScale="90000"/>
          </a:bodyPr>
          <a:lstStyle/>
          <a:p>
            <a:pPr>
              <a:defRPr/>
            </a:pPr>
            <a:r>
              <a:rPr lang="ru-RU" sz="1800" smtClean="0">
                <a:latin typeface="Times New Roman" pitchFamily="18" charset="0"/>
              </a:rPr>
              <a:t>РЕФОРМИРОВАНИЕ </a:t>
            </a:r>
            <a:br>
              <a:rPr lang="ru-RU" sz="1800" smtClean="0">
                <a:latin typeface="Times New Roman" pitchFamily="18" charset="0"/>
              </a:rPr>
            </a:br>
            <a:r>
              <a:rPr lang="ru-RU" sz="1800" smtClean="0">
                <a:latin typeface="Times New Roman" pitchFamily="18" charset="0"/>
              </a:rPr>
              <a:t>ЖИЛИЩНО-КОММУНАЛЬНОГО ХОЗЯЙСТВА</a:t>
            </a:r>
            <a:endParaRPr lang="ru-RU" sz="180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7525" name="Text Box 8"/>
          <p:cNvSpPr txBox="1">
            <a:spLocks noChangeArrowheads="1"/>
          </p:cNvSpPr>
          <p:nvPr/>
        </p:nvSpPr>
        <p:spPr bwMode="auto">
          <a:xfrm>
            <a:off x="1116013" y="549275"/>
            <a:ext cx="7743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Arial" charset="0"/>
                <a:cs typeface="Arial" charset="0"/>
              </a:rPr>
              <a:t>Федеральные и краевые финансовые средства, </a:t>
            </a:r>
          </a:p>
          <a:p>
            <a:pPr algn="ctr"/>
            <a:r>
              <a:rPr lang="ru-RU" sz="2000" b="1">
                <a:latin typeface="Arial" charset="0"/>
                <a:cs typeface="Arial" charset="0"/>
              </a:rPr>
              <a:t>привлеченные на улучшение состояния жилищного фонда</a:t>
            </a:r>
          </a:p>
        </p:txBody>
      </p:sp>
      <p:sp>
        <p:nvSpPr>
          <p:cNvPr id="107526" name="Text Box 95"/>
          <p:cNvSpPr txBox="1">
            <a:spLocks noChangeArrowheads="1"/>
          </p:cNvSpPr>
          <p:nvPr/>
        </p:nvSpPr>
        <p:spPr bwMode="auto">
          <a:xfrm>
            <a:off x="3032125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4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>
          <a:xfrm>
            <a:off x="8763000" y="6492875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defRPr/>
            </a:pPr>
            <a:endParaRPr lang="ru-RU" sz="1800" b="1">
              <a:solidFill>
                <a:srgbClr val="045C7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07528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Герб МР(ГО)</a:t>
            </a:r>
          </a:p>
        </p:txBody>
      </p:sp>
      <p:pic>
        <p:nvPicPr>
          <p:cNvPr id="107529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3" cstate="print"/>
          <a:srcRect l="23810" t="6731" r="9525" b="21031"/>
          <a:stretch>
            <a:fillRect/>
          </a:stretch>
        </p:blipFill>
        <p:spPr bwMode="auto">
          <a:xfrm>
            <a:off x="171450" y="0"/>
            <a:ext cx="8953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Group 5"/>
          <p:cNvGraphicFramePr>
            <a:graphicFrameLocks noGrp="1"/>
          </p:cNvGraphicFramePr>
          <p:nvPr/>
        </p:nvGraphicFramePr>
        <p:xfrm>
          <a:off x="428625" y="1357313"/>
          <a:ext cx="8334375" cy="5372350"/>
        </p:xfrm>
        <a:graphic>
          <a:graphicData uri="http://schemas.openxmlformats.org/drawingml/2006/table">
            <a:tbl>
              <a:tblPr/>
              <a:tblGrid>
                <a:gridCol w="631464"/>
                <a:gridCol w="2522683"/>
                <a:gridCol w="1558035"/>
                <a:gridCol w="1256582"/>
                <a:gridCol w="1182013"/>
                <a:gridCol w="1183598"/>
              </a:tblGrid>
              <a:tr h="5418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г.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50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527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Привлечено федеральных финансовых средств Фонда содействия реформирования ЖКХ, 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Заполняется в соответствии с лимитом, определенным Министер-ством ЖКХ ПК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9602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Привлечено краевых финансовых средств в рамках ПРП «Достойное жилье», 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9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 отремонтированного жилого фонда, кв.м.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9830,8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15102,8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742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 снесенного ветхого (аварийного) жилищного фонда, кв.м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8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граждан, улучшивших условия проживания,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1D4D47-DD56-4E51-92EE-76D241DB933A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59C153D-6577-4229-B349-AD9FEF8F81D5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" name="Номер слайда 1"/>
          <p:cNvSpPr txBox="1">
            <a:spLocks noGrp="1"/>
          </p:cNvSpPr>
          <p:nvPr/>
        </p:nvSpPr>
        <p:spPr>
          <a:xfrm>
            <a:off x="6629400" y="64928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endParaRPr lang="ru-RU" sz="1200" dirty="0">
              <a:solidFill>
                <a:schemeClr val="tx1">
                  <a:tint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5062" name="TextBox 5"/>
          <p:cNvSpPr txBox="1">
            <a:spLocks noChangeArrowheads="1"/>
          </p:cNvSpPr>
          <p:nvPr/>
        </p:nvSpPr>
        <p:spPr bwMode="auto">
          <a:xfrm>
            <a:off x="1295400" y="152400"/>
            <a:ext cx="6934200" cy="403225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tx2"/>
                </a:solidFill>
                <a:latin typeface="Tahoma" pitchFamily="34" charset="0"/>
                <a:cs typeface="Times New Roman" pitchFamily="18" charset="0"/>
              </a:rPr>
              <a:t>РАЗВИТИЕ КОММУНАЛЬНОЙ ИНФРАСТРУКТУРЫ</a:t>
            </a:r>
          </a:p>
        </p:txBody>
      </p:sp>
      <p:sp>
        <p:nvSpPr>
          <p:cNvPr id="45063" name="Rectangle 46"/>
          <p:cNvSpPr>
            <a:spLocks noChangeArrowheads="1"/>
          </p:cNvSpPr>
          <p:nvPr/>
        </p:nvSpPr>
        <p:spPr bwMode="auto">
          <a:xfrm>
            <a:off x="1295400" y="533400"/>
            <a:ext cx="6913563" cy="609600"/>
          </a:xfrm>
          <a:prstGeom prst="rect">
            <a:avLst/>
          </a:prstGeom>
          <a:solidFill>
            <a:srgbClr val="CCCCFF">
              <a:alpha val="52156"/>
            </a:srgbClr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200" b="1">
                <a:solidFill>
                  <a:schemeClr val="tx2"/>
                </a:solidFill>
                <a:latin typeface="Tahoma" pitchFamily="34" charset="0"/>
                <a:cs typeface="Times New Roman" pitchFamily="18" charset="0"/>
              </a:rPr>
              <a:t>Вывоз и утилизация твердых бытовых отходов</a:t>
            </a:r>
          </a:p>
        </p:txBody>
      </p:sp>
      <p:graphicFrame>
        <p:nvGraphicFramePr>
          <p:cNvPr id="710662" name="Group 6"/>
          <p:cNvGraphicFramePr>
            <a:graphicFrameLocks noGrp="1"/>
          </p:cNvGraphicFramePr>
          <p:nvPr/>
        </p:nvGraphicFramePr>
        <p:xfrm>
          <a:off x="685800" y="4800600"/>
          <a:ext cx="7672388" cy="1758951"/>
        </p:xfrm>
        <a:graphic>
          <a:graphicData uri="http://schemas.openxmlformats.org/drawingml/2006/table">
            <a:tbl>
              <a:tblPr/>
              <a:tblGrid>
                <a:gridCol w="885825"/>
                <a:gridCol w="4057650"/>
                <a:gridCol w="2728913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     №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п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Наличие, реквизиты утвержденных документов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Использование элементов системы раздельного сбора ТБО (сортировка)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Правила обращения с отходами потребления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Приняты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Генеральная схема санитарной очистки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Разработана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Муниципальная целевая программа по обращению с ТБО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В стадии разработки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Нормы накопления отходов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Приняты (в 2005 году)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Тарифы на сбор, транспортировку, захоронение отходов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5098" name="Прямоугольник 8"/>
          <p:cNvSpPr>
            <a:spLocks noChangeArrowheads="1"/>
          </p:cNvSpPr>
          <p:nvPr/>
        </p:nvSpPr>
        <p:spPr bwMode="auto">
          <a:xfrm>
            <a:off x="7620000" y="1828800"/>
            <a:ext cx="13716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solidFill>
                  <a:schemeClr val="tx2"/>
                </a:solidFill>
                <a:latin typeface="Arial" charset="0"/>
                <a:cs typeface="Arial" charset="0"/>
              </a:rPr>
              <a:t>Доля отходов рассчитывается как отношение количества отходов, перерабатываемых определенным методом, к общему количеству образующихся ТБО, %</a:t>
            </a:r>
          </a:p>
        </p:txBody>
      </p:sp>
      <p:graphicFrame>
        <p:nvGraphicFramePr>
          <p:cNvPr id="45058" name="Object 41"/>
          <p:cNvGraphicFramePr>
            <a:graphicFrameLocks noChangeAspect="1"/>
          </p:cNvGraphicFramePr>
          <p:nvPr/>
        </p:nvGraphicFramePr>
        <p:xfrm>
          <a:off x="463550" y="1484313"/>
          <a:ext cx="7267575" cy="2862262"/>
        </p:xfrm>
        <a:graphic>
          <a:graphicData uri="http://schemas.openxmlformats.org/presentationml/2006/ole">
            <p:oleObj spid="_x0000_s3074" name="Worksheet" r:id="rId4" imgW="7982102" imgH="3143402" progId="Excel.Sheet.8">
              <p:embed/>
            </p:oleObj>
          </a:graphicData>
        </a:graphic>
      </p:graphicFrame>
      <p:pic>
        <p:nvPicPr>
          <p:cNvPr id="45099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5" cstate="print"/>
          <a:srcRect l="23810" t="6731" r="9525" b="21031"/>
          <a:stretch>
            <a:fillRect/>
          </a:stretch>
        </p:blipFill>
        <p:spPr bwMode="auto">
          <a:xfrm>
            <a:off x="0" y="0"/>
            <a:ext cx="113506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D0F9C-F9EE-46FA-BB8F-6A66E0BB164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749550"/>
          <a:ext cx="4038600" cy="2225675"/>
        </p:xfrm>
        <a:graphic>
          <a:graphicData uri="http://schemas.openxmlformats.org/presentationml/2006/ole">
            <p:oleObj spid="_x0000_s4098" name="Диаграмма" r:id="rId4" imgW="8229600" imgH="4533900" progId="MSGraph.Chart.8">
              <p:embed followColorScheme="full"/>
            </p:oleObj>
          </a:graphicData>
        </a:graphic>
      </p:graphicFrame>
      <p:pic>
        <p:nvPicPr>
          <p:cNvPr id="46084" name="Picture 3" descr="Усолье_вывоз_Ощепков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990600"/>
            <a:ext cx="7561263" cy="502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9388" y="5732463"/>
            <a:ext cx="4824412" cy="936625"/>
            <a:chOff x="340" y="3203"/>
            <a:chExt cx="3720" cy="862"/>
          </a:xfrm>
        </p:grpSpPr>
        <p:sp>
          <p:nvSpPr>
            <p:cNvPr id="46088" name="Rectangle 5"/>
            <p:cNvSpPr>
              <a:spLocks noChangeArrowheads="1"/>
            </p:cNvSpPr>
            <p:nvPr/>
          </p:nvSpPr>
          <p:spPr bwMode="auto">
            <a:xfrm>
              <a:off x="567" y="3203"/>
              <a:ext cx="331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lnSpc>
                  <a:spcPct val="90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lang="ru-RU" b="1"/>
                <a:t>Санкционированный объект размещения отходов</a:t>
              </a:r>
            </a:p>
          </p:txBody>
        </p:sp>
        <p:sp>
          <p:nvSpPr>
            <p:cNvPr id="46089" name="Oval 6"/>
            <p:cNvSpPr>
              <a:spLocks noChangeArrowheads="1"/>
            </p:cNvSpPr>
            <p:nvPr/>
          </p:nvSpPr>
          <p:spPr bwMode="auto">
            <a:xfrm>
              <a:off x="340" y="3249"/>
              <a:ext cx="181" cy="181"/>
            </a:xfrm>
            <a:prstGeom prst="ellipse">
              <a:avLst/>
            </a:prstGeom>
            <a:solidFill>
              <a:srgbClr val="E2509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ru-RU"/>
            </a:p>
          </p:txBody>
        </p:sp>
        <p:sp>
          <p:nvSpPr>
            <p:cNvPr id="46090" name="Oval 7"/>
            <p:cNvSpPr>
              <a:spLocks noChangeArrowheads="1"/>
            </p:cNvSpPr>
            <p:nvPr/>
          </p:nvSpPr>
          <p:spPr bwMode="auto">
            <a:xfrm>
              <a:off x="340" y="3521"/>
              <a:ext cx="181" cy="181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ru-RU"/>
            </a:p>
          </p:txBody>
        </p:sp>
        <p:sp>
          <p:nvSpPr>
            <p:cNvPr id="46091" name="Rectangle 8"/>
            <p:cNvSpPr>
              <a:spLocks noChangeArrowheads="1"/>
            </p:cNvSpPr>
            <p:nvPr/>
          </p:nvSpPr>
          <p:spPr bwMode="auto">
            <a:xfrm>
              <a:off x="567" y="3521"/>
              <a:ext cx="331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lnSpc>
                  <a:spcPct val="90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lang="ru-RU" b="1"/>
                <a:t>Несанкционированные недействующие свалки</a:t>
              </a:r>
            </a:p>
          </p:txBody>
        </p:sp>
        <p:sp>
          <p:nvSpPr>
            <p:cNvPr id="46092" name="Rectangle 9"/>
            <p:cNvSpPr>
              <a:spLocks noChangeArrowheads="1"/>
            </p:cNvSpPr>
            <p:nvPr/>
          </p:nvSpPr>
          <p:spPr bwMode="auto">
            <a:xfrm>
              <a:off x="748" y="3838"/>
              <a:ext cx="331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lnSpc>
                  <a:spcPct val="90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lang="ru-RU" b="1"/>
                <a:t>Вывоз отходов</a:t>
              </a:r>
            </a:p>
          </p:txBody>
        </p:sp>
        <p:sp>
          <p:nvSpPr>
            <p:cNvPr id="46093" name="Oval 10"/>
            <p:cNvSpPr>
              <a:spLocks noChangeArrowheads="1"/>
            </p:cNvSpPr>
            <p:nvPr/>
          </p:nvSpPr>
          <p:spPr bwMode="auto">
            <a:xfrm>
              <a:off x="340" y="3884"/>
              <a:ext cx="181" cy="181"/>
            </a:xfrm>
            <a:prstGeom prst="ellipse">
              <a:avLst/>
            </a:prstGeom>
            <a:noFill/>
            <a:ln w="38100">
              <a:solidFill>
                <a:srgbClr val="8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ru-RU"/>
            </a:p>
          </p:txBody>
        </p:sp>
        <p:sp>
          <p:nvSpPr>
            <p:cNvPr id="46094" name="AutoShape 11"/>
            <p:cNvSpPr>
              <a:spLocks noChangeArrowheads="1"/>
            </p:cNvSpPr>
            <p:nvPr/>
          </p:nvSpPr>
          <p:spPr bwMode="auto">
            <a:xfrm>
              <a:off x="521" y="3929"/>
              <a:ext cx="182" cy="4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23 w 21600"/>
                <a:gd name="T13" fmla="*/ 5280 h 21600"/>
                <a:gd name="T14" fmla="*/ 18870 w 21600"/>
                <a:gd name="T15" fmla="*/ 1632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808000"/>
            </a:solidFill>
            <a:ln w="22225">
              <a:solidFill>
                <a:srgbClr val="8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6086" name="Rectangle 1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8229600" cy="633413"/>
          </a:xfrm>
        </p:spPr>
        <p:txBody>
          <a:bodyPr/>
          <a:lstStyle/>
          <a:p>
            <a:r>
              <a:rPr lang="ru-RU" sz="2400" b="1" smtClean="0">
                <a:latin typeface="Times New Roman" pitchFamily="18" charset="0"/>
              </a:rPr>
              <a:t>Размещение твердых бытовых отходов на территории ХХХХХ района</a:t>
            </a:r>
          </a:p>
        </p:txBody>
      </p:sp>
      <p:sp>
        <p:nvSpPr>
          <p:cNvPr id="46087" name="Заголовок 1"/>
          <p:cNvSpPr>
            <a:spLocks/>
          </p:cNvSpPr>
          <p:nvPr/>
        </p:nvSpPr>
        <p:spPr bwMode="auto">
          <a:xfrm>
            <a:off x="152400" y="152400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Times New Roman" pitchFamily="18" charset="0"/>
              </a:rPr>
              <a:t>Герб МР(ГО)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81EDB3-3767-40DE-8541-FE9C7D9CAC42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5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0F4F376-2354-4493-8A75-C7CA90170BC5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7115" name="Text Box 2"/>
          <p:cNvSpPr txBox="1">
            <a:spLocks noChangeArrowheads="1"/>
          </p:cNvSpPr>
          <p:nvPr/>
        </p:nvSpPr>
        <p:spPr bwMode="auto">
          <a:xfrm>
            <a:off x="609600" y="533400"/>
            <a:ext cx="612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47116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tx2"/>
                </a:solidFill>
                <a:latin typeface="Arial" charset="0"/>
                <a:cs typeface="Arial" charset="0"/>
              </a:rPr>
              <a:t>Сведения о задолженности предприятий ЖКХ </a:t>
            </a:r>
          </a:p>
          <a:p>
            <a:pPr algn="ctr"/>
            <a:r>
              <a:rPr lang="ru-RU" sz="2400" b="1">
                <a:solidFill>
                  <a:schemeClr val="tx2"/>
                </a:solidFill>
                <a:latin typeface="Arial" charset="0"/>
                <a:cs typeface="Arial" charset="0"/>
              </a:rPr>
              <a:t>        за топливно-энергетические ресурсы, млн.руб.</a:t>
            </a:r>
          </a:p>
        </p:txBody>
      </p:sp>
      <p:graphicFrame>
        <p:nvGraphicFramePr>
          <p:cNvPr id="47106" name="Object 4"/>
          <p:cNvGraphicFramePr>
            <a:graphicFrameLocks noChangeAspect="1"/>
          </p:cNvGraphicFramePr>
          <p:nvPr/>
        </p:nvGraphicFramePr>
        <p:xfrm>
          <a:off x="285750" y="1000125"/>
          <a:ext cx="2824163" cy="3078163"/>
        </p:xfrm>
        <a:graphic>
          <a:graphicData uri="http://schemas.openxmlformats.org/presentationml/2006/ole">
            <p:oleObj spid="_x0000_s5122" name="Диаграмма" r:id="rId4" imgW="2828925" imgH="3076575" progId="MSGraph.Chart.8">
              <p:embed followColorScheme="full"/>
            </p:oleObj>
          </a:graphicData>
        </a:graphic>
      </p:graphicFrame>
      <p:graphicFrame>
        <p:nvGraphicFramePr>
          <p:cNvPr id="47107" name="Object 5"/>
          <p:cNvGraphicFramePr>
            <a:graphicFrameLocks noChangeAspect="1"/>
          </p:cNvGraphicFramePr>
          <p:nvPr/>
        </p:nvGraphicFramePr>
        <p:xfrm>
          <a:off x="0" y="1143000"/>
          <a:ext cx="4419600" cy="2357438"/>
        </p:xfrm>
        <a:graphic>
          <a:graphicData uri="http://schemas.openxmlformats.org/presentationml/2006/ole">
            <p:oleObj spid="_x0000_s5123" name="Диаграмма" r:id="rId5" imgW="4867275" imgH="2914650" progId="MSGraph.Chart.8">
              <p:embed followColorScheme="full"/>
            </p:oleObj>
          </a:graphicData>
        </a:graphic>
      </p:graphicFrame>
      <p:graphicFrame>
        <p:nvGraphicFramePr>
          <p:cNvPr id="47108" name="Object 6"/>
          <p:cNvGraphicFramePr>
            <a:graphicFrameLocks noChangeAspect="1"/>
          </p:cNvGraphicFramePr>
          <p:nvPr/>
        </p:nvGraphicFramePr>
        <p:xfrm>
          <a:off x="8453438" y="914400"/>
          <a:ext cx="131762" cy="2997200"/>
        </p:xfrm>
        <a:graphic>
          <a:graphicData uri="http://schemas.openxmlformats.org/presentationml/2006/ole">
            <p:oleObj spid="_x0000_s5124" name="Диаграмма" r:id="rId6" imgW="914400" imgH="1828800" progId="MSGraph.Chart.8">
              <p:embed followColorScheme="full"/>
            </p:oleObj>
          </a:graphicData>
        </a:graphic>
      </p:graphicFrame>
      <p:graphicFrame>
        <p:nvGraphicFramePr>
          <p:cNvPr id="47109" name="Object 7"/>
          <p:cNvGraphicFramePr>
            <a:graphicFrameLocks noChangeAspect="1"/>
          </p:cNvGraphicFramePr>
          <p:nvPr/>
        </p:nvGraphicFramePr>
        <p:xfrm>
          <a:off x="5638800" y="3733800"/>
          <a:ext cx="847725" cy="374650"/>
        </p:xfrm>
        <a:graphic>
          <a:graphicData uri="http://schemas.openxmlformats.org/presentationml/2006/ole">
            <p:oleObj spid="_x0000_s5125" name="Диаграмма" r:id="rId7" imgW="2085975" imgH="914400" progId="MSGraph.Chart.8">
              <p:embed followColorScheme="full"/>
            </p:oleObj>
          </a:graphicData>
        </a:graphic>
      </p:graphicFrame>
      <p:sp>
        <p:nvSpPr>
          <p:cNvPr id="47117" name="Text Box 12"/>
          <p:cNvSpPr txBox="1">
            <a:spLocks noChangeArrowheads="1"/>
          </p:cNvSpPr>
          <p:nvPr/>
        </p:nvSpPr>
        <p:spPr bwMode="auto">
          <a:xfrm>
            <a:off x="2743200" y="5029200"/>
            <a:ext cx="579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47118" name="Rectangle 39"/>
          <p:cNvSpPr>
            <a:spLocks noChangeArrowheads="1"/>
          </p:cNvSpPr>
          <p:nvPr/>
        </p:nvSpPr>
        <p:spPr bwMode="auto">
          <a:xfrm>
            <a:off x="3276600" y="1219200"/>
            <a:ext cx="6858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Arial" charset="0"/>
                <a:cs typeface="Arial" charset="0"/>
              </a:rPr>
              <a:t>(-39%)</a:t>
            </a:r>
          </a:p>
        </p:txBody>
      </p:sp>
      <p:sp>
        <p:nvSpPr>
          <p:cNvPr id="47119" name="Rectangle 41"/>
          <p:cNvSpPr>
            <a:spLocks noChangeArrowheads="1"/>
          </p:cNvSpPr>
          <p:nvPr/>
        </p:nvSpPr>
        <p:spPr bwMode="auto">
          <a:xfrm>
            <a:off x="1219200" y="1219200"/>
            <a:ext cx="685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cs typeface="Times New Roman" pitchFamily="18" charset="0"/>
              </a:rPr>
              <a:t>(+328%)</a:t>
            </a:r>
          </a:p>
        </p:txBody>
      </p:sp>
      <p:sp>
        <p:nvSpPr>
          <p:cNvPr id="47120" name="Text Box 44"/>
          <p:cNvSpPr txBox="1">
            <a:spLocks noChangeArrowheads="1"/>
          </p:cNvSpPr>
          <p:nvPr/>
        </p:nvSpPr>
        <p:spPr bwMode="auto">
          <a:xfrm>
            <a:off x="0" y="64008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>
                <a:latin typeface="Arial" charset="0"/>
                <a:cs typeface="Arial" charset="0"/>
              </a:rPr>
              <a:t>% изменения задолженности указывается на конец отопительного сезона по отношению к началу отопительного сезона</a:t>
            </a:r>
          </a:p>
        </p:txBody>
      </p:sp>
      <p:graphicFrame>
        <p:nvGraphicFramePr>
          <p:cNvPr id="47110" name="Object 13"/>
          <p:cNvGraphicFramePr>
            <a:graphicFrameLocks noChangeAspect="1"/>
          </p:cNvGraphicFramePr>
          <p:nvPr/>
        </p:nvGraphicFramePr>
        <p:xfrm>
          <a:off x="-304800" y="4114800"/>
          <a:ext cx="5143500" cy="2357438"/>
        </p:xfrm>
        <a:graphic>
          <a:graphicData uri="http://schemas.openxmlformats.org/presentationml/2006/ole">
            <p:oleObj spid="_x0000_s5126" name="Диаграмма" r:id="rId8" imgW="4867275" imgH="2914650" progId="MSGraph.Chart.8">
              <p:embed followColorScheme="full"/>
            </p:oleObj>
          </a:graphicData>
        </a:graphic>
      </p:graphicFrame>
      <p:sp>
        <p:nvSpPr>
          <p:cNvPr id="47121" name="Rectangle 39"/>
          <p:cNvSpPr>
            <a:spLocks noChangeArrowheads="1"/>
          </p:cNvSpPr>
          <p:nvPr/>
        </p:nvSpPr>
        <p:spPr bwMode="auto">
          <a:xfrm>
            <a:off x="3810000" y="3733800"/>
            <a:ext cx="7620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Arial" charset="0"/>
                <a:cs typeface="Arial" charset="0"/>
              </a:rPr>
              <a:t>( 0%)</a:t>
            </a:r>
          </a:p>
        </p:txBody>
      </p:sp>
      <p:sp>
        <p:nvSpPr>
          <p:cNvPr id="47122" name="Rectangle 41"/>
          <p:cNvSpPr>
            <a:spLocks noChangeArrowheads="1"/>
          </p:cNvSpPr>
          <p:nvPr/>
        </p:nvSpPr>
        <p:spPr bwMode="auto">
          <a:xfrm>
            <a:off x="1857375" y="3857625"/>
            <a:ext cx="492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cs typeface="Times New Roman" pitchFamily="18" charset="0"/>
              </a:rPr>
              <a:t>(0%)</a:t>
            </a:r>
          </a:p>
        </p:txBody>
      </p:sp>
      <p:graphicFrame>
        <p:nvGraphicFramePr>
          <p:cNvPr id="47111" name="Object 16"/>
          <p:cNvGraphicFramePr>
            <a:graphicFrameLocks noChangeAspect="1"/>
          </p:cNvGraphicFramePr>
          <p:nvPr/>
        </p:nvGraphicFramePr>
        <p:xfrm>
          <a:off x="4419600" y="1371600"/>
          <a:ext cx="4457700" cy="2128838"/>
        </p:xfrm>
        <a:graphic>
          <a:graphicData uri="http://schemas.openxmlformats.org/presentationml/2006/ole">
            <p:oleObj spid="_x0000_s5127" name="Диаграмма" r:id="rId9" imgW="4867275" imgH="2914650" progId="MSGraph.Chart.8">
              <p:embed followColorScheme="full"/>
            </p:oleObj>
          </a:graphicData>
        </a:graphic>
      </p:graphicFrame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4000500" y="4267200"/>
          <a:ext cx="5143500" cy="2057400"/>
        </p:xfrm>
        <a:graphic>
          <a:graphicData uri="http://schemas.openxmlformats.org/presentationml/2006/ole">
            <p:oleObj spid="_x0000_s5128" name="Диаграмма" r:id="rId10" imgW="4867275" imgH="2914650" progId="MSGraph.Chart.8">
              <p:embed followColorScheme="full"/>
            </p:oleObj>
          </a:graphicData>
        </a:graphic>
      </p:graphicFrame>
      <p:sp>
        <p:nvSpPr>
          <p:cNvPr id="47123" name="Rectangle 41"/>
          <p:cNvSpPr>
            <a:spLocks noChangeArrowheads="1"/>
          </p:cNvSpPr>
          <p:nvPr/>
        </p:nvSpPr>
        <p:spPr bwMode="auto">
          <a:xfrm>
            <a:off x="5867400" y="1066800"/>
            <a:ext cx="838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cs typeface="Times New Roman" pitchFamily="18" charset="0"/>
              </a:rPr>
              <a:t>(+100%)</a:t>
            </a:r>
          </a:p>
        </p:txBody>
      </p:sp>
      <p:sp>
        <p:nvSpPr>
          <p:cNvPr id="47124" name="Rectangle 39"/>
          <p:cNvSpPr>
            <a:spLocks noChangeArrowheads="1"/>
          </p:cNvSpPr>
          <p:nvPr/>
        </p:nvSpPr>
        <p:spPr bwMode="auto">
          <a:xfrm>
            <a:off x="7315200" y="1143000"/>
            <a:ext cx="3810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Arial" charset="0"/>
                <a:cs typeface="Arial" charset="0"/>
              </a:rPr>
              <a:t>      </a:t>
            </a:r>
            <a:r>
              <a:rPr lang="ru-RU" sz="1000">
                <a:latin typeface="Arial" charset="0"/>
                <a:cs typeface="Arial" charset="0"/>
              </a:rPr>
              <a:t>(-100%)</a:t>
            </a:r>
          </a:p>
        </p:txBody>
      </p:sp>
      <p:sp>
        <p:nvSpPr>
          <p:cNvPr id="47125" name="Rectangle 39"/>
          <p:cNvSpPr>
            <a:spLocks noChangeArrowheads="1"/>
          </p:cNvSpPr>
          <p:nvPr/>
        </p:nvSpPr>
        <p:spPr bwMode="auto">
          <a:xfrm>
            <a:off x="8501063" y="4800600"/>
            <a:ext cx="642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000">
                <a:latin typeface="Arial" charset="0"/>
                <a:cs typeface="Arial" charset="0"/>
              </a:rPr>
              <a:t> (0%)</a:t>
            </a:r>
          </a:p>
        </p:txBody>
      </p:sp>
      <p:sp>
        <p:nvSpPr>
          <p:cNvPr id="47126" name="TextBox 22"/>
          <p:cNvSpPr txBox="1">
            <a:spLocks noChangeArrowheads="1"/>
          </p:cNvSpPr>
          <p:nvPr/>
        </p:nvSpPr>
        <p:spPr bwMode="auto">
          <a:xfrm>
            <a:off x="1000125" y="857250"/>
            <a:ext cx="2714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cs typeface="Times New Roman" pitchFamily="18" charset="0"/>
              </a:rPr>
              <a:t>Электроэнергия</a:t>
            </a:r>
          </a:p>
        </p:txBody>
      </p:sp>
      <p:sp>
        <p:nvSpPr>
          <p:cNvPr id="47127" name="TextBox 23"/>
          <p:cNvSpPr txBox="1">
            <a:spLocks noChangeArrowheads="1"/>
          </p:cNvSpPr>
          <p:nvPr/>
        </p:nvSpPr>
        <p:spPr bwMode="auto">
          <a:xfrm>
            <a:off x="5357813" y="857250"/>
            <a:ext cx="2714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cs typeface="Times New Roman" pitchFamily="18" charset="0"/>
              </a:rPr>
              <a:t>Тепловая энергия</a:t>
            </a:r>
          </a:p>
        </p:txBody>
      </p:sp>
      <p:sp>
        <p:nvSpPr>
          <p:cNvPr id="47128" name="TextBox 24"/>
          <p:cNvSpPr txBox="1">
            <a:spLocks noChangeArrowheads="1"/>
          </p:cNvSpPr>
          <p:nvPr/>
        </p:nvSpPr>
        <p:spPr bwMode="auto">
          <a:xfrm>
            <a:off x="785813" y="3571875"/>
            <a:ext cx="25812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cs typeface="Times New Roman" pitchFamily="18" charset="0"/>
              </a:rPr>
              <a:t>Уголь</a:t>
            </a:r>
          </a:p>
        </p:txBody>
      </p:sp>
      <p:sp>
        <p:nvSpPr>
          <p:cNvPr id="47129" name="TextBox 25"/>
          <p:cNvSpPr txBox="1">
            <a:spLocks noChangeArrowheads="1"/>
          </p:cNvSpPr>
          <p:nvPr/>
        </p:nvSpPr>
        <p:spPr bwMode="auto">
          <a:xfrm>
            <a:off x="5286375" y="3657600"/>
            <a:ext cx="33575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cs typeface="Times New Roman" pitchFamily="18" charset="0"/>
              </a:rPr>
              <a:t>Жидкое печное топливо</a:t>
            </a:r>
            <a:endParaRPr lang="ru-RU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47130" name="Заголовок 1"/>
          <p:cNvSpPr>
            <a:spLocks/>
          </p:cNvSpPr>
          <p:nvPr/>
        </p:nvSpPr>
        <p:spPr bwMode="auto">
          <a:xfrm>
            <a:off x="142875" y="357188"/>
            <a:ext cx="86360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Герб МР(ГО)</a:t>
            </a:r>
          </a:p>
        </p:txBody>
      </p:sp>
      <p:sp>
        <p:nvSpPr>
          <p:cNvPr id="47131" name="TextBox 25"/>
          <p:cNvSpPr txBox="1">
            <a:spLocks noChangeArrowheads="1"/>
          </p:cNvSpPr>
          <p:nvPr/>
        </p:nvSpPr>
        <p:spPr bwMode="auto">
          <a:xfrm>
            <a:off x="5334000" y="4724400"/>
            <a:ext cx="121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/>
              <a:t>(-13%)</a:t>
            </a:r>
          </a:p>
        </p:txBody>
      </p:sp>
      <p:pic>
        <p:nvPicPr>
          <p:cNvPr id="47132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11" cstate="print"/>
          <a:srcRect l="23810" t="6731" r="9525" b="21031"/>
          <a:stretch>
            <a:fillRect/>
          </a:stretch>
        </p:blipFill>
        <p:spPr bwMode="auto">
          <a:xfrm>
            <a:off x="0" y="0"/>
            <a:ext cx="1016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E1C4CF-2D1E-44BB-A7FB-31B799FB14F3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E511A9F-8A08-4F32-919C-28139E3E2D0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defRPr/>
            </a:pPr>
            <a:endParaRPr lang="ru-RU" sz="1800" b="1">
              <a:solidFill>
                <a:srgbClr val="045C7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8134" name="Rectangle 46"/>
          <p:cNvSpPr>
            <a:spLocks noChangeArrowheads="1"/>
          </p:cNvSpPr>
          <p:nvPr/>
        </p:nvSpPr>
        <p:spPr bwMode="auto">
          <a:xfrm>
            <a:off x="990600" y="152400"/>
            <a:ext cx="8001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000" b="1">
                <a:latin typeface="Arial" charset="0"/>
                <a:cs typeface="Times New Roman" pitchFamily="18" charset="0"/>
              </a:rPr>
              <a:t>Доля многоквартирных домов, оборудованных приборами учета потребления энергоресурсов</a:t>
            </a:r>
          </a:p>
        </p:txBody>
      </p:sp>
      <p:sp>
        <p:nvSpPr>
          <p:cNvPr id="48135" name="Заголовок 1"/>
          <p:cNvSpPr>
            <a:spLocks/>
          </p:cNvSpPr>
          <p:nvPr/>
        </p:nvSpPr>
        <p:spPr bwMode="auto">
          <a:xfrm>
            <a:off x="107950" y="115888"/>
            <a:ext cx="8636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Герб МР(ГО)</a:t>
            </a:r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476250" y="838200"/>
          <a:ext cx="7677150" cy="4572000"/>
        </p:xfrm>
        <a:graphic>
          <a:graphicData uri="http://schemas.openxmlformats.org/presentationml/2006/ole">
            <p:oleObj spid="_x0000_s6146" name="Worksheet" r:id="rId4" imgW="7800975" imgH="4505325" progId="Excel.Sheet.8">
              <p:embed/>
            </p:oleObj>
          </a:graphicData>
        </a:graphic>
      </p:graphicFrame>
      <p:sp>
        <p:nvSpPr>
          <p:cNvPr id="48136" name="Text Box 7"/>
          <p:cNvSpPr txBox="1">
            <a:spLocks noChangeArrowheads="1"/>
          </p:cNvSpPr>
          <p:nvPr/>
        </p:nvSpPr>
        <p:spPr bwMode="auto">
          <a:xfrm>
            <a:off x="228600" y="5562600"/>
            <a:ext cx="86248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cs typeface="Times New Roman" pitchFamily="18" charset="0"/>
              </a:rPr>
              <a:t>Программа по энергосбережению на 2010 -2013 утверждена постановлением администрации Чердынского муниципального района от 29.11.2010 № 437</a:t>
            </a:r>
          </a:p>
        </p:txBody>
      </p:sp>
      <p:pic>
        <p:nvPicPr>
          <p:cNvPr id="48137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5" cstate="print"/>
          <a:srcRect l="23810" t="6731" r="9525" b="21031"/>
          <a:stretch>
            <a:fillRect/>
          </a:stretch>
        </p:blipFill>
        <p:spPr bwMode="auto">
          <a:xfrm>
            <a:off x="0" y="0"/>
            <a:ext cx="1016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B6C3CC-1C8D-4DD8-9FE8-428D40DA24F2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1FC8CB2-835E-43EF-A167-1CBFCC2B718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9157" name="Rectangle 46"/>
          <p:cNvSpPr>
            <a:spLocks noChangeArrowheads="1"/>
          </p:cNvSpPr>
          <p:nvPr/>
        </p:nvSpPr>
        <p:spPr bwMode="auto">
          <a:xfrm>
            <a:off x="1643063" y="214313"/>
            <a:ext cx="61722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600">
                <a:latin typeface="Arial" charset="0"/>
                <a:cs typeface="Arial" charset="0"/>
              </a:rPr>
              <a:t>Тарифы на пассажирские перевозки</a:t>
            </a:r>
          </a:p>
        </p:txBody>
      </p:sp>
      <p:sp>
        <p:nvSpPr>
          <p:cNvPr id="49158" name="TextBox 3"/>
          <p:cNvSpPr txBox="1">
            <a:spLocks noChangeArrowheads="1"/>
          </p:cNvSpPr>
          <p:nvPr/>
        </p:nvSpPr>
        <p:spPr bwMode="auto">
          <a:xfrm>
            <a:off x="1071563" y="785813"/>
            <a:ext cx="73580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ahoma" pitchFamily="34" charset="0"/>
                <a:cs typeface="Times New Roman" pitchFamily="18" charset="0"/>
              </a:rPr>
              <a:t>Установленный тариф на пассажирские перевозки на пригородных маршрутах, руб./км</a:t>
            </a:r>
          </a:p>
        </p:txBody>
      </p:sp>
      <p:graphicFrame>
        <p:nvGraphicFramePr>
          <p:cNvPr id="49154" name="Диаграмма 12"/>
          <p:cNvGraphicFramePr>
            <a:graphicFrameLocks/>
          </p:cNvGraphicFramePr>
          <p:nvPr/>
        </p:nvGraphicFramePr>
        <p:xfrm>
          <a:off x="762000" y="2060575"/>
          <a:ext cx="7766050" cy="3289300"/>
        </p:xfrm>
        <a:graphic>
          <a:graphicData uri="http://schemas.openxmlformats.org/presentationml/2006/ole">
            <p:oleObj spid="_x0000_s7170" name="Лист" r:id="rId4" imgW="5562708" imgH="1952728" progId="Excel.Sheet.8">
              <p:embed/>
            </p:oleObj>
          </a:graphicData>
        </a:graphic>
      </p:graphicFrame>
      <p:sp>
        <p:nvSpPr>
          <p:cNvPr id="49159" name="Text Box 36"/>
          <p:cNvSpPr txBox="1">
            <a:spLocks noChangeArrowheads="1"/>
          </p:cNvSpPr>
          <p:nvPr/>
        </p:nvSpPr>
        <p:spPr bwMode="auto">
          <a:xfrm>
            <a:off x="7848600" y="4038600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defRPr/>
            </a:pPr>
            <a:endParaRPr lang="ru-RU" sz="1800">
              <a:solidFill>
                <a:srgbClr val="045C7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9161" name="Text Box 10"/>
          <p:cNvSpPr txBox="1">
            <a:spLocks noChangeArrowheads="1"/>
          </p:cNvSpPr>
          <p:nvPr/>
        </p:nvSpPr>
        <p:spPr bwMode="auto">
          <a:xfrm>
            <a:off x="3792538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4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3ABD45-9D9D-4AB8-AD40-08A42A2A2178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50182" name="Номер слайда 5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1200">
              <a:solidFill>
                <a:srgbClr val="898989"/>
              </a:solidFill>
              <a:latin typeface="Arial" charset="0"/>
              <a:cs typeface="Arial" charset="0"/>
            </a:endParaRPr>
          </a:p>
        </p:txBody>
      </p:sp>
      <p:sp>
        <p:nvSpPr>
          <p:cNvPr id="50183" name="Прямоугольник 6"/>
          <p:cNvSpPr>
            <a:spLocks noChangeArrowheads="1"/>
          </p:cNvSpPr>
          <p:nvPr/>
        </p:nvSpPr>
        <p:spPr bwMode="auto">
          <a:xfrm>
            <a:off x="1066800" y="0"/>
            <a:ext cx="764381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ahoma" pitchFamily="34" charset="0"/>
                <a:cs typeface="Times New Roman" pitchFamily="18" charset="0"/>
              </a:rPr>
              <a:t>РАЗВИТИЕ ДОРОЖНОЙ ИНФРАСТРУКТУРЫ</a:t>
            </a:r>
          </a:p>
        </p:txBody>
      </p:sp>
      <p:sp>
        <p:nvSpPr>
          <p:cNvPr id="50184" name="Text Box 249"/>
          <p:cNvSpPr txBox="1">
            <a:spLocks noChangeArrowheads="1"/>
          </p:cNvSpPr>
          <p:nvPr/>
        </p:nvSpPr>
        <p:spPr bwMode="auto">
          <a:xfrm>
            <a:off x="2676525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4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50185" name="TextBox 33"/>
          <p:cNvSpPr txBox="1">
            <a:spLocks noChangeArrowheads="1"/>
          </p:cNvSpPr>
          <p:nvPr/>
        </p:nvSpPr>
        <p:spPr bwMode="auto">
          <a:xfrm>
            <a:off x="250825" y="549275"/>
            <a:ext cx="33575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Arial" charset="0"/>
                <a:cs typeface="Arial" charset="0"/>
              </a:rPr>
              <a:t>Справочно протяженность: </a:t>
            </a:r>
          </a:p>
          <a:p>
            <a:r>
              <a:rPr lang="ru-RU" sz="1600" b="1">
                <a:latin typeface="Arial" charset="0"/>
                <a:cs typeface="Arial" charset="0"/>
              </a:rPr>
              <a:t>федеральных дорог   -    0 км.</a:t>
            </a:r>
          </a:p>
          <a:p>
            <a:r>
              <a:rPr lang="ru-RU" sz="1600" b="1">
                <a:latin typeface="Arial" charset="0"/>
                <a:cs typeface="Arial" charset="0"/>
              </a:rPr>
              <a:t>региональных дорог   -  8,3 км.</a:t>
            </a:r>
          </a:p>
        </p:txBody>
      </p:sp>
      <p:sp>
        <p:nvSpPr>
          <p:cNvPr id="50186" name="TextBox 11"/>
          <p:cNvSpPr txBox="1">
            <a:spLocks noChangeArrowheads="1"/>
          </p:cNvSpPr>
          <p:nvPr/>
        </p:nvSpPr>
        <p:spPr bwMode="auto">
          <a:xfrm>
            <a:off x="4800600" y="457200"/>
            <a:ext cx="388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 u="sng">
                <a:latin typeface="Arial" charset="0"/>
                <a:cs typeface="Arial" charset="0"/>
              </a:rPr>
              <a:t>ПРП «Муниципальные дороги»</a:t>
            </a:r>
          </a:p>
        </p:txBody>
      </p:sp>
      <p:sp>
        <p:nvSpPr>
          <p:cNvPr id="50187" name="TextBox 12"/>
          <p:cNvSpPr txBox="1">
            <a:spLocks noChangeArrowheads="1"/>
          </p:cNvSpPr>
          <p:nvPr/>
        </p:nvSpPr>
        <p:spPr bwMode="auto">
          <a:xfrm>
            <a:off x="3733800" y="3733800"/>
            <a:ext cx="5105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u="sng">
                <a:latin typeface="Arial" charset="0"/>
                <a:cs typeface="Arial" charset="0"/>
              </a:rPr>
              <a:t>Проведение капитального ремонта муниципальной дорожной сети</a:t>
            </a:r>
          </a:p>
        </p:txBody>
      </p:sp>
      <p:graphicFrame>
        <p:nvGraphicFramePr>
          <p:cNvPr id="50178" name="Object 13"/>
          <p:cNvGraphicFramePr>
            <a:graphicFrameLocks noChangeAspect="1"/>
          </p:cNvGraphicFramePr>
          <p:nvPr/>
        </p:nvGraphicFramePr>
        <p:xfrm>
          <a:off x="990600" y="4419600"/>
          <a:ext cx="7010400" cy="1752600"/>
        </p:xfrm>
        <a:graphic>
          <a:graphicData uri="http://schemas.openxmlformats.org/presentationml/2006/ole">
            <p:oleObj spid="_x0000_s8194" name="Worksheet" r:id="rId4" imgW="8534400" imgH="3514649" progId="Excel.Sheet.8">
              <p:embed/>
            </p:oleObj>
          </a:graphicData>
        </a:graphic>
      </p:graphicFrame>
      <p:sp>
        <p:nvSpPr>
          <p:cNvPr id="50188" name="TextBox 10"/>
          <p:cNvSpPr txBox="1">
            <a:spLocks noChangeArrowheads="1"/>
          </p:cNvSpPr>
          <p:nvPr/>
        </p:nvSpPr>
        <p:spPr bwMode="auto">
          <a:xfrm>
            <a:off x="179388" y="1557338"/>
            <a:ext cx="3886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u="sng">
                <a:latin typeface="Arial" charset="0"/>
                <a:cs typeface="Arial" charset="0"/>
              </a:rPr>
              <a:t>Состояние муниципальной дорожной сети</a:t>
            </a:r>
          </a:p>
        </p:txBody>
      </p:sp>
      <p:graphicFrame>
        <p:nvGraphicFramePr>
          <p:cNvPr id="50179" name="Диаграмма 17"/>
          <p:cNvGraphicFramePr>
            <a:graphicFrameLocks/>
          </p:cNvGraphicFramePr>
          <p:nvPr/>
        </p:nvGraphicFramePr>
        <p:xfrm>
          <a:off x="4730750" y="838200"/>
          <a:ext cx="4413250" cy="2825750"/>
        </p:xfrm>
        <a:graphic>
          <a:graphicData uri="http://schemas.openxmlformats.org/presentationml/2006/ole">
            <p:oleObj spid="_x0000_s8195" name="Лист" r:id="rId5" imgW="4990974" imgH="3048000" progId="Excel.Sheet.8">
              <p:embed/>
            </p:oleObj>
          </a:graphicData>
        </a:graphic>
      </p:graphicFrame>
      <p:graphicFrame>
        <p:nvGraphicFramePr>
          <p:cNvPr id="50180" name="Object 15"/>
          <p:cNvGraphicFramePr>
            <a:graphicFrameLocks noChangeAspect="1"/>
          </p:cNvGraphicFramePr>
          <p:nvPr/>
        </p:nvGraphicFramePr>
        <p:xfrm>
          <a:off x="180975" y="2286000"/>
          <a:ext cx="4029075" cy="2152650"/>
        </p:xfrm>
        <a:graphic>
          <a:graphicData uri="http://schemas.openxmlformats.org/presentationml/2006/ole">
            <p:oleObj spid="_x0000_s8196" name="Лист" r:id="rId6" imgW="9391569" imgH="5029128" progId="Excel.Sheet.8">
              <p:embed/>
            </p:oleObj>
          </a:graphicData>
        </a:graphic>
      </p:graphicFrame>
      <p:sp>
        <p:nvSpPr>
          <p:cNvPr id="50189" name="TextBox 2"/>
          <p:cNvSpPr txBox="1">
            <a:spLocks noChangeArrowheads="1"/>
          </p:cNvSpPr>
          <p:nvPr/>
        </p:nvSpPr>
        <p:spPr bwMode="auto">
          <a:xfrm>
            <a:off x="3657600" y="4267200"/>
            <a:ext cx="3581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bIns="0"/>
          <a:lstStyle/>
          <a:p>
            <a:pPr algn="r"/>
            <a:r>
              <a:rPr lang="ru-RU"/>
              <a:t>Протяженность муниципальных дорог, км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628FB7-86B3-4626-8E60-610A4B7047A4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163A628-894A-4539-88BB-9820BDBEAF0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0211ECC-8F24-4E53-88C4-C3AE850BF62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7" name="Номер слайда 6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endParaRPr lang="ru-RU" sz="1200">
              <a:solidFill>
                <a:srgbClr val="1D457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1207" name="Text Box 9"/>
          <p:cNvSpPr txBox="1">
            <a:spLocks noChangeArrowheads="1"/>
          </p:cNvSpPr>
          <p:nvPr/>
        </p:nvSpPr>
        <p:spPr bwMode="auto">
          <a:xfrm>
            <a:off x="2662238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/>
          </a:p>
        </p:txBody>
      </p:sp>
      <p:sp>
        <p:nvSpPr>
          <p:cNvPr id="51208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Times New Roman" pitchFamily="18" charset="0"/>
              </a:rPr>
              <a:t>Герб МР(ГО)</a:t>
            </a: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273050" y="534988"/>
          <a:ext cx="8847138" cy="5889625"/>
        </p:xfrm>
        <a:graphic>
          <a:graphicData uri="http://schemas.openxmlformats.org/presentationml/2006/ole">
            <p:oleObj spid="_x0000_s9218" name="Диаграмма" r:id="rId4" imgW="3648151" imgH="2485949" progId="Excel.Sheet.8">
              <p:embed/>
            </p:oleObj>
          </a:graphicData>
        </a:graphic>
      </p:graphicFrame>
      <p:pic>
        <p:nvPicPr>
          <p:cNvPr id="51209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5" cstate="print"/>
          <a:srcRect l="23810" t="6731" r="9525" b="21031"/>
          <a:stretch>
            <a:fillRect/>
          </a:stretch>
        </p:blipFill>
        <p:spPr bwMode="auto">
          <a:xfrm>
            <a:off x="228600" y="152400"/>
            <a:ext cx="10763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03142-002E-4489-BD33-1336E627B992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8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57BED89-1A7C-43D7-A4C7-E05C3C98583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0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6043F43-3BAC-48FE-B193-2C864B25D05A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8549" name="Rectangle 46"/>
          <p:cNvSpPr>
            <a:spLocks noChangeArrowheads="1"/>
          </p:cNvSpPr>
          <p:nvPr/>
        </p:nvSpPr>
        <p:spPr bwMode="auto">
          <a:xfrm>
            <a:off x="0" y="228600"/>
            <a:ext cx="9144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400">
                <a:cs typeface="Times New Roman" pitchFamily="18" charset="0"/>
              </a:rPr>
              <a:t>Выполнение плана по приватизации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 sz="2400">
                <a:cs typeface="Times New Roman" pitchFamily="18" charset="0"/>
              </a:rPr>
              <a:t>муниципального имущества</a:t>
            </a:r>
          </a:p>
        </p:txBody>
      </p:sp>
      <p:sp>
        <p:nvSpPr>
          <p:cNvPr id="108550" name="Номер слайда 5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sz="1200">
              <a:solidFill>
                <a:srgbClr val="898989"/>
              </a:solidFill>
            </a:endParaRPr>
          </a:p>
        </p:txBody>
      </p:sp>
      <p:sp>
        <p:nvSpPr>
          <p:cNvPr id="108551" name="Text Box 239"/>
          <p:cNvSpPr txBox="1">
            <a:spLocks noChangeArrowheads="1"/>
          </p:cNvSpPr>
          <p:nvPr/>
        </p:nvSpPr>
        <p:spPr bwMode="auto">
          <a:xfrm>
            <a:off x="2532063" y="65532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/>
          </a:p>
        </p:txBody>
      </p:sp>
      <p:sp>
        <p:nvSpPr>
          <p:cNvPr id="108552" name="Заголовок 1"/>
          <p:cNvSpPr>
            <a:spLocks/>
          </p:cNvSpPr>
          <p:nvPr/>
        </p:nvSpPr>
        <p:spPr bwMode="auto">
          <a:xfrm>
            <a:off x="250825" y="333375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lang="ru-RU" sz="1600" b="1">
                <a:solidFill>
                  <a:srgbClr val="000000"/>
                </a:solidFill>
                <a:cs typeface="Times New Roman" pitchFamily="18" charset="0"/>
              </a:rPr>
              <a:t>Герб МР(ГО)</a:t>
            </a:r>
          </a:p>
        </p:txBody>
      </p:sp>
      <p:graphicFrame>
        <p:nvGraphicFramePr>
          <p:cNvPr id="312420" name="Group 100"/>
          <p:cNvGraphicFramePr>
            <a:graphicFrameLocks noGrp="1"/>
          </p:cNvGraphicFramePr>
          <p:nvPr/>
        </p:nvGraphicFramePr>
        <p:xfrm>
          <a:off x="457200" y="1219200"/>
          <a:ext cx="8197850" cy="4953002"/>
        </p:xfrm>
        <a:graphic>
          <a:graphicData uri="http://schemas.openxmlformats.org/drawingml/2006/table">
            <a:tbl>
              <a:tblPr/>
              <a:tblGrid>
                <a:gridCol w="504825"/>
                <a:gridCol w="2892425"/>
                <a:gridCol w="1739900"/>
                <a:gridCol w="1544638"/>
                <a:gridCol w="1516062"/>
              </a:tblGrid>
              <a:tr h="476250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 п/п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Наименование объекта приватизации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приватизации, тыс.руб.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3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Отклонение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2706,6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2886,1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+179,5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из них свыше 500 тыс.руб.: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534,8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1785,0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+1241,2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Нежилое здание г.Чердынь, ул.Соборная, 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534,8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1785,0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+1241,2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409575"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1882,8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1975,0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+92,2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из них свыше 500 тыс.руб.: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8623" name="Picture 7" descr="C:\Documents and Settings\Admin\Рабочий стол\Копия Чердынский МР.черный.jpg"/>
          <p:cNvPicPr>
            <a:picLocks noChangeAspect="1" noChangeArrowheads="1"/>
          </p:cNvPicPr>
          <p:nvPr/>
        </p:nvPicPr>
        <p:blipFill>
          <a:blip r:embed="rId3" cstate="print"/>
          <a:srcRect l="23810" t="6731" r="9525" b="21031"/>
          <a:stretch>
            <a:fillRect/>
          </a:stretch>
        </p:blipFill>
        <p:spPr bwMode="auto">
          <a:xfrm>
            <a:off x="230188" y="76200"/>
            <a:ext cx="8366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BEBEB6-5055-4685-9C89-5E0DC773B06E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52228" name="Заголовок 4"/>
          <p:cNvSpPr>
            <a:spLocks noGrp="1"/>
          </p:cNvSpPr>
          <p:nvPr>
            <p:ph type="title" idx="4294967295"/>
          </p:nvPr>
        </p:nvSpPr>
        <p:spPr>
          <a:xfrm>
            <a:off x="785813" y="214313"/>
            <a:ext cx="7772400" cy="642937"/>
          </a:xfrm>
        </p:spPr>
        <p:txBody>
          <a:bodyPr/>
          <a:lstStyle/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Целевое использование древесины, полученной населением для строительства жилого дома и надворных построек в 2010 году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714375" y="3071813"/>
            <a:ext cx="77724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1800" b="1" kern="0" dirty="0">
                <a:solidFill>
                  <a:schemeClr val="tx2"/>
                </a:solidFill>
                <a:ea typeface="+mj-ea"/>
                <a:cs typeface="Times New Roman" pitchFamily="18" charset="0"/>
              </a:rPr>
              <a:t>Противопожарное обустройство границ населенных пунктов, граничащих с землями лесного фонда в 2010 году</a:t>
            </a:r>
          </a:p>
        </p:txBody>
      </p:sp>
      <p:graphicFrame>
        <p:nvGraphicFramePr>
          <p:cNvPr id="52226" name="Содержимое 4"/>
          <p:cNvGraphicFramePr>
            <a:graphicFrameLocks noGrp="1"/>
          </p:cNvGraphicFramePr>
          <p:nvPr/>
        </p:nvGraphicFramePr>
        <p:xfrm>
          <a:off x="2916238" y="3789363"/>
          <a:ext cx="5565775" cy="2941637"/>
        </p:xfrm>
        <a:graphic>
          <a:graphicData uri="http://schemas.openxmlformats.org/presentationml/2006/ole">
            <p:oleObj spid="_x0000_s10242" name="Диаграмма" r:id="rId3" imgW="5638800" imgH="3086100" progId="Excel.Sheet.8">
              <p:embed/>
            </p:oleObj>
          </a:graphicData>
        </a:graphic>
      </p:graphicFrame>
      <p:sp>
        <p:nvSpPr>
          <p:cNvPr id="52230" name="Rectangle 83"/>
          <p:cNvSpPr>
            <a:spLocks noChangeArrowheads="1"/>
          </p:cNvSpPr>
          <p:nvPr/>
        </p:nvSpPr>
        <p:spPr bwMode="auto">
          <a:xfrm>
            <a:off x="1143000" y="1574800"/>
            <a:ext cx="6858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1600">
                <a:latin typeface="Arial" charset="0"/>
              </a:rPr>
              <a:t>В 2010 году органы МСО не принимали участие в организации отпуска и целевого использования древесины 9приказ Министерства природных ресурсов от 11 10. 2010 г. № СЭД-30-01-03-304, вступил в силу в ноябре 2010 года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1385</Words>
  <Application>Microsoft Office PowerPoint</Application>
  <PresentationFormat>Экран (4:3)</PresentationFormat>
  <Paragraphs>513</Paragraphs>
  <Slides>17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Тема Office</vt:lpstr>
      <vt:lpstr>Лист</vt:lpstr>
      <vt:lpstr>Worksheet</vt:lpstr>
      <vt:lpstr>Диаграмма</vt:lpstr>
      <vt:lpstr>Слайд 1</vt:lpstr>
      <vt:lpstr> </vt:lpstr>
      <vt:lpstr>Слайд 3</vt:lpstr>
      <vt:lpstr>Слайд 4</vt:lpstr>
      <vt:lpstr>Слайд 5</vt:lpstr>
      <vt:lpstr>Слайд 6</vt:lpstr>
      <vt:lpstr>Слайд 7</vt:lpstr>
      <vt:lpstr>РЕФОРМИРОВАНИЕ  ЖИЛИЩНО-КОММУНАЛЬНОГО ХОЗЯЙСТВА</vt:lpstr>
      <vt:lpstr>Слайд 9</vt:lpstr>
      <vt:lpstr>Размещение твердых бытовых отходов на территории ХХХХХ района</vt:lpstr>
      <vt:lpstr>Слайд 11</vt:lpstr>
      <vt:lpstr>Слайд 12</vt:lpstr>
      <vt:lpstr>Слайд 13</vt:lpstr>
      <vt:lpstr>Слайд 14</vt:lpstr>
      <vt:lpstr>Слайд 15</vt:lpstr>
      <vt:lpstr>Слайд 16</vt:lpstr>
      <vt:lpstr>Целевое использование древесины, полученной населением для строительства жилого дома и надворных построек в 2010 году</vt:lpstr>
    </vt:vector>
  </TitlesOfParts>
  <Company>АППК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Корнейчук</dc:creator>
  <cp:lastModifiedBy>Корнейчук</cp:lastModifiedBy>
  <cp:revision>1</cp:revision>
  <dcterms:created xsi:type="dcterms:W3CDTF">2011-02-11T10:30:42Z</dcterms:created>
  <dcterms:modified xsi:type="dcterms:W3CDTF">2011-02-11T10:31:24Z</dcterms:modified>
</cp:coreProperties>
</file>